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339" r:id="rId2"/>
    <p:sldId id="330" r:id="rId3"/>
    <p:sldId id="340" r:id="rId4"/>
    <p:sldId id="341" r:id="rId5"/>
    <p:sldId id="343" r:id="rId6"/>
    <p:sldId id="342" r:id="rId7"/>
    <p:sldId id="344" r:id="rId8"/>
    <p:sldId id="345" r:id="rId9"/>
    <p:sldId id="347" r:id="rId10"/>
    <p:sldId id="346" r:id="rId11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D712C0D-C62D-4CF8-83A7-B481C81BADC4}">
          <p14:sldIdLst>
            <p14:sldId id="339"/>
            <p14:sldId id="330"/>
            <p14:sldId id="340"/>
            <p14:sldId id="341"/>
            <p14:sldId id="343"/>
            <p14:sldId id="342"/>
            <p14:sldId id="344"/>
            <p14:sldId id="345"/>
            <p14:sldId id="347"/>
            <p14:sldId id="346"/>
          </p14:sldIdLst>
        </p14:section>
        <p14:section name="Backup" id="{433D25AA-E3BE-4AB4-82F9-04BC1C9E0D7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F3F6FB-C7E6-4927-9AFF-774BCCE90662}" v="10" dt="2023-04-11T12:49:29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95921" autoAdjust="0"/>
  </p:normalViewPr>
  <p:slideViewPr>
    <p:cSldViewPr snapToGrid="0">
      <p:cViewPr varScale="1">
        <p:scale>
          <a:sx n="110" d="100"/>
          <a:sy n="110" d="100"/>
        </p:scale>
        <p:origin x="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40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4:04:34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24575,'2'1'0,"-2"-1"0,2 0 0,-1 1 0,0 0 0,0 0 0,0-1 0,0 0 0,0 1 0,0 1 0,-1-2 0,1 1 0,1 0 0,-2-1 0,0 2 0,1-1 0,0 0 0,0 1 0,11 21 0,-12-22 0,6 10 0,-2 1 0,0 0 0,0 0 0,-1 0 0,-1 1 0,0-1 0,0 25 0,-2-35 0,0 0 0,0 1 0,0 0 0,0-1 0,0 1 0,1 0 0,-1-1 0,1 0 0,0 1 0,0-1 0,0 0 0,0 0 0,0 1 0,4 3 0,-4-4 0,1-1 0,0 0 0,0 1 0,0-1 0,0 0 0,0 0 0,0 0 0,1 0 0,-2 0 0,1 0 0,1-1 0,-1 0 0,1 1 0,-1-1 0,0 0 0,5 0 0,104-2 0,-102 0-170,0 1-1,0-1 0,0 0 1,-1-1-1,1 0 0,-1 0 1,13-7-1,-14 5-6655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4:20:55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24575,'0'11'0,"-1"1"0,-1-1 0,-1 0 0,1 1 0,-1-1 0,-1 0 0,0 0 0,-1-1 0,0 0 0,0 0 0,-1 0 0,-1 0 0,0-1 0,-12 12 0,13-11 0,0-1 0,0 1 0,-6 14 0,-4 8 0,10-18 0,0-1 0,1 0 0,1 2 0,0-1 0,1 0 0,1 0 0,-1 23 0,3-34 0,-1-2 0,1 1 0,0 0 0,0 1 0,0-1 0,1 0 0,-1 0 0,1 0 0,-1 0 0,0 0 0,1 0 0,0 0 0,0 0 0,0 0 0,0 0 0,0 0 0,0-1 0,1 1 0,-1 0 0,1-1 0,-1 1 0,1-1 0,1 2 0,1-1 0,0 0 0,0-1 0,0 0 0,0 1 0,0-1 0,1-1 0,-1 1 0,0 0 0,1-1 0,7 0 0,15 0 0,0-1 0,-1-1 0,1-1 0,-1-1 0,47-15 0,-40 11 12,-28 8-165,1-1 0,-1 0 0,1-1 0,-1 0 0,1 0 0,-1 0 0,0-1 0,6-2 0,-2-3-6673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4:20:5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24575,'0'25'0,"-1"1"0,0-1 0,-8 36 0,5-41 56,-1 32 0,3-33-548,0-1-1,-5 21 1,4-26-6334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4:20:56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24575,'0'20'0,"1"-5"0,0 0 0,-2 0 0,0 2 0,-1-2 0,0 0 0,-1 0 0,-1 0 0,-9 24 0,2-15-195,2 0 0,1 0 0,1 0 0,1 1 0,2 0 0,-3 37 0,6-46-6631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4:20:57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36 24575,'-11'-1'0,"-1"2"0,1-1 0,0 1 0,-22 5 0,30-4 0,0-2 0,0 1 0,1 1 0,-1-1 0,0 0 0,0 1 0,1-1 0,0 2 0,0-2 0,-1 1 0,1 0 0,0 0 0,0 0 0,0 1 0,0-1 0,0 0 0,1 1 0,-1-1 0,2 1 0,-2 0 0,1-1 0,0 1 0,-1 5 0,2-5 0,0-1 0,0 1 0,0-1 0,0 0 0,0 0 0,0 1 0,0-1 0,1 0 0,-1 1 0,1-1 0,0 0 0,0 0 0,0 0 0,0 1 0,0-2 0,1 1 0,-2 0 0,2 0 0,-1 0 0,1-1 0,2 3 0,5 4 0,1 0 0,1-1 0,10 7 0,15 12 0,-27-18 0,-1 1 0,0 1 0,-2 0 0,1 0 0,-1 0 0,0 1 0,-1 0 0,1 0 0,-3 1 0,1-2 0,0 2 0,-2 0 0,0 0 0,0 0 0,-1 0 0,0 14 0,-2-24 0,1-1 0,0 1 0,0-1 0,0 1 0,0-1 0,-1 1 0,0-1 0,1 0 0,-1 1 0,1-1 0,-1 1 0,0-1 0,0 1 0,0-2 0,0 2 0,0-1 0,0 0 0,-1 0 0,2 0 0,-3 1 0,0 0 0,0-1 0,-1 1 0,1-1 0,0 1 0,-1-2 0,1 1 0,-1 0 0,-5 0 0,-6 0 0,0 0 0,1-2 0,-21-3 0,34 4 0,-1 0 0,-1 0 0,0 0 0,0 0 0,1-1 0,0 0 0,-1 1 0,1-1 0,-1 0 0,1 0 0,0 0 0,0-1 0,-1 1 0,1 0 0,0-1 0,0 1 0,0-1 0,1 0 0,-2 1 0,2-2 0,-1 1 0,1 1 0,-1-1 0,1-1 0,0 1 0,0 0 0,0-1 0,-1-1 0,2-1 0,-1 1 0,1 0 0,-1-1 0,1 1 0,1 0 0,-1-1 0,1 1 0,-1-1 0,2 2 0,-1-2 0,0 1 0,1 0 0,0 0 0,-1 0 0,4-4 0,-1 3 0,1-1 0,-1 0 0,2 0 0,-1 1 0,11-8 0,11-13 0,0-4 0,-15 18 0,0 0 0,-2-1 0,0-1 0,12-20 0,-19 29 0,-1 0 0,0-1 0,0 0 0,0 0 0,0 0 0,-2 0 0,1 0 0,0 0 0,-1 0 0,0 0 0,0-1 0,-1 1 0,0 0 0,1 0 0,-5-11 0,4 14-105,1 1 0,-1-1 0,-1 0 0,2 1 0,-2-1 0,1 1 0,-1-1 0,1 1 0,-1 0 0,1 0 0,-2-1 0,-3-2 0,-3-2-6721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4:21:09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3 401 24575,'-2'-77'0,"4"-87"0,-1 155 0,1-1 0,1 0 0,0 0 0,0 1 0,1-1 0,0 1 0,0 0 0,2 0 0,-1 0 0,1 1 0,0 0 0,1 0 0,-1 0 0,1 1 0,16-12 0,-21 18 0,-1 0 0,2 0 0,-2 1 0,1-2 0,1 2 0,-2-1 0,1 1 0,1 0 0,-1-1 0,0 1 0,0 0 0,0 0 0,0 0 0,0 0 0,1 0 0,-2 1 0,1-1 0,1 0 0,-1 1 0,0-1 0,0 2 0,0-2 0,0 1 0,0 0 0,-1 0 0,2 0 0,-2 0 0,1 1 0,-1-1 0,1 1 0,-1-1 0,1 1 0,1 1 0,0 2 0,1-1 0,0 0 0,-1 2 0,0-2 0,0 1 0,-1 0 0,1 0 0,-1 0 0,0 1 0,-1-1 0,2 8 0,-3 46 0,-1-49 0,0 0 0,0 0 0,1 0 0,1 0 0,1-1 0,2 18 0,-2-22 0,1-2 0,0 2 0,0-1 0,0 0 0,0-1 0,0 1 0,1-1 0,0 1 0,0-1 0,-1 1 0,1-1 0,1-1 0,-1 1 0,1-1 0,-1 0 0,1-1 0,4 3 0,2 0 0,-1-1 0,0 0 0,0-1 0,1 0 0,-1-1 0,1 1 0,13-1 0,-21-2 0,-1 1 0,1-1 0,-1 1 0,0-1 0,1 1 0,-1-2 0,0 1 0,0 1 0,1-2 0,-1 1 0,0 0 0,0 0 0,0-1 0,0 0 0,0 1 0,0-1 0,0 0 0,2-3 0,2-4 0,-1 0 0,1-1 0,3-12 0,13-19 0,14-13 83,12-14-1531,-41 60-5378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4:04:3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24575,'0'9'0,"0"-3"0,-1 0 0,1 1 0,1-1 0,0 1 0,-1-1 0,2 1 0,-1-1 0,1 0 0,0 1 0,0-1 0,4 6 0,2 3 0,-1 1 0,8 29 0,8 14 0,-13-37 0,-1 1 0,-1 0 0,5 29 0,-8-32 0,0-1 0,2 0 0,10 22 0,-14-35-1365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4:04:35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24575,'1'36'0,"0"-23"0,0 1 0,-1 0 0,-1-1 0,-1 1 0,1 0 0,-2-1 0,-5 19 0,4-22 0,1 1 0,1-1 0,-1 1 0,2 0 0,0 0 0,0 0 0,2 11 0,-2 23 0,-6-8 0,5-27 0,0-1 0,-1 15 0,3 90-1365,0-108-5461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4:04:36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24575,'0'1'0,"1"-1"0,0 0 0,-1 0 0,1 0 0,-1 0 0,1 1 0,0-1 0,-1 1 0,0-1 0,1 1 0,-1-1 0,1 0 0,0 1 0,-1 0 0,0-1 0,0 1 0,1-1 0,-1 1 0,0-1 0,1 1 0,-1-1 0,0 1 0,0 0 0,1-1 0,-1 1 0,0-1 0,0 3 0,3 18 0,-3-18 0,0 85 0,0 11 0,0-98 0,0 1 0,1-1 0,-1 0 0,1 1 0,0-1 0,-1 0 0,0 1 0,1-1 0,0 0 0,0 0 0,-1 1 0,2-2 0,-1 2 0,-1-1 0,2 0 0,-1 0 0,0-1 0,0 1 0,0 0 0,1 0 0,-1-1 0,0 1 0,1 0 0,-1 0 0,1-1 0,-1 0 0,1 1 0,-2-1 0,2 0 0,2 1 0,7-1 0,-1 0 0,0 0 0,16-1 0,-7 0 0,-19 1 0,18-1 0,1 0 0,32-6 0,149-26 0,-193 32 0,0 1 0,-1-3 0,1 2 0,0-1 0,0 0 0,-1-1 0,10-5 0,-16 8 1,0 0 0,0 0 0,0 0-1,1 0 1,-1 0 0,0 0 0,0 0-1,0 0 1,0 0 0,0 0 0,0 0 0,1 0-1,-1 0 1,0 0 0,0 0 0,0 0-1,0 0 1,0-1 0,0 1 0,0 0 0,0 0-1,0 0 1,0 0 0,0 0 0,0 0-1,0 0 1,0-1 0,0 1 0,0 0 0,0 0-1,0 0 1,0 0 0,0 0 0,0-1-1,0 1 1,0 0 0,0 0 0,0 0-1,0 0 1,0 0 0,0 0 0,0 0 0,0 0-1,0 0 1,0 0 0,0 0 0,0 0-1,0 0 1,0 0 0,0 0 0,0-1 0,0 1-1,0 0 1,0 0 0,0 0 0,-1 0-1,1 0 1,0 0 0,0 0 0,0 0 0,0 0-1,0 0 1,0 0 0,0 0 0,-1 0-1,1 0 1,0-1 0,0 1 0,0 0 0,-7 0-1227,6 0 1032,-7-1-6632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4:04:37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24575,'0'6'0,"1"0"0,0-1 0,0 1 0,2 5 0,4 21 0,-6 9 0,-1-26 0,0 1 0,2 0 0,4 22 0,1 12 0,-6-38 0,1 0 0,-1 0 0,7 16 0,-5-15 0,1 2 0,-2 0 0,3 23 0,-4-27 0,11 56 0,-11-55 0,1 2 0,0-2 0,1 0 0,9 24 0,-12-35-109,0-1 64,0 0 0,0 1 1,0-1-1,0 0 0,0 1 0,1-1 0,-1 0 0,0 1 0,0-1 0,0 0 1,0 0-1,0 0 0,0 0 0,0 1 0,0-1 0,1 0 0,-1 0 1,0 1-1,1-1 0,-1 0 0,0 0 0,1 0 0,-1 0 0,0 0 1,0 0-1,0 0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4:04:38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24575,'1'33'0,"-2"38"0,0-67 0,0 1 0,0-1 0,0 0 0,-1 0 0,0 1 0,0-2 0,-4 7 0,4-6 0,0 1 0,0-1 0,-1 1 0,1 0 0,-1 7 0,0-2 0,2-7 0,1-1 0,0 0 0,-1-1 0,1 2 0,-1-1 0,1 0 0,0 2 0,0-3 0,0 0 0,1 0 0,-1-1 0,0 0 0,1 1 0,-1 0 0,0-1 0,0 1 0,0-1 0,1 0 0,-1 1 0,1 0 0,0-1 0,-1 0 0,0 0 0,0 1 0,1-1 0,0 1 0,-1-1 0,1 1 0,-1-1 0,1 0 0,-1 0 0,1 0 0,0 0 0,-1 0 0,1 0 0,-1 0 0,1 0 0,0 0 0,8 1 0,-1 0 0,0-1 0,0-1 0,1 0 0,-1 1 0,0-2 0,0 0 0,1 0 0,-2 0 0,1-1 0,13-7 0,52-15-1365,-65 22-5461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4:04:38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24575,'1'17'0,"6"30"0,-4-27 0,18 73 0,-18-80 0,9 23 0,-3-14 0,14 43-1365,-20-57-5461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4:04:3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24575,'-2'18'0,"1"0"0,-2 1 0,-9 34 0,6-34 0,0 2 0,-12 25 0,15-36 0,0-1 0,0 0 0,-2 16 0,-2 7 0,2-10 0,-2 30 0,4-30 0,-1 13 0,-1 13 0,2-36-455,3 1 0,-2 13 0,2-17-6371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4:04:40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333 114 24575,'0'-3'0,"0"0"0,-1 0 0,1 0 0,-1-1 0,1 1 0,-1 0 0,0 1 0,0-2 0,0 1 0,-1 0 0,1 0 0,-1 0 0,1 1 0,-1-1 0,-1 0 0,2 1 0,-1 0 0,-1 0 0,0-1 0,1 1 0,0 0 0,-1 0 0,0 0 0,-4-2 0,-17-9 0,21 10 0,-1 0 0,0 1 0,0 0 0,-1 0 0,2 0 0,-2 1 0,1-1 0,-7-1 0,-26-2 0,-75-2 0,109 7 0,0 0 0,-1 1 0,1-1 0,0 0 0,-1 1 0,1 0 0,-1 0 0,1 0 0,0 0 0,-4 2 0,5-1 0,1-1 0,-1 0 0,0 1 0,1-1 0,-1 0 0,1 1 0,-1-1 0,1 2 0,0-2 0,0 1 0,0 0 0,0 0 0,0-1 0,0 1 0,1 1 0,-1-2 0,-1 5 0,-1 14 0,-1 1 0,2 0 0,0-1 0,3 33 0,-1-52 0,0 1 0,1 0 0,-1 0 0,0 0 0,1-1 0,0 1 0,0 0 0,0 0 0,0 0 0,0-1 0,0 1 0,0-1 0,0 1 0,1-1 0,-1 0 0,1 1 0,-1-1 0,3 2 0,2 0 0,0 1 0,1 0 0,11 3 0,-4-2 0,-11-4 0,0 0 0,0 0 0,0 0 0,1-1 0,-1 1 0,0-1 0,1 0 0,-1 0 0,0 0 0,0 0 0,0-1 0,0 1 0,1-1 0,-1 0 0,0 0 0,0 1 0,0-2 0,0 1 0,0-1 0,5-2 0,2-3 0,0 0 0,-1-1 0,1 1 0,8-12 0,-15 15 0,0 1 0,0-1 0,-1 0 0,0 0 0,1 0 0,-1 0 0,-1 0 0,1-1 0,1-7 0,1-1 0,9-16 0,-6 16 0,-6 12 0,-1 0 0,0 0 0,1 0 0,0-1 0,-1 2 0,1-1 0,-1 0 0,1 0 0,1 0 0,-2 0 0,1 1 0,2-3 0,-3 3 0,0 0 0,0 0 0,1 0 0,-1 0 0,0 0 0,0 0 0,1 0 0,-1 0 0,0 0 0,0 0 0,0 0 0,0 0 0,0 0 0,0 0 0,1 0 0,-1 0 0,0 0 0,0 0 0,1 0 0,-1 0 0,0 1 0,0-1 0,0 0 0,1 0 0,-1 0 0,0 0 0,0 0 0,0 1 0,0-1 0,3 10 0,-2-4 0,1 2 0,-1 1 0,1-1 0,-1 0 0,8 13 0,-7-13 0,0-2 0,0 1 0,-1 0 0,1 11 0,3 6 0,-1-8 0,0 0 0,1 0 0,1 0 0,10 19 0,0 4-1365,-13-33-5461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EEAA6-7FCA-46E4-BA89-848786702478}" type="datetimeFigureOut">
              <a:rPr lang="ko-KR" altLang="en-US" smtClean="0"/>
              <a:t>2023. 4. 12.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24E09-0461-4960-93DF-3C5FAFE56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76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4E09-0461-4960-93DF-3C5FAFE563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77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4E09-0461-4960-93DF-3C5FAFE5631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82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4E09-0461-4960-93DF-3C5FAFE5631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917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4E09-0461-4960-93DF-3C5FAFE5631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334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4E09-0461-4960-93DF-3C5FAFE5631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000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4E09-0461-4960-93DF-3C5FAFE5631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266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4E09-0461-4960-93DF-3C5FAFE5631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50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4E09-0461-4960-93DF-3C5FAFE5631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13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B4673-ECF9-417D-899C-37B3365C4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41FF87-6029-413F-8E07-CD1427D93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01CBC-6812-45AF-A96B-B0A241F1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4A5B-EA50-4A37-A5DB-83CF8B769BA8}" type="datetime1">
              <a:rPr lang="ko-KR" altLang="en-US" smtClean="0"/>
              <a:t>2023. 4. 12.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2940-9085-4450-AC9A-47C1119C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5E3EB-5630-4524-B518-C6624C85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24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52BF8-D471-4F78-836C-8090FD38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ABB616-B89A-44A4-95EA-0CED9012D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03D48-C456-43B6-AF08-16ACDBAB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804F-A4F0-45C6-8263-8E92672AE24F}" type="datetime1">
              <a:rPr lang="ko-KR" altLang="en-US" smtClean="0"/>
              <a:t>2023. 4. 12.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2696B-C9C2-4E7C-8174-F94C0ADE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DCED9-614F-491D-B2A4-137ADC32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27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573D79-350B-4E54-8D02-4A19C317B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35515C-591A-4641-8D4A-4A20DD002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3A702-6D4E-435F-910E-F04A6B81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7902-B623-4505-847A-8F959D37202D}" type="datetime1">
              <a:rPr lang="ko-KR" altLang="en-US" smtClean="0"/>
              <a:t>2023. 4. 12.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B17DC-0254-4982-A8F2-56C2EFE4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319A6-76FE-4BA7-BD1B-24AAF734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8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DF245-50A8-4EA2-9D8D-D41324D3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</a:t>
            </a:r>
            <a:r>
              <a:rPr lang="ko-KR" altLang="en-US" dirty="0"/>
              <a:t>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7022-EB04-4F6A-B001-DEF88C699B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30659" y="815548"/>
            <a:ext cx="11648303" cy="5361416"/>
          </a:xfrm>
        </p:spPr>
        <p:txBody>
          <a:bodyPr>
            <a:normAutofit/>
          </a:bodyPr>
          <a:lstStyle>
            <a:lvl1pPr marL="360363" indent="-360363">
              <a:lnSpc>
                <a:spcPct val="150000"/>
              </a:lnSpc>
              <a:buFont typeface="Wingdings" panose="05000000000000000000" pitchFamily="2" charset="2"/>
              <a:buChar char="l"/>
              <a:defRPr sz="2400"/>
            </a:lvl1pPr>
            <a:lvl2pPr marL="720725" indent="-263525">
              <a:lnSpc>
                <a:spcPct val="150000"/>
              </a:lnSpc>
              <a:buFont typeface="Wingdings" panose="05000000000000000000" pitchFamily="2" charset="2"/>
              <a:buChar char="§"/>
              <a:defRPr sz="2000"/>
            </a:lvl2pPr>
            <a:lvl3pPr marL="1169988" indent="-255588">
              <a:lnSpc>
                <a:spcPct val="150000"/>
              </a:lnSpc>
              <a:buFont typeface="Wingdings" panose="05000000000000000000" pitchFamily="2" charset="2"/>
              <a:buChar char="Ø"/>
              <a:defRPr sz="1800"/>
            </a:lvl3pPr>
            <a:lvl4pPr marL="1617663" indent="-246063"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D360A-F046-4E0D-A1DA-39304997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0EBF-B8FA-46FE-9A33-688790427F5A}" type="datetime1">
              <a:rPr lang="ko-KR" altLang="en-US" smtClean="0"/>
              <a:t>2023. 4. 12.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2304F3-FDC7-47DE-AAD2-2F86291E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ED3DB-4C7F-483D-B66C-EFBB3BA7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AD3676-E0E1-4202-8B00-53BA268CDAA2}"/>
              </a:ext>
            </a:extLst>
          </p:cNvPr>
          <p:cNvCxnSpPr/>
          <p:nvPr userDrawn="1"/>
        </p:nvCxnSpPr>
        <p:spPr>
          <a:xfrm>
            <a:off x="164757" y="681037"/>
            <a:ext cx="12027243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6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144E2-B7AB-4FCF-B7C4-1D020DC3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72DBF2-96C9-4262-8D81-381C6A89E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D12898-B76F-461F-9A2E-8E7C31C3A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AA46-00AF-4A93-B29C-03A14440DF77}" type="datetime1">
              <a:rPr lang="ko-KR" altLang="en-US" smtClean="0"/>
              <a:t>2023. 4. 12.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53471-9406-40E5-BCB1-3FB37059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2D8D4-955B-4BEB-8CF9-8E7A7E55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43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9F010-81F5-4B8F-849C-BEDDBD0E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67BD4-F793-422B-984B-958CEC569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DD0CFA-983C-4363-92E6-80325870A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0DAE94-2B76-4D6C-ACB1-685F88FC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F58D-0561-4F18-8EAC-5F94EDD54A2B}" type="datetime1">
              <a:rPr lang="ko-KR" altLang="en-US" smtClean="0"/>
              <a:t>2023. 4. 12.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815BD5-D800-4AFC-9348-E0F776DB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EBF540-EA0E-4CFA-BCAC-5D567B4F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1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9A62C-0C13-44C5-A8BB-0227B35C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020B8B-C48B-4AAA-8810-CD91F3CBC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5F2D87-BF8F-4071-A61B-63BF86CE9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194911-9C4D-4FDD-B4C9-A53126C5E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22478A-3EB4-4419-9A9B-C86D4D4F3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83AD9C-03AA-4373-AA4F-BC33823F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DF00-1249-4920-9807-BFB4C9748C0D}" type="datetime1">
              <a:rPr lang="ko-KR" altLang="en-US" smtClean="0"/>
              <a:t>2023. 4. 12.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5067CE-7ECC-437F-8FF0-ABE2CC83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C16D05-36AD-4A26-BEEA-E61E7EE9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53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B92C4-BED8-4F66-B188-B9E14FE1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053285-04DA-4E6C-9A63-47A4F084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90DB-FDA5-4E45-B0AF-168E78970A03}" type="datetime1">
              <a:rPr lang="ko-KR" altLang="en-US" smtClean="0"/>
              <a:t>2023. 4. 12.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1B2366-2FA1-4B2D-9BE6-1C888DCC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898BE6-6050-4008-B9C4-D7D1DB9E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5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0D92A7-1AD5-4F34-B98D-81D58B68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EACD-2952-4831-BB4C-52AA33B36109}" type="datetime1">
              <a:rPr lang="ko-KR" altLang="en-US" smtClean="0"/>
              <a:t>2023. 4. 12.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2AD761-5ABC-4445-BB78-14B0210E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460DF-7C19-4F11-8D0A-15DE5CD7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51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4A306-2324-4FF3-B624-3ACD5BC6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495BB-3241-4C50-A6B5-525AED8CB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59F422-1117-4793-B3C5-D06F1AC92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521995-632B-4F71-AADA-62A9E8FD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28F4-3C7A-440C-A1BA-64042E5BB63B}" type="datetime1">
              <a:rPr lang="ko-KR" altLang="en-US" smtClean="0"/>
              <a:t>2023. 4. 12.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E2C86-0EFB-499E-9586-A08E9C62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FF8AB1-1451-4444-9F65-DB8D8DE3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14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75ADC-A2D5-4914-A30F-B9BBBC21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F85283-7461-4E40-AAED-6B3A8B41F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2FBD2-0662-4046-BC90-2AB4A2316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6D9FA9-D846-4CA1-B522-BFE986B3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5B86-9D77-405B-96F3-8FA03801D458}" type="datetime1">
              <a:rPr lang="ko-KR" altLang="en-US" smtClean="0"/>
              <a:t>2023. 4. 12.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4901C2-503A-49B6-A339-C5E0B150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0B2E0-752E-447A-BA70-8DAEB4BC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72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4EAA0-9DBF-4C80-84DE-51566C7D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7E81C-023E-4157-88DA-858BA051D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4BD70-0DE9-4864-BD8C-98AE31F0A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560CD-E3B1-4A94-B498-66FF918E3537}" type="datetime1">
              <a:rPr lang="ko-KR" altLang="en-US" smtClean="0"/>
              <a:t>2023. 4. 12.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595C0-6AC0-4340-85C5-7D96C3DB4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50843-42DB-41AE-BC81-43630F970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9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hengchen/Object-Detection-and-Track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24" Type="http://schemas.openxmlformats.org/officeDocument/2006/relationships/customXml" Target="../ink/ink11.xml"/><Relationship Id="rId32" Type="http://schemas.openxmlformats.org/officeDocument/2006/relationships/image" Target="../media/image20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7.png"/><Relationship Id="rId30" Type="http://schemas.openxmlformats.org/officeDocument/2006/relationships/customXml" Target="../ink/ink14.xml"/><Relationship Id="rId8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otkorea/Empty-Seat-Detecto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85F8B12-3FB6-44B9-A1E7-110EE1CFC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Take A Seat (</a:t>
            </a:r>
            <a:r>
              <a:rPr lang="ko-KR" altLang="en-US" sz="4800" b="1" dirty="0">
                <a:latin typeface="+mj-ea"/>
              </a:rPr>
              <a:t>태식이</a:t>
            </a:r>
            <a:r>
              <a:rPr lang="en-US" altLang="ko-KR" b="1" dirty="0">
                <a:latin typeface="+mj-ea"/>
              </a:rPr>
              <a:t>)</a:t>
            </a:r>
            <a:endParaRPr lang="ko-KR" altLang="en-US" b="1" dirty="0">
              <a:latin typeface="+mj-ea"/>
            </a:endParaRPr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9DEE00A0-C8E1-4ADA-965E-F7D422C91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8727"/>
            <a:ext cx="9144000" cy="1655762"/>
          </a:xfrm>
        </p:spPr>
        <p:txBody>
          <a:bodyPr anchor="b" anchorCtr="0"/>
          <a:lstStyle/>
          <a:p>
            <a:r>
              <a:rPr lang="en-US" altLang="ko-KR" dirty="0">
                <a:latin typeface="+mj-ea"/>
                <a:ea typeface="+mj-ea"/>
              </a:rPr>
              <a:t>JBNU_CSE</a:t>
            </a:r>
          </a:p>
          <a:p>
            <a:r>
              <a:rPr lang="ko-KR" altLang="en-US" dirty="0" err="1">
                <a:latin typeface="+mj-ea"/>
                <a:ea typeface="+mj-ea"/>
              </a:rPr>
              <a:t>김규형</a:t>
            </a:r>
            <a:r>
              <a:rPr lang="ko-KR" altLang="en-US" dirty="0">
                <a:latin typeface="+mj-ea"/>
                <a:ea typeface="+mj-ea"/>
              </a:rPr>
              <a:t> 소부승 </a:t>
            </a:r>
            <a:r>
              <a:rPr lang="ko-KR" altLang="en-US" dirty="0" err="1">
                <a:latin typeface="+mj-ea"/>
                <a:ea typeface="+mj-ea"/>
              </a:rPr>
              <a:t>정예성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황예찬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1E5375-44BE-446D-AE3F-87D5F2E0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18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85F8B12-3FB6-44B9-A1E7-110EE1CFC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Thank You</a:t>
            </a:r>
            <a:endParaRPr lang="ko-KR" altLang="en-US" b="1" dirty="0">
              <a:latin typeface="+mj-ea"/>
            </a:endParaRPr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9DEE00A0-C8E1-4ADA-965E-F7D422C91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8727"/>
            <a:ext cx="9144000" cy="1655762"/>
          </a:xfrm>
        </p:spPr>
        <p:txBody>
          <a:bodyPr anchor="b" anchorCtr="0"/>
          <a:lstStyle/>
          <a:p>
            <a:r>
              <a:rPr lang="en-US" altLang="ko-KR" dirty="0">
                <a:latin typeface="+mj-ea"/>
                <a:ea typeface="+mj-ea"/>
              </a:rPr>
              <a:t>Take a Seat (</a:t>
            </a:r>
            <a:r>
              <a:rPr lang="ko-KR" altLang="en-US" dirty="0">
                <a:latin typeface="+mj-ea"/>
                <a:ea typeface="+mj-ea"/>
              </a:rPr>
              <a:t>태식이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1E5375-44BE-446D-AE3F-87D5F2E0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27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F542F-A331-41D3-A8C5-53C2B7F3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8" y="757024"/>
            <a:ext cx="11648303" cy="5814598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altLang="ko-KR" dirty="0">
                <a:latin typeface="+mn-ea"/>
              </a:rPr>
              <a:t>About ‘</a:t>
            </a:r>
            <a:r>
              <a:rPr lang="ko-KR" altLang="en-US" dirty="0">
                <a:latin typeface="+mn-ea"/>
              </a:rPr>
              <a:t>태식이</a:t>
            </a:r>
            <a:r>
              <a:rPr lang="en-US" altLang="ko-KR" dirty="0">
                <a:latin typeface="+mn-ea"/>
              </a:rPr>
              <a:t>’ </a:t>
            </a:r>
          </a:p>
          <a:p>
            <a:pPr>
              <a:buSzPct val="100000"/>
            </a:pPr>
            <a:r>
              <a:rPr lang="ko-KR" altLang="en-US" dirty="0">
                <a:latin typeface="+mn-ea"/>
              </a:rPr>
              <a:t>사용할 오픈 소스</a:t>
            </a:r>
            <a:endParaRPr lang="en-US" altLang="ko-KR" dirty="0">
              <a:latin typeface="+mn-ea"/>
            </a:endParaRPr>
          </a:p>
          <a:p>
            <a:pPr>
              <a:buSzPct val="100000"/>
            </a:pPr>
            <a:r>
              <a:rPr lang="ko-KR" altLang="en-US" dirty="0">
                <a:latin typeface="+mn-ea"/>
              </a:rPr>
              <a:t>팀 소개</a:t>
            </a:r>
            <a:endParaRPr lang="en-US" altLang="ko-KR" b="1" dirty="0">
              <a:latin typeface="+mn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DF1C269-1BD7-4A5B-8AAE-3FAE0F2F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Content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886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F542F-A331-41D3-A8C5-53C2B7F3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8" y="757024"/>
            <a:ext cx="11648303" cy="5814598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ko-KR" altLang="en-US" dirty="0">
                <a:latin typeface="+mn-ea"/>
              </a:rPr>
              <a:t>잔여 좌석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정보 제공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ko-KR" altLang="en-US" dirty="0">
                <a:latin typeface="+mn-ea"/>
              </a:rPr>
              <a:t>분야 </a:t>
            </a:r>
            <a:r>
              <a:rPr lang="en-US" altLang="ko-KR" dirty="0">
                <a:latin typeface="+mn-ea"/>
              </a:rPr>
              <a:t>: Computer Vision</a:t>
            </a:r>
          </a:p>
          <a:p>
            <a:pPr lvl="1">
              <a:buSzPct val="100000"/>
            </a:pPr>
            <a:r>
              <a:rPr lang="ko-KR" altLang="en-US" dirty="0">
                <a:latin typeface="+mn-ea"/>
              </a:rPr>
              <a:t>방식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스마트폰 어플리케이션을 통해 유저에게 정보 제공</a:t>
            </a:r>
            <a:endParaRPr lang="en-US" altLang="ko-KR" dirty="0">
              <a:latin typeface="+mn-ea"/>
            </a:endParaRPr>
          </a:p>
          <a:p>
            <a:pPr lvl="4">
              <a:buSzPct val="100000"/>
            </a:pPr>
            <a:endParaRPr lang="en-US" altLang="ko-KR" dirty="0">
              <a:latin typeface="+mn-ea"/>
            </a:endParaRPr>
          </a:p>
          <a:p>
            <a:pPr>
              <a:buSzPct val="100000"/>
            </a:pPr>
            <a:r>
              <a:rPr lang="ko-KR" altLang="en-US" dirty="0">
                <a:latin typeface="+mn-ea"/>
              </a:rPr>
              <a:t>기술 스택</a:t>
            </a:r>
            <a:r>
              <a:rPr lang="en-US" altLang="ko-KR" dirty="0">
                <a:latin typeface="+mn-ea"/>
              </a:rPr>
              <a:t> (</a:t>
            </a:r>
            <a:r>
              <a:rPr lang="ko-KR" altLang="en-US" dirty="0">
                <a:latin typeface="+mn-ea"/>
              </a:rPr>
              <a:t>예정</a:t>
            </a:r>
            <a:r>
              <a:rPr lang="en-US" altLang="ko-KR" dirty="0">
                <a:latin typeface="+mn-ea"/>
              </a:rPr>
              <a:t>)</a:t>
            </a:r>
          </a:p>
          <a:p>
            <a:pPr lvl="1">
              <a:buSzPct val="100000"/>
            </a:pPr>
            <a:r>
              <a:rPr lang="en-US" altLang="ko-KR" dirty="0">
                <a:latin typeface="+mn-ea"/>
              </a:rPr>
              <a:t>Frontend : React Native</a:t>
            </a:r>
          </a:p>
          <a:p>
            <a:pPr lvl="1">
              <a:buSzPct val="100000"/>
            </a:pPr>
            <a:r>
              <a:rPr lang="en-US" altLang="ko-KR" dirty="0">
                <a:latin typeface="+mn-ea"/>
              </a:rPr>
              <a:t>Backend : Python</a:t>
            </a:r>
          </a:p>
          <a:p>
            <a:pPr lvl="1">
              <a:buSzPct val="100000"/>
            </a:pPr>
            <a:r>
              <a:rPr lang="en-US" altLang="ko-KR" dirty="0">
                <a:latin typeface="+mn-ea"/>
              </a:rPr>
              <a:t>Design : CSS</a:t>
            </a:r>
          </a:p>
          <a:p>
            <a:pPr lvl="1">
              <a:buSzPct val="100000"/>
            </a:pPr>
            <a:endParaRPr lang="en-US" altLang="ko-KR" dirty="0">
              <a:latin typeface="+mn-ea"/>
            </a:endParaRPr>
          </a:p>
          <a:p>
            <a:pPr lvl="1">
              <a:buSzPct val="100000"/>
            </a:pPr>
            <a:endParaRPr lang="en-US" altLang="ko-KR" dirty="0">
              <a:latin typeface="+mn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DF1C269-1BD7-4A5B-8AAE-3FAE0F2F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n-ea"/>
              </a:rPr>
              <a:t>About ‘</a:t>
            </a:r>
            <a:r>
              <a:rPr lang="ko-KR" altLang="en-US" dirty="0">
                <a:latin typeface="+mn-ea"/>
              </a:rPr>
              <a:t>태식이</a:t>
            </a:r>
            <a:r>
              <a:rPr lang="en-US" altLang="ko-KR" dirty="0">
                <a:latin typeface="+mn-ea"/>
              </a:rPr>
              <a:t>’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676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F542F-A331-41D3-A8C5-53C2B7F3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8" y="757024"/>
            <a:ext cx="11648303" cy="6027824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ko-KR" altLang="en-US" dirty="0">
                <a:latin typeface="+mn-ea"/>
              </a:rPr>
              <a:t>주제 선정 동기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ko-KR" altLang="en-US" dirty="0">
                <a:latin typeface="+mn-ea"/>
              </a:rPr>
              <a:t>학부 통합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컴퓨터공학부 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IT</a:t>
            </a:r>
            <a:r>
              <a:rPr lang="ko-KR" altLang="en-US" dirty="0">
                <a:latin typeface="+mn-ea"/>
              </a:rPr>
              <a:t>정보공학과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 err="1">
                <a:latin typeface="+mn-ea"/>
              </a:rPr>
              <a:t>으로</a:t>
            </a:r>
            <a:r>
              <a:rPr lang="ko-KR" altLang="en-US" dirty="0">
                <a:latin typeface="+mn-ea"/>
              </a:rPr>
              <a:t> 인한 학부 정원 증가</a:t>
            </a:r>
            <a:endParaRPr lang="en-US" altLang="ko-KR" dirty="0">
              <a:latin typeface="+mn-ea"/>
            </a:endParaRPr>
          </a:p>
          <a:p>
            <a:pPr lvl="2">
              <a:buSzPct val="100000"/>
            </a:pPr>
            <a:r>
              <a:rPr lang="ko-KR" altLang="en-US" dirty="0">
                <a:latin typeface="+mn-ea"/>
              </a:rPr>
              <a:t>강의도 많아지고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수강 인원도 증가하여 강의실 </a:t>
            </a:r>
            <a:r>
              <a:rPr lang="ko-KR" altLang="en-US" b="1" dirty="0">
                <a:latin typeface="+mn-ea"/>
              </a:rPr>
              <a:t>자리 부족한 상황도 발생</a:t>
            </a:r>
            <a:endParaRPr lang="en-US" altLang="ko-KR" b="1" dirty="0">
              <a:latin typeface="+mn-ea"/>
            </a:endParaRPr>
          </a:p>
          <a:p>
            <a:pPr lvl="2">
              <a:buSzPct val="100000"/>
            </a:pPr>
            <a:r>
              <a:rPr lang="ko-KR" altLang="en-US" dirty="0">
                <a:latin typeface="+mn-ea"/>
              </a:rPr>
              <a:t>학부 </a:t>
            </a:r>
            <a:r>
              <a:rPr lang="ko-KR" altLang="en-US" b="1" dirty="0">
                <a:latin typeface="+mn-ea"/>
              </a:rPr>
              <a:t>시설 이용 인원</a:t>
            </a:r>
            <a:r>
              <a:rPr lang="ko-KR" altLang="en-US" dirty="0">
                <a:latin typeface="+mn-ea"/>
              </a:rPr>
              <a:t>이 전보다 </a:t>
            </a:r>
            <a:r>
              <a:rPr lang="ko-KR" altLang="en-US" b="1" dirty="0">
                <a:latin typeface="+mn-ea"/>
              </a:rPr>
              <a:t>크게 증가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무한상상실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동아리방 등</a:t>
            </a:r>
            <a:r>
              <a:rPr lang="en-US" altLang="ko-KR" dirty="0">
                <a:latin typeface="+mn-ea"/>
              </a:rPr>
              <a:t>)</a:t>
            </a:r>
          </a:p>
          <a:p>
            <a:pPr lvl="2">
              <a:buSzPct val="100000"/>
            </a:pPr>
            <a:r>
              <a:rPr lang="ko-KR" altLang="en-US" dirty="0">
                <a:latin typeface="+mn-ea"/>
              </a:rPr>
              <a:t>이 때문에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막상 이용하려 방문하니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자리가 없어 방황하는 경우 더러 존재</a:t>
            </a:r>
            <a:endParaRPr lang="en-US" altLang="ko-KR" dirty="0">
              <a:latin typeface="+mn-ea"/>
            </a:endParaRPr>
          </a:p>
          <a:p>
            <a:pPr>
              <a:buSzPct val="100000"/>
            </a:pPr>
            <a:r>
              <a:rPr lang="ko-KR" altLang="en-US" dirty="0">
                <a:latin typeface="+mn-ea"/>
              </a:rPr>
              <a:t>이슈 해결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ko-KR" altLang="en-US" dirty="0">
                <a:latin typeface="+mn-ea"/>
              </a:rPr>
              <a:t>시설 이용 중인 인원 정보를 제공하면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학생들에게 도움이 되지 않을까</a:t>
            </a:r>
            <a:endParaRPr lang="en-US" altLang="ko-KR" dirty="0">
              <a:latin typeface="+mn-ea"/>
            </a:endParaRPr>
          </a:p>
          <a:p>
            <a:pPr lvl="2">
              <a:buSzPct val="100000"/>
            </a:pPr>
            <a:r>
              <a:rPr lang="ko-KR" altLang="en-US" dirty="0">
                <a:latin typeface="+mn-ea"/>
              </a:rPr>
              <a:t>도서관 등 유저가 직접 사용 정보를 업데이트하는 방식은 불가능</a:t>
            </a:r>
            <a:endParaRPr lang="en-US" altLang="ko-KR" dirty="0">
              <a:latin typeface="+mn-ea"/>
            </a:endParaRPr>
          </a:p>
          <a:p>
            <a:pPr lvl="2">
              <a:buSzPct val="100000"/>
            </a:pPr>
            <a:r>
              <a:rPr lang="ko-KR" altLang="en-US" dirty="0">
                <a:latin typeface="+mn-ea"/>
              </a:rPr>
              <a:t>그렇다면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어떻게 만들어낼 수 있을까</a:t>
            </a:r>
            <a:r>
              <a:rPr lang="en-US" altLang="ko-KR" dirty="0">
                <a:latin typeface="+mn-ea"/>
              </a:rPr>
              <a:t>?</a:t>
            </a:r>
          </a:p>
          <a:p>
            <a:pPr lvl="1">
              <a:buSzPct val="100000"/>
            </a:pPr>
            <a:r>
              <a:rPr lang="ko-KR" altLang="en-US" dirty="0">
                <a:latin typeface="+mn-ea"/>
              </a:rPr>
              <a:t>자동으로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전체 정원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사용 중인 인원</a:t>
            </a:r>
            <a:r>
              <a:rPr lang="en-US" altLang="ko-KR" dirty="0">
                <a:latin typeface="+mn-ea"/>
              </a:rPr>
              <a:t>'</a:t>
            </a:r>
            <a:r>
              <a:rPr lang="ko-KR" altLang="en-US" dirty="0">
                <a:latin typeface="+mn-ea"/>
              </a:rPr>
              <a:t> 정보를 제공할 방법은 없을까</a:t>
            </a:r>
            <a:endParaRPr lang="en-US" altLang="ko-KR" dirty="0">
              <a:latin typeface="+mn-ea"/>
            </a:endParaRPr>
          </a:p>
          <a:p>
            <a:pPr lvl="2">
              <a:buSzPct val="100000"/>
            </a:pPr>
            <a:r>
              <a:rPr lang="en-US" altLang="ko-KR" dirty="0">
                <a:latin typeface="+mn-ea"/>
              </a:rPr>
              <a:t>AI </a:t>
            </a:r>
            <a:r>
              <a:rPr lang="ko-KR" altLang="en-US" dirty="0">
                <a:latin typeface="+mn-ea"/>
              </a:rPr>
              <a:t>분야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中 </a:t>
            </a:r>
            <a:r>
              <a:rPr lang="en-US" altLang="ko-KR" dirty="0">
                <a:latin typeface="+mn-ea"/>
              </a:rPr>
              <a:t>Computer Vision </a:t>
            </a:r>
            <a:r>
              <a:rPr lang="ko-KR" altLang="en-US" dirty="0">
                <a:latin typeface="+mn-ea"/>
              </a:rPr>
              <a:t>기술을 이용한다면 가능하지 않을까</a:t>
            </a:r>
            <a:r>
              <a:rPr lang="en-US" altLang="ko-KR" dirty="0">
                <a:latin typeface="+mn-ea"/>
              </a:rPr>
              <a:t>?</a:t>
            </a:r>
          </a:p>
          <a:p>
            <a:pPr lvl="2">
              <a:buSzPct val="100000"/>
            </a:pPr>
            <a:endParaRPr lang="en-US" altLang="ko-KR" dirty="0">
              <a:latin typeface="+mn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DF1C269-1BD7-4A5B-8AAE-3FAE0F2F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n-ea"/>
              </a:rPr>
              <a:t>About ‘</a:t>
            </a:r>
            <a:r>
              <a:rPr lang="ko-KR" altLang="en-US" dirty="0">
                <a:latin typeface="+mn-ea"/>
              </a:rPr>
              <a:t>태식이</a:t>
            </a:r>
            <a:r>
              <a:rPr lang="en-US" altLang="ko-KR" dirty="0">
                <a:latin typeface="+mn-ea"/>
              </a:rPr>
              <a:t>’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1635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F542F-A331-41D3-A8C5-53C2B7F3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8" y="757024"/>
            <a:ext cx="11648303" cy="5814598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altLang="ko-KR" dirty="0">
                <a:latin typeface="+mn-ea"/>
              </a:rPr>
              <a:t>Computer Vision Project</a:t>
            </a:r>
          </a:p>
          <a:p>
            <a:pPr lvl="1">
              <a:buSzPct val="100000"/>
            </a:pPr>
            <a:r>
              <a:rPr lang="ko-KR" altLang="en-US" b="1" dirty="0">
                <a:latin typeface="+mn-ea"/>
              </a:rPr>
              <a:t>객체 인지 및 추적 </a:t>
            </a:r>
            <a:r>
              <a:rPr lang="en-US" altLang="ko-KR" b="1" dirty="0">
                <a:latin typeface="+mn-ea"/>
              </a:rPr>
              <a:t>Open Source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응용 </a:t>
            </a:r>
            <a:r>
              <a:rPr lang="en-US" altLang="ko-KR" dirty="0">
                <a:latin typeface="+mn-ea"/>
              </a:rPr>
              <a:t>(Object-Detection-and-Tracking)</a:t>
            </a:r>
          </a:p>
          <a:p>
            <a:pPr lvl="2">
              <a:buSzPct val="100000"/>
            </a:pPr>
            <a:r>
              <a:rPr lang="en-US" altLang="ko-KR" dirty="0">
                <a:latin typeface="+mn-ea"/>
                <a:hlinkClick r:id="rId3"/>
              </a:rPr>
              <a:t>https://github.com/yehengchen/Object-Detection-and-Tracking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endParaRPr lang="en-US" altLang="ko-KR" dirty="0">
              <a:latin typeface="+mn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DF1C269-1BD7-4A5B-8AAE-3FAE0F2F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 </a:t>
            </a:r>
            <a:r>
              <a:rPr lang="ko-KR" altLang="en-US" dirty="0">
                <a:latin typeface="+mn-ea"/>
              </a:rPr>
              <a:t>사용할 오픈 소스</a:t>
            </a:r>
            <a:endParaRPr lang="ko-KR" altLang="en-US" dirty="0">
              <a:latin typeface="+mj-ea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D77FE5ED-587C-0A15-8C77-0B561E36D4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D2DA64DC-B1F7-9783-004A-B707129CCA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 descr="텍스트, 도로, 야외, 거리이(가) 표시된 사진&#10;&#10;자동 생성된 설명">
            <a:extLst>
              <a:ext uri="{FF2B5EF4-FFF2-40B4-BE49-F238E27FC236}">
                <a16:creationId xmlns:a16="http://schemas.microsoft.com/office/drawing/2014/main" id="{422A31E8-30FC-58F8-7406-A5C4413A8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492" y="2959416"/>
            <a:ext cx="5285162" cy="29702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4592E5-857B-C96D-A840-6FFD61828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346" y="2959416"/>
            <a:ext cx="5839054" cy="297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6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F542F-A331-41D3-A8C5-53C2B7F3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8" y="757024"/>
            <a:ext cx="11648303" cy="5814598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ko-KR" altLang="en-US" dirty="0">
                <a:latin typeface="+mn-ea"/>
              </a:rPr>
              <a:t>오픈 소스를 보완한 점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ko-KR" altLang="en-US" b="1" dirty="0">
                <a:latin typeface="+mn-ea"/>
              </a:rPr>
              <a:t>현재 </a:t>
            </a:r>
            <a:r>
              <a:rPr lang="en-US" altLang="ko-KR" b="1" dirty="0">
                <a:latin typeface="+mn-ea"/>
              </a:rPr>
              <a:t>)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현 </a:t>
            </a:r>
            <a:r>
              <a:rPr lang="en-US" altLang="ko-KR" dirty="0">
                <a:latin typeface="+mn-ea"/>
              </a:rPr>
              <a:t>Open Source</a:t>
            </a:r>
            <a:r>
              <a:rPr lang="ko-KR" altLang="en-US" dirty="0">
                <a:latin typeface="+mn-ea"/>
              </a:rPr>
              <a:t>는 단순 </a:t>
            </a:r>
            <a:r>
              <a:rPr lang="en-US" altLang="ko-KR" dirty="0">
                <a:latin typeface="+mn-ea"/>
              </a:rPr>
              <a:t>Object Detector</a:t>
            </a:r>
            <a:r>
              <a:rPr lang="ko-KR" altLang="en-US" dirty="0">
                <a:latin typeface="+mn-ea"/>
              </a:rPr>
              <a:t>만 존재 </a:t>
            </a:r>
            <a:r>
              <a:rPr lang="en-US" altLang="ko-KR" dirty="0">
                <a:latin typeface="+mn-ea"/>
              </a:rPr>
              <a:t>…</a:t>
            </a:r>
            <a:r>
              <a:rPr lang="ko-KR" altLang="en-US" dirty="0">
                <a:latin typeface="+mn-ea"/>
              </a:rPr>
              <a:t> 강의실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내 좌석 인지 어려움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ko-KR" altLang="en-US" b="1" dirty="0">
                <a:latin typeface="+mn-ea"/>
              </a:rPr>
              <a:t>보완 </a:t>
            </a:r>
            <a:r>
              <a:rPr lang="en-US" altLang="ko-KR" b="1" dirty="0">
                <a:latin typeface="+mn-ea"/>
              </a:rPr>
              <a:t>)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‘Object</a:t>
            </a:r>
            <a:r>
              <a:rPr lang="ko-KR" altLang="en-US" dirty="0">
                <a:latin typeface="+mn-ea"/>
              </a:rPr>
              <a:t>를 이용한 공간 인지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 도입</a:t>
            </a:r>
            <a:endParaRPr lang="en-US" altLang="ko-KR" dirty="0">
              <a:latin typeface="+mn-ea"/>
            </a:endParaRPr>
          </a:p>
          <a:p>
            <a:pPr lvl="2">
              <a:buSzPct val="100000"/>
            </a:pPr>
            <a:r>
              <a:rPr lang="ko-KR" altLang="en-US" dirty="0">
                <a:latin typeface="+mn-ea"/>
              </a:rPr>
              <a:t>단순 </a:t>
            </a:r>
            <a:r>
              <a:rPr lang="en-US" altLang="ko-KR" dirty="0">
                <a:latin typeface="+mn-ea"/>
              </a:rPr>
              <a:t>Object Detector </a:t>
            </a:r>
            <a:r>
              <a:rPr lang="ko-KR" altLang="en-US" dirty="0">
                <a:latin typeface="+mn-ea"/>
              </a:rPr>
              <a:t>기능만을 수행하는 오픈 소스를 보완하여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더 많은 기능 제공</a:t>
            </a:r>
            <a:endParaRPr lang="en-US" altLang="ko-KR" dirty="0">
              <a:latin typeface="+mn-ea"/>
            </a:endParaRPr>
          </a:p>
          <a:p>
            <a:pPr lvl="2">
              <a:buSzPct val="100000"/>
            </a:pPr>
            <a:r>
              <a:rPr lang="ko-KR" altLang="en-US" dirty="0">
                <a:latin typeface="+mn-ea"/>
              </a:rPr>
              <a:t>이를 통해</a:t>
            </a:r>
            <a:r>
              <a:rPr lang="en-US" altLang="ko-KR" dirty="0">
                <a:latin typeface="+mn-ea"/>
              </a:rPr>
              <a:t>, CV </a:t>
            </a:r>
            <a:r>
              <a:rPr lang="ko-KR" altLang="en-US" dirty="0">
                <a:latin typeface="+mn-ea"/>
              </a:rPr>
              <a:t>기술이 일상 생활에 편리함을 더해줄 수 있을 것으로 기대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ko-KR" altLang="en-US" b="1" dirty="0">
                <a:latin typeface="+mn-ea"/>
              </a:rPr>
              <a:t>이슈 해결 목표 </a:t>
            </a:r>
            <a:r>
              <a:rPr lang="en-US" altLang="ko-KR" b="1" dirty="0">
                <a:latin typeface="+mn-ea"/>
              </a:rPr>
              <a:t>)</a:t>
            </a:r>
          </a:p>
          <a:p>
            <a:pPr lvl="2">
              <a:buSzPct val="100000"/>
            </a:pPr>
            <a:r>
              <a:rPr lang="ko-KR" altLang="en-US" dirty="0">
                <a:latin typeface="+mn-ea"/>
              </a:rPr>
              <a:t>오픈 소스의 구현 원본은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Tensorflow</a:t>
            </a:r>
            <a:r>
              <a:rPr lang="en-US" altLang="ko-KR" dirty="0">
                <a:latin typeface="+mn-ea"/>
              </a:rPr>
              <a:t> 1.13.1 (</a:t>
            </a:r>
            <a:r>
              <a:rPr lang="ko-KR" altLang="en-US" dirty="0">
                <a:latin typeface="+mn-ea"/>
              </a:rPr>
              <a:t>이하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텐서플로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1)’</a:t>
            </a:r>
            <a:r>
              <a:rPr lang="ko-KR" altLang="en-US" dirty="0">
                <a:latin typeface="+mn-ea"/>
              </a:rPr>
              <a:t>으로 구현됨</a:t>
            </a:r>
            <a:endParaRPr lang="en-US" altLang="ko-KR" dirty="0">
              <a:latin typeface="+mn-ea"/>
            </a:endParaRPr>
          </a:p>
          <a:p>
            <a:pPr lvl="2">
              <a:buSzPct val="100000"/>
            </a:pPr>
            <a:r>
              <a:rPr lang="ko-KR" altLang="en-US" dirty="0" err="1">
                <a:latin typeface="+mn-ea"/>
              </a:rPr>
              <a:t>텐서플로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보다 정확도는 낮지만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복잡한 구조가 개선된 </a:t>
            </a:r>
            <a:r>
              <a:rPr lang="ko-KR" altLang="en-US" dirty="0" err="1">
                <a:latin typeface="+mn-ea"/>
              </a:rPr>
              <a:t>텐서플로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가 존재</a:t>
            </a:r>
            <a:endParaRPr lang="en-US" altLang="ko-KR" dirty="0">
              <a:latin typeface="+mn-ea"/>
            </a:endParaRPr>
          </a:p>
          <a:p>
            <a:pPr lvl="3">
              <a:buSzPct val="100000"/>
            </a:pPr>
            <a:r>
              <a:rPr lang="ko-KR" altLang="en-US" dirty="0">
                <a:latin typeface="+mn-ea"/>
              </a:rPr>
              <a:t>버전 변경 시</a:t>
            </a:r>
            <a:r>
              <a:rPr lang="en-US" altLang="ko-KR" dirty="0">
                <a:latin typeface="+mn-ea"/>
              </a:rPr>
              <a:t>, 1</a:t>
            </a:r>
            <a:r>
              <a:rPr lang="ko-KR" altLang="en-US" dirty="0">
                <a:latin typeface="+mn-ea"/>
              </a:rPr>
              <a:t>보다 더 단순한 구조로 로직 구현 가능</a:t>
            </a:r>
            <a:endParaRPr lang="en-US" altLang="ko-KR" dirty="0">
              <a:latin typeface="+mn-ea"/>
            </a:endParaRPr>
          </a:p>
          <a:p>
            <a:pPr lvl="3">
              <a:buSzPct val="100000"/>
            </a:pPr>
            <a:r>
              <a:rPr lang="ko-KR" altLang="en-US" dirty="0">
                <a:latin typeface="+mn-ea"/>
              </a:rPr>
              <a:t>다른 기술 스택인 </a:t>
            </a:r>
            <a:r>
              <a:rPr lang="en-US" altLang="ko-KR" dirty="0" err="1">
                <a:latin typeface="+mn-ea"/>
              </a:rPr>
              <a:t>PyTorch</a:t>
            </a:r>
            <a:r>
              <a:rPr lang="ko-KR" altLang="en-US" dirty="0">
                <a:latin typeface="+mn-ea"/>
              </a:rPr>
              <a:t>로의 변환도 </a:t>
            </a:r>
            <a:r>
              <a:rPr lang="ko-KR" altLang="en-US" dirty="0" err="1">
                <a:latin typeface="+mn-ea"/>
              </a:rPr>
              <a:t>용이해져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연구 목적으로 사용할 때 시간 단축 가능</a:t>
            </a:r>
            <a:endParaRPr lang="en-US" altLang="ko-KR" dirty="0">
              <a:latin typeface="+mn-ea"/>
            </a:endParaRPr>
          </a:p>
          <a:p>
            <a:pPr lvl="3">
              <a:buSzPct val="100000"/>
            </a:pPr>
            <a:r>
              <a:rPr lang="ko-KR" altLang="en-US" dirty="0">
                <a:latin typeface="+mn-ea"/>
              </a:rPr>
              <a:t>더 나은 방향으로의 발전에 기여하기 위해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텐서플로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로 업데이트하고자 함 </a:t>
            </a:r>
            <a:endParaRPr lang="en-US" altLang="ko-KR" dirty="0">
              <a:latin typeface="+mn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DF1C269-1BD7-4A5B-8AAE-3FAE0F2F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 </a:t>
            </a:r>
            <a:r>
              <a:rPr lang="ko-KR" altLang="en-US" dirty="0">
                <a:latin typeface="+mn-ea"/>
              </a:rPr>
              <a:t>사용할 오픈 소스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395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F542F-A331-41D3-A8C5-53C2B7F3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8" y="757024"/>
            <a:ext cx="11648303" cy="5814598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ko-KR" altLang="en-US" dirty="0">
                <a:latin typeface="+mn-ea"/>
              </a:rPr>
              <a:t>역할 구분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ko-KR" altLang="en-US" dirty="0">
                <a:latin typeface="+mn-ea"/>
              </a:rPr>
              <a:t>소부승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팀장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Backend, DevOps</a:t>
            </a:r>
          </a:p>
          <a:p>
            <a:pPr lvl="1">
              <a:buSzPct val="100000"/>
            </a:pPr>
            <a:r>
              <a:rPr lang="ko-KR" altLang="en-US" dirty="0" err="1">
                <a:latin typeface="+mn-ea"/>
              </a:rPr>
              <a:t>김규형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Data Binding</a:t>
            </a:r>
          </a:p>
          <a:p>
            <a:pPr lvl="1">
              <a:buSzPct val="100000"/>
            </a:pPr>
            <a:r>
              <a:rPr lang="ko-KR" altLang="en-US" dirty="0" err="1">
                <a:latin typeface="+mn-ea"/>
              </a:rPr>
              <a:t>정예성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Backend</a:t>
            </a:r>
          </a:p>
          <a:p>
            <a:pPr lvl="1">
              <a:buSzPct val="100000"/>
            </a:pPr>
            <a:r>
              <a:rPr lang="ko-KR" altLang="en-US" dirty="0" err="1">
                <a:latin typeface="+mn-ea"/>
              </a:rPr>
              <a:t>황예찬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Frontend</a:t>
            </a:r>
          </a:p>
          <a:p>
            <a:pPr lvl="1">
              <a:buSzPct val="100000"/>
            </a:pPr>
            <a:endParaRPr lang="en-US" altLang="ko-KR" dirty="0">
              <a:latin typeface="+mn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DF1C269-1BD7-4A5B-8AAE-3FAE0F2F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 </a:t>
            </a:r>
            <a:r>
              <a:rPr lang="ko-KR" altLang="en-US" dirty="0">
                <a:latin typeface="+mn-ea"/>
              </a:rPr>
              <a:t>팀 소개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96A02A-D179-5FFE-DD20-C91FDC6F0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756" y="1513701"/>
            <a:ext cx="3356043" cy="44487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7BF2A1-A084-84FE-2C9D-AA6A3E980D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368" r="69509"/>
          <a:stretch/>
        </p:blipFill>
        <p:spPr>
          <a:xfrm>
            <a:off x="9412977" y="1517963"/>
            <a:ext cx="2357491" cy="444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5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F542F-A331-41D3-A8C5-53C2B7F3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8" y="757024"/>
            <a:ext cx="11648303" cy="5814598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altLang="ko-KR" dirty="0">
                <a:latin typeface="+mn-ea"/>
              </a:rPr>
              <a:t>Jira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Roadmap</a:t>
            </a:r>
          </a:p>
          <a:p>
            <a:pPr lvl="1">
              <a:buSzPct val="100000"/>
            </a:pPr>
            <a:endParaRPr lang="en-US" altLang="ko-KR" dirty="0">
              <a:latin typeface="+mn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DF1C269-1BD7-4A5B-8AAE-3FAE0F2F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 </a:t>
            </a:r>
            <a:r>
              <a:rPr lang="ko-KR" altLang="en-US" dirty="0">
                <a:latin typeface="+mn-ea"/>
              </a:rPr>
              <a:t>팀 소개</a:t>
            </a:r>
            <a:endParaRPr lang="ko-KR" altLang="en-US" dirty="0">
              <a:latin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A237C8-C767-E6E7-A6C4-702A8348F40C}"/>
              </a:ext>
            </a:extLst>
          </p:cNvPr>
          <p:cNvGrpSpPr/>
          <p:nvPr/>
        </p:nvGrpSpPr>
        <p:grpSpPr>
          <a:xfrm>
            <a:off x="271848" y="2364685"/>
            <a:ext cx="6376989" cy="3098565"/>
            <a:chOff x="1852611" y="1693354"/>
            <a:chExt cx="8486775" cy="4257675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17DF0267-3C8F-711A-6202-F37812643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2611" y="1693354"/>
              <a:ext cx="8486775" cy="4257675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B72E6CD-8617-51B0-EED8-576A208A17D3}"/>
                </a:ext>
              </a:extLst>
            </p:cNvPr>
            <p:cNvGrpSpPr/>
            <p:nvPr/>
          </p:nvGrpSpPr>
          <p:grpSpPr>
            <a:xfrm>
              <a:off x="6658051" y="4270261"/>
              <a:ext cx="523368" cy="275878"/>
              <a:chOff x="8439696" y="4443840"/>
              <a:chExt cx="730080" cy="384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" name="잉크 1">
                    <a:extLst>
                      <a:ext uri="{FF2B5EF4-FFF2-40B4-BE49-F238E27FC236}">
                        <a16:creationId xmlns:a16="http://schemas.microsoft.com/office/drawing/2014/main" id="{14A0D4F2-B49A-2877-72FC-6DEF0460BD7B}"/>
                      </a:ext>
                    </a:extLst>
                  </p14:cNvPr>
                  <p14:cNvContentPartPr/>
                  <p14:nvPr/>
                </p14:nvContentPartPr>
                <p14:xfrm>
                  <a:off x="8439696" y="4471200"/>
                  <a:ext cx="206280" cy="147960"/>
                </p14:xfrm>
              </p:contentPart>
            </mc:Choice>
            <mc:Fallback xmlns="">
              <p:pic>
                <p:nvPicPr>
                  <p:cNvPr id="2" name="잉크 1">
                    <a:extLst>
                      <a:ext uri="{FF2B5EF4-FFF2-40B4-BE49-F238E27FC236}">
                        <a16:creationId xmlns:a16="http://schemas.microsoft.com/office/drawing/2014/main" id="{14A0D4F2-B49A-2877-72FC-6DEF0460BD7B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427149" y="4458661"/>
                    <a:ext cx="230873" cy="1725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6" name="잉크 5">
                    <a:extLst>
                      <a:ext uri="{FF2B5EF4-FFF2-40B4-BE49-F238E27FC236}">
                        <a16:creationId xmlns:a16="http://schemas.microsoft.com/office/drawing/2014/main" id="{F9236549-849D-1AD9-BCA4-B33631F99037}"/>
                      </a:ext>
                    </a:extLst>
                  </p14:cNvPr>
                  <p14:cNvContentPartPr/>
                  <p14:nvPr/>
                </p14:nvContentPartPr>
                <p14:xfrm>
                  <a:off x="8521416" y="4443840"/>
                  <a:ext cx="98280" cy="311400"/>
                </p14:xfrm>
              </p:contentPart>
            </mc:Choice>
            <mc:Fallback xmlns="">
              <p:pic>
                <p:nvPicPr>
                  <p:cNvPr id="6" name="잉크 5">
                    <a:extLst>
                      <a:ext uri="{FF2B5EF4-FFF2-40B4-BE49-F238E27FC236}">
                        <a16:creationId xmlns:a16="http://schemas.microsoft.com/office/drawing/2014/main" id="{F9236549-849D-1AD9-BCA4-B33631F99037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508880" y="4431284"/>
                    <a:ext cx="122850" cy="3360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잉크 6">
                    <a:extLst>
                      <a:ext uri="{FF2B5EF4-FFF2-40B4-BE49-F238E27FC236}">
                        <a16:creationId xmlns:a16="http://schemas.microsoft.com/office/drawing/2014/main" id="{EA64724C-5AF6-3131-FE85-0A2C22264E37}"/>
                      </a:ext>
                    </a:extLst>
                  </p14:cNvPr>
                  <p14:cNvContentPartPr/>
                  <p14:nvPr/>
                </p14:nvContentPartPr>
                <p14:xfrm>
                  <a:off x="8704656" y="4462200"/>
                  <a:ext cx="29520" cy="348480"/>
                </p14:xfrm>
              </p:contentPart>
            </mc:Choice>
            <mc:Fallback xmlns="">
              <p:pic>
                <p:nvPicPr>
                  <p:cNvPr id="7" name="잉크 6">
                    <a:extLst>
                      <a:ext uri="{FF2B5EF4-FFF2-40B4-BE49-F238E27FC236}">
                        <a16:creationId xmlns:a16="http://schemas.microsoft.com/office/drawing/2014/main" id="{EA64724C-5AF6-3131-FE85-0A2C22264E3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8692148" y="4449665"/>
                    <a:ext cx="54037" cy="3730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잉크 8">
                    <a:extLst>
                      <a:ext uri="{FF2B5EF4-FFF2-40B4-BE49-F238E27FC236}">
                        <a16:creationId xmlns:a16="http://schemas.microsoft.com/office/drawing/2014/main" id="{FE641BE4-EB49-4124-4D53-C62264EF45FB}"/>
                      </a:ext>
                    </a:extLst>
                  </p14:cNvPr>
                  <p14:cNvContentPartPr/>
                  <p14:nvPr/>
                </p14:nvContentPartPr>
                <p14:xfrm>
                  <a:off x="8850816" y="4462200"/>
                  <a:ext cx="318960" cy="176760"/>
                </p14:xfrm>
              </p:contentPart>
            </mc:Choice>
            <mc:Fallback xmlns="">
              <p:pic>
                <p:nvPicPr>
                  <p:cNvPr id="9" name="잉크 8">
                    <a:extLst>
                      <a:ext uri="{FF2B5EF4-FFF2-40B4-BE49-F238E27FC236}">
                        <a16:creationId xmlns:a16="http://schemas.microsoft.com/office/drawing/2014/main" id="{FE641BE4-EB49-4124-4D53-C62264EF45F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8838761" y="4449646"/>
                    <a:ext cx="343573" cy="20136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0" name="잉크 9">
                    <a:extLst>
                      <a:ext uri="{FF2B5EF4-FFF2-40B4-BE49-F238E27FC236}">
                        <a16:creationId xmlns:a16="http://schemas.microsoft.com/office/drawing/2014/main" id="{D9C84238-B486-E25C-71EE-53856AEC99EC}"/>
                      </a:ext>
                    </a:extLst>
                  </p14:cNvPr>
                  <p14:cNvContentPartPr/>
                  <p14:nvPr/>
                </p14:nvContentPartPr>
                <p14:xfrm>
                  <a:off x="8978976" y="4443840"/>
                  <a:ext cx="62640" cy="384840"/>
                </p14:xfrm>
              </p:contentPart>
            </mc:Choice>
            <mc:Fallback xmlns="">
              <p:pic>
                <p:nvPicPr>
                  <p:cNvPr id="10" name="잉크 9">
                    <a:extLst>
                      <a:ext uri="{FF2B5EF4-FFF2-40B4-BE49-F238E27FC236}">
                        <a16:creationId xmlns:a16="http://schemas.microsoft.com/office/drawing/2014/main" id="{D9C84238-B486-E25C-71EE-53856AEC99EC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8966949" y="4431296"/>
                    <a:ext cx="87195" cy="409426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03091C1-0012-57B8-77D1-D31891522CFC}"/>
                </a:ext>
              </a:extLst>
            </p:cNvPr>
            <p:cNvGrpSpPr/>
            <p:nvPr/>
          </p:nvGrpSpPr>
          <p:grpSpPr>
            <a:xfrm>
              <a:off x="7495154" y="5289321"/>
              <a:ext cx="370574" cy="256489"/>
              <a:chOff x="8354016" y="5806440"/>
              <a:chExt cx="659520" cy="456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1" name="잉크 10">
                    <a:extLst>
                      <a:ext uri="{FF2B5EF4-FFF2-40B4-BE49-F238E27FC236}">
                        <a16:creationId xmlns:a16="http://schemas.microsoft.com/office/drawing/2014/main" id="{1879C09A-0EB8-499A-0EB8-098B7BFDD919}"/>
                      </a:ext>
                    </a:extLst>
                  </p14:cNvPr>
                  <p14:cNvContentPartPr/>
                  <p14:nvPr/>
                </p14:nvContentPartPr>
                <p14:xfrm>
                  <a:off x="8354016" y="5824440"/>
                  <a:ext cx="176040" cy="194040"/>
                </p14:xfrm>
              </p:contentPart>
            </mc:Choice>
            <mc:Fallback xmlns="">
              <p:pic>
                <p:nvPicPr>
                  <p:cNvPr id="11" name="잉크 10">
                    <a:extLst>
                      <a:ext uri="{FF2B5EF4-FFF2-40B4-BE49-F238E27FC236}">
                        <a16:creationId xmlns:a16="http://schemas.microsoft.com/office/drawing/2014/main" id="{1879C09A-0EB8-499A-0EB8-098B7BFDD919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8338012" y="5809070"/>
                    <a:ext cx="207407" cy="2254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2" name="잉크 11">
                    <a:extLst>
                      <a:ext uri="{FF2B5EF4-FFF2-40B4-BE49-F238E27FC236}">
                        <a16:creationId xmlns:a16="http://schemas.microsoft.com/office/drawing/2014/main" id="{5CD487D9-B955-3695-69C1-6328C21B21BE}"/>
                      </a:ext>
                    </a:extLst>
                  </p14:cNvPr>
                  <p14:cNvContentPartPr/>
                  <p14:nvPr/>
                </p14:nvContentPartPr>
                <p14:xfrm>
                  <a:off x="8476416" y="5833440"/>
                  <a:ext cx="69840" cy="282600"/>
                </p14:xfrm>
              </p:contentPart>
            </mc:Choice>
            <mc:Fallback xmlns="">
              <p:pic>
                <p:nvPicPr>
                  <p:cNvPr id="12" name="잉크 11">
                    <a:extLst>
                      <a:ext uri="{FF2B5EF4-FFF2-40B4-BE49-F238E27FC236}">
                        <a16:creationId xmlns:a16="http://schemas.microsoft.com/office/drawing/2014/main" id="{5CD487D9-B955-3695-69C1-6328C21B21BE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8460543" y="5817456"/>
                    <a:ext cx="100951" cy="3139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3" name="잉크 12">
                    <a:extLst>
                      <a:ext uri="{FF2B5EF4-FFF2-40B4-BE49-F238E27FC236}">
                        <a16:creationId xmlns:a16="http://schemas.microsoft.com/office/drawing/2014/main" id="{CAB1754A-8C1B-C8BC-B760-489F338BEA67}"/>
                      </a:ext>
                    </a:extLst>
                  </p14:cNvPr>
                  <p14:cNvContentPartPr/>
                  <p14:nvPr/>
                </p14:nvContentPartPr>
                <p14:xfrm>
                  <a:off x="8631216" y="5806440"/>
                  <a:ext cx="83520" cy="456480"/>
                </p14:xfrm>
              </p:contentPart>
            </mc:Choice>
            <mc:Fallback xmlns="">
              <p:pic>
                <p:nvPicPr>
                  <p:cNvPr id="13" name="잉크 12">
                    <a:extLst>
                      <a:ext uri="{FF2B5EF4-FFF2-40B4-BE49-F238E27FC236}">
                        <a16:creationId xmlns:a16="http://schemas.microsoft.com/office/drawing/2014/main" id="{CAB1754A-8C1B-C8BC-B760-489F338BEA67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8615277" y="5790434"/>
                    <a:ext cx="114760" cy="4878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4" name="잉크 13">
                    <a:extLst>
                      <a:ext uri="{FF2B5EF4-FFF2-40B4-BE49-F238E27FC236}">
                        <a16:creationId xmlns:a16="http://schemas.microsoft.com/office/drawing/2014/main" id="{65FE3E9A-5C3A-79E9-198F-4B5491EBA3E2}"/>
                      </a:ext>
                    </a:extLst>
                  </p14:cNvPr>
                  <p14:cNvContentPartPr/>
                  <p14:nvPr/>
                </p14:nvContentPartPr>
                <p14:xfrm>
                  <a:off x="8714016" y="5833440"/>
                  <a:ext cx="299520" cy="304560"/>
                </p14:xfrm>
              </p:contentPart>
            </mc:Choice>
            <mc:Fallback xmlns="">
              <p:pic>
                <p:nvPicPr>
                  <p:cNvPr id="14" name="잉크 13">
                    <a:extLst>
                      <a:ext uri="{FF2B5EF4-FFF2-40B4-BE49-F238E27FC236}">
                        <a16:creationId xmlns:a16="http://schemas.microsoft.com/office/drawing/2014/main" id="{65FE3E9A-5C3A-79E9-198F-4B5491EBA3E2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8698016" y="5817444"/>
                    <a:ext cx="330880" cy="33591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74E9AB1-6560-5960-E5E6-78FBADE9A3BD}"/>
                </a:ext>
              </a:extLst>
            </p:cNvPr>
            <p:cNvGrpSpPr/>
            <p:nvPr/>
          </p:nvGrpSpPr>
          <p:grpSpPr>
            <a:xfrm>
              <a:off x="7782650" y="4213347"/>
              <a:ext cx="375840" cy="322920"/>
              <a:chOff x="7954776" y="4297320"/>
              <a:chExt cx="375840" cy="322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9" name="잉크 18">
                    <a:extLst>
                      <a:ext uri="{FF2B5EF4-FFF2-40B4-BE49-F238E27FC236}">
                        <a16:creationId xmlns:a16="http://schemas.microsoft.com/office/drawing/2014/main" id="{0DE2CCD2-3307-2840-9345-CE53B603AC87}"/>
                      </a:ext>
                    </a:extLst>
                  </p14:cNvPr>
                  <p14:cNvContentPartPr/>
                  <p14:nvPr/>
                </p14:nvContentPartPr>
                <p14:xfrm>
                  <a:off x="7954776" y="4297320"/>
                  <a:ext cx="180360" cy="221760"/>
                </p14:xfrm>
              </p:contentPart>
            </mc:Choice>
            <mc:Fallback xmlns="">
              <p:pic>
                <p:nvPicPr>
                  <p:cNvPr id="19" name="잉크 18">
                    <a:extLst>
                      <a:ext uri="{FF2B5EF4-FFF2-40B4-BE49-F238E27FC236}">
                        <a16:creationId xmlns:a16="http://schemas.microsoft.com/office/drawing/2014/main" id="{0DE2CCD2-3307-2840-9345-CE53B603AC87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7945776" y="4288680"/>
                    <a:ext cx="198000" cy="23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20" name="잉크 19">
                    <a:extLst>
                      <a:ext uri="{FF2B5EF4-FFF2-40B4-BE49-F238E27FC236}">
                        <a16:creationId xmlns:a16="http://schemas.microsoft.com/office/drawing/2014/main" id="{34431990-9238-B534-8310-91E5B741C8E6}"/>
                      </a:ext>
                    </a:extLst>
                  </p14:cNvPr>
                  <p14:cNvContentPartPr/>
                  <p14:nvPr/>
                </p14:nvContentPartPr>
                <p14:xfrm>
                  <a:off x="8057376" y="4416120"/>
                  <a:ext cx="16560" cy="147600"/>
                </p14:xfrm>
              </p:contentPart>
            </mc:Choice>
            <mc:Fallback xmlns="">
              <p:pic>
                <p:nvPicPr>
                  <p:cNvPr id="20" name="잉크 19">
                    <a:extLst>
                      <a:ext uri="{FF2B5EF4-FFF2-40B4-BE49-F238E27FC236}">
                        <a16:creationId xmlns:a16="http://schemas.microsoft.com/office/drawing/2014/main" id="{34431990-9238-B534-8310-91E5B741C8E6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8048736" y="4407480"/>
                    <a:ext cx="3420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21" name="잉크 20">
                    <a:extLst>
                      <a:ext uri="{FF2B5EF4-FFF2-40B4-BE49-F238E27FC236}">
                        <a16:creationId xmlns:a16="http://schemas.microsoft.com/office/drawing/2014/main" id="{F881B340-9B51-D03E-10D1-06ECDE206A84}"/>
                      </a:ext>
                    </a:extLst>
                  </p14:cNvPr>
                  <p14:cNvContentPartPr/>
                  <p14:nvPr/>
                </p14:nvContentPartPr>
                <p14:xfrm>
                  <a:off x="8137656" y="4397760"/>
                  <a:ext cx="38160" cy="200520"/>
                </p14:xfrm>
              </p:contentPart>
            </mc:Choice>
            <mc:Fallback xmlns="">
              <p:pic>
                <p:nvPicPr>
                  <p:cNvPr id="21" name="잉크 20">
                    <a:extLst>
                      <a:ext uri="{FF2B5EF4-FFF2-40B4-BE49-F238E27FC236}">
                        <a16:creationId xmlns:a16="http://schemas.microsoft.com/office/drawing/2014/main" id="{F881B340-9B51-D03E-10D1-06ECDE206A84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8128656" y="4389120"/>
                    <a:ext cx="55800" cy="21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잉크 21">
                    <a:extLst>
                      <a:ext uri="{FF2B5EF4-FFF2-40B4-BE49-F238E27FC236}">
                        <a16:creationId xmlns:a16="http://schemas.microsoft.com/office/drawing/2014/main" id="{DC1AE8D0-3840-8AB3-06EA-352B8CF6C114}"/>
                      </a:ext>
                    </a:extLst>
                  </p14:cNvPr>
                  <p14:cNvContentPartPr/>
                  <p14:nvPr/>
                </p14:nvContentPartPr>
                <p14:xfrm>
                  <a:off x="8238816" y="4398840"/>
                  <a:ext cx="91800" cy="221400"/>
                </p14:xfrm>
              </p:contentPart>
            </mc:Choice>
            <mc:Fallback xmlns="">
              <p:pic>
                <p:nvPicPr>
                  <p:cNvPr id="22" name="잉크 21">
                    <a:extLst>
                      <a:ext uri="{FF2B5EF4-FFF2-40B4-BE49-F238E27FC236}">
                        <a16:creationId xmlns:a16="http://schemas.microsoft.com/office/drawing/2014/main" id="{DC1AE8D0-3840-8AB3-06EA-352B8CF6C114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8229816" y="4390200"/>
                    <a:ext cx="109440" cy="239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0AA54687-09D9-A05E-D955-62CCFDF83310}"/>
                    </a:ext>
                  </a:extLst>
                </p14:cNvPr>
                <p14:cNvContentPartPr/>
                <p14:nvPr/>
              </p14:nvContentPartPr>
              <p14:xfrm>
                <a:off x="7333868" y="4282516"/>
                <a:ext cx="262440" cy="1987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0AA54687-09D9-A05E-D955-62CCFDF8331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21895" y="4270127"/>
                  <a:ext cx="285906" cy="223002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6C62EDA6-D1C4-D67A-4AF2-804A09914A44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534060" y="3388489"/>
            <a:ext cx="3744271" cy="3351887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257527AD-4989-7A8D-B184-879D481D28A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493" y="757024"/>
            <a:ext cx="3786948" cy="255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0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F542F-A331-41D3-A8C5-53C2B7F3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8" y="757024"/>
            <a:ext cx="11648303" cy="5814598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ko-KR" altLang="en-US" dirty="0">
                <a:latin typeface="+mn-ea"/>
              </a:rPr>
              <a:t>공용 저장소</a:t>
            </a:r>
            <a:r>
              <a:rPr lang="en-US" altLang="ko-KR" dirty="0">
                <a:latin typeface="+mn-ea"/>
              </a:rPr>
              <a:t> </a:t>
            </a:r>
          </a:p>
          <a:p>
            <a:pPr lvl="1">
              <a:buSzPct val="100000"/>
            </a:pP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사용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>
                <a:latin typeface="+mn-ea"/>
                <a:hlinkClick r:id="rId3"/>
              </a:rPr>
              <a:t>https://github.com/bootkorea/Empty-Seat-Detector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DF1C269-1BD7-4A5B-8AAE-3FAE0F2F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 </a:t>
            </a:r>
            <a:r>
              <a:rPr lang="ko-KR" altLang="en-US" dirty="0">
                <a:latin typeface="+mn-ea"/>
              </a:rPr>
              <a:t>팀 소개</a:t>
            </a:r>
            <a:endParaRPr lang="ko-KR" altLang="en-US" dirty="0">
              <a:latin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85650A-1A85-1853-E809-7B621710C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977" y="2111004"/>
            <a:ext cx="8690043" cy="444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CLAB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12758</TotalTime>
  <Words>392</Words>
  <Application>Microsoft Macintosh PowerPoint</Application>
  <PresentationFormat>와이드스크린</PresentationFormat>
  <Paragraphs>67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Take A Seat (태식이)</vt:lpstr>
      <vt:lpstr> Content</vt:lpstr>
      <vt:lpstr> About ‘태식이’</vt:lpstr>
      <vt:lpstr> About ‘태식이’</vt:lpstr>
      <vt:lpstr> 사용할 오픈 소스</vt:lpstr>
      <vt:lpstr> 사용할 오픈 소스</vt:lpstr>
      <vt:lpstr> 팀 소개</vt:lpstr>
      <vt:lpstr> 팀 소개</vt:lpstr>
      <vt:lpstr> 팀 소개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정동원</dc:creator>
  <cp:keywords/>
  <dc:description/>
  <cp:lastModifiedBy>소부승</cp:lastModifiedBy>
  <cp:revision>345</cp:revision>
  <cp:lastPrinted>2020-09-11T06:10:45Z</cp:lastPrinted>
  <dcterms:created xsi:type="dcterms:W3CDTF">2018-08-17T11:48:16Z</dcterms:created>
  <dcterms:modified xsi:type="dcterms:W3CDTF">2023-04-12T01:16:03Z</dcterms:modified>
  <cp:category/>
</cp:coreProperties>
</file>