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2918400" cy="438912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058" autoAdjust="0"/>
  </p:normalViewPr>
  <p:slideViewPr>
    <p:cSldViewPr snapToGrid="0" snapToObjects="1">
      <p:cViewPr>
        <p:scale>
          <a:sx n="25" d="100"/>
          <a:sy n="25" d="100"/>
        </p:scale>
        <p:origin x="-2424" y="1696"/>
      </p:cViewPr>
      <p:guideLst>
        <p:guide orient="horz" pos="13824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13634723"/>
            <a:ext cx="27980640" cy="94081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24871680"/>
            <a:ext cx="23042880" cy="11216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8C5F-9144-D64D-AF7D-E3D99CD74714}" type="datetimeFigureOut">
              <a:rPr lang="en-US" smtClean="0"/>
              <a:t>5/2/16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10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8C5F-9144-D64D-AF7D-E3D99CD74714}" type="datetimeFigureOut">
              <a:rPr lang="en-US" smtClean="0"/>
              <a:t>5/2/16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699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919310" y="11247123"/>
            <a:ext cx="26660477" cy="23968455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26459" y="11247123"/>
            <a:ext cx="79444213" cy="23968455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8C5F-9144-D64D-AF7D-E3D99CD74714}" type="datetimeFigureOut">
              <a:rPr lang="en-US" smtClean="0"/>
              <a:t>5/2/16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24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8C5F-9144-D64D-AF7D-E3D99CD74714}" type="datetimeFigureOut">
              <a:rPr lang="en-US" smtClean="0"/>
              <a:t>5/2/16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59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28204163"/>
            <a:ext cx="27980640" cy="871728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18602966"/>
            <a:ext cx="27980640" cy="9601197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8C5F-9144-D64D-AF7D-E3D99CD74714}" type="datetimeFigureOut">
              <a:rPr lang="en-US" smtClean="0"/>
              <a:t>5/2/16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169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26457" y="65542163"/>
            <a:ext cx="53052343" cy="185389517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27442" y="65542163"/>
            <a:ext cx="53052347" cy="185389517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8C5F-9144-D64D-AF7D-E3D99CD74714}" type="datetimeFigureOut">
              <a:rPr lang="en-US" smtClean="0"/>
              <a:t>5/2/16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67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1757683"/>
            <a:ext cx="29626560" cy="7315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9824723"/>
            <a:ext cx="14544677" cy="4094477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13919200"/>
            <a:ext cx="14544677" cy="2528824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9824723"/>
            <a:ext cx="14550390" cy="4094477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13919200"/>
            <a:ext cx="14550390" cy="2528824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8C5F-9144-D64D-AF7D-E3D99CD74714}" type="datetimeFigureOut">
              <a:rPr lang="en-US" smtClean="0"/>
              <a:t>5/2/16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738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8C5F-9144-D64D-AF7D-E3D99CD74714}" type="datetimeFigureOut">
              <a:rPr lang="en-US" smtClean="0"/>
              <a:t>5/2/16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286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8C5F-9144-D64D-AF7D-E3D99CD74714}" type="datetimeFigureOut">
              <a:rPr lang="en-US" smtClean="0"/>
              <a:t>5/2/16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86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1747520"/>
            <a:ext cx="10829927" cy="743712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747523"/>
            <a:ext cx="18402300" cy="37459923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9184643"/>
            <a:ext cx="10829927" cy="30022803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8C5F-9144-D64D-AF7D-E3D99CD74714}" type="datetimeFigureOut">
              <a:rPr lang="en-US" smtClean="0"/>
              <a:t>5/2/16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471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30723840"/>
            <a:ext cx="19751040" cy="3627123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3921760"/>
            <a:ext cx="19751040" cy="2633472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34350963"/>
            <a:ext cx="19751040" cy="5151117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8C5F-9144-D64D-AF7D-E3D99CD74714}" type="datetimeFigureOut">
              <a:rPr lang="en-US" smtClean="0"/>
              <a:t>5/2/16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983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757683"/>
            <a:ext cx="29626560" cy="73152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10241283"/>
            <a:ext cx="29626560" cy="28966163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40680643"/>
            <a:ext cx="768096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A8C5F-9144-D64D-AF7D-E3D99CD74714}" type="datetimeFigureOut">
              <a:rPr lang="en-US" smtClean="0"/>
              <a:t>5/2/16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40680643"/>
            <a:ext cx="1042416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40680643"/>
            <a:ext cx="768096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3E0D7-0A55-7F42-9ABD-7A492FD3A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56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png"/><Relationship Id="rId8" Type="http://schemas.openxmlformats.org/officeDocument/2006/relationships/image" Target="../media/image7.jpe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00" y="-457200"/>
            <a:ext cx="32918400" cy="62478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0" b="1" dirty="0" smtClean="0">
                <a:latin typeface="Helvetica"/>
                <a:cs typeface="Helvetica"/>
              </a:rPr>
              <a:t>goallective</a:t>
            </a:r>
            <a:endParaRPr lang="en-US" sz="40000" b="1" dirty="0">
              <a:latin typeface="Helvetica"/>
              <a:cs typeface="Helvetica"/>
            </a:endParaRPr>
          </a:p>
        </p:txBody>
      </p:sp>
      <p:pic>
        <p:nvPicPr>
          <p:cNvPr id="3" name="Picture 2" descr="feed1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13"/>
          <a:stretch/>
        </p:blipFill>
        <p:spPr>
          <a:xfrm>
            <a:off x="2544410" y="11469517"/>
            <a:ext cx="8016243" cy="157846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707" y="8270908"/>
            <a:ext cx="10562538" cy="206342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215053"/>
            <a:ext cx="3291839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latin typeface="Helvetica"/>
                <a:cs typeface="Helvetica"/>
              </a:rPr>
              <a:t>You’re </a:t>
            </a:r>
            <a:r>
              <a:rPr lang="en-US" sz="11500" b="1" dirty="0" smtClean="0">
                <a:latin typeface="Helvetica"/>
                <a:cs typeface="Helvetica"/>
              </a:rPr>
              <a:t>smart</a:t>
            </a:r>
            <a:r>
              <a:rPr lang="en-US" sz="11500" dirty="0" smtClean="0">
                <a:latin typeface="Helvetica"/>
                <a:cs typeface="Helvetica"/>
              </a:rPr>
              <a:t>. Your goals should be </a:t>
            </a:r>
            <a:r>
              <a:rPr lang="en-US" sz="11500" b="1" dirty="0" smtClean="0">
                <a:latin typeface="Helvetica"/>
                <a:cs typeface="Helvetica"/>
              </a:rPr>
              <a:t>smart</a:t>
            </a:r>
            <a:r>
              <a:rPr lang="en-US" sz="11500" dirty="0" smtClean="0">
                <a:latin typeface="Helvetica"/>
                <a:cs typeface="Helvetica"/>
              </a:rPr>
              <a:t>, too.</a:t>
            </a:r>
            <a:endParaRPr lang="en-US" sz="11500" dirty="0">
              <a:latin typeface="Helvetica"/>
              <a:cs typeface="Helvetic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756173" y="11361243"/>
            <a:ext cx="18836597" cy="10248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i="1" dirty="0" smtClean="0">
                <a:latin typeface="Helvetica Light"/>
                <a:cs typeface="Helvetica Light"/>
              </a:rPr>
              <a:t>You moved to a new city and felt lonely?</a:t>
            </a:r>
          </a:p>
          <a:p>
            <a:endParaRPr lang="en-US" sz="6600" i="1" dirty="0">
              <a:latin typeface="Helvetica Light"/>
              <a:cs typeface="Helvetica Light"/>
            </a:endParaRPr>
          </a:p>
          <a:p>
            <a:r>
              <a:rPr lang="en-US" sz="6600" i="1" dirty="0" smtClean="0">
                <a:latin typeface="Helvetica Light"/>
                <a:cs typeface="Helvetica Light"/>
              </a:rPr>
              <a:t>You had a great startup idea but didn’t know how to find a business partner?</a:t>
            </a:r>
          </a:p>
          <a:p>
            <a:endParaRPr lang="en-US" sz="6600" i="1" dirty="0">
              <a:latin typeface="Helvetica Light"/>
              <a:cs typeface="Helvetica Light"/>
            </a:endParaRPr>
          </a:p>
          <a:p>
            <a:r>
              <a:rPr lang="en-US" sz="6600" i="1" dirty="0" smtClean="0">
                <a:latin typeface="Helvetica Light"/>
                <a:cs typeface="Helvetica Light"/>
              </a:rPr>
              <a:t>You were a new parent, and needed to navigate acquiring daycare for your child?</a:t>
            </a:r>
          </a:p>
          <a:p>
            <a:endParaRPr lang="en-US" sz="6600" i="1" dirty="0">
              <a:latin typeface="Helvetica Light"/>
              <a:cs typeface="Helvetica Light"/>
            </a:endParaRPr>
          </a:p>
          <a:p>
            <a:r>
              <a:rPr lang="en-US" sz="6600" i="1" dirty="0" smtClean="0">
                <a:latin typeface="Helvetica Light"/>
                <a:cs typeface="Helvetica Light"/>
              </a:rPr>
              <a:t>You were trying to overcome your seasonal depression?</a:t>
            </a:r>
            <a:endParaRPr lang="en-US" sz="6600" i="1" dirty="0">
              <a:latin typeface="Helvetica Light"/>
              <a:cs typeface="Helvetica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842451" y="28464689"/>
            <a:ext cx="9806712" cy="141577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Our design process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43698" y="30454808"/>
            <a:ext cx="9938497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500" i="1" dirty="0" smtClean="0">
                <a:latin typeface="Helvetica Light"/>
                <a:cs typeface="Helvetica Light"/>
              </a:rPr>
              <a:t>1. </a:t>
            </a:r>
            <a:r>
              <a:rPr lang="en-US" sz="5500" i="1" dirty="0">
                <a:latin typeface="Helvetica Light"/>
                <a:cs typeface="Helvetica Light"/>
              </a:rPr>
              <a:t>I</a:t>
            </a:r>
            <a:r>
              <a:rPr lang="en-US" sz="5500" i="1" dirty="0" smtClean="0">
                <a:latin typeface="Helvetica Light"/>
                <a:cs typeface="Helvetica Light"/>
              </a:rPr>
              <a:t>nterviewed our target users</a:t>
            </a:r>
          </a:p>
          <a:p>
            <a:r>
              <a:rPr lang="en-US" sz="5500" i="1" dirty="0" smtClean="0">
                <a:latin typeface="Helvetica Light"/>
                <a:cs typeface="Helvetica Light"/>
              </a:rPr>
              <a:t>    to discover their needs</a:t>
            </a:r>
            <a:endParaRPr lang="en-US" sz="5500" i="1" dirty="0">
              <a:latin typeface="Helvetica Light"/>
              <a:cs typeface="Helvetica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629058" y="39401159"/>
            <a:ext cx="10799656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500" i="1" dirty="0" smtClean="0">
                <a:latin typeface="Helvetica Light"/>
                <a:cs typeface="Helvetica Light"/>
              </a:rPr>
              <a:t>2. </a:t>
            </a:r>
            <a:r>
              <a:rPr lang="en-US" sz="5500" i="1" dirty="0">
                <a:latin typeface="Helvetica Light"/>
                <a:cs typeface="Helvetica Light"/>
              </a:rPr>
              <a:t>D</a:t>
            </a:r>
            <a:r>
              <a:rPr lang="en-US" sz="5500" i="1" dirty="0" smtClean="0">
                <a:latin typeface="Helvetica Light"/>
                <a:cs typeface="Helvetica Light"/>
              </a:rPr>
              <a:t>eveloped multiple prototypes</a:t>
            </a:r>
            <a:endParaRPr lang="en-US" sz="5500" i="1" dirty="0">
              <a:latin typeface="Helvetica Light"/>
              <a:cs typeface="Helvetica Light"/>
            </a:endParaRPr>
          </a:p>
        </p:txBody>
      </p:sp>
      <p:pic>
        <p:nvPicPr>
          <p:cNvPr id="18" name="Picture 17" descr="IMG_0526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355942">
            <a:off x="1693348" y="33259714"/>
            <a:ext cx="5650954" cy="4238215"/>
          </a:xfrm>
          <a:prstGeom prst="rect">
            <a:avLst/>
          </a:prstGeom>
          <a:ln>
            <a:noFill/>
          </a:ln>
          <a:effectLst>
            <a:outerShdw blurRad="469900" dist="50800" dir="2700000" sx="102000" sy="102000" algn="tl" rotWithShape="0">
              <a:srgbClr val="000000">
                <a:alpha val="20000"/>
              </a:srgbClr>
            </a:outerShdw>
          </a:effectLst>
        </p:spPr>
      </p:pic>
      <p:pic>
        <p:nvPicPr>
          <p:cNvPr id="13" name="Picture 12" descr="IMG_0534 copy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4717">
            <a:off x="5436337" y="35964679"/>
            <a:ext cx="5314575" cy="4274663"/>
          </a:xfrm>
          <a:prstGeom prst="rect">
            <a:avLst/>
          </a:prstGeom>
          <a:effectLst>
            <a:outerShdw blurRad="469900" dist="50800" dir="3420000" sx="102000" sy="102000" algn="tl" rotWithShape="0">
              <a:prstClr val="black">
                <a:alpha val="20000"/>
              </a:prstClr>
            </a:outerShdw>
          </a:effectLst>
        </p:spPr>
      </p:pic>
      <p:pic>
        <p:nvPicPr>
          <p:cNvPr id="21" name="Picture 20" descr="weight_loss_feed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9710">
            <a:off x="12881111" y="30828094"/>
            <a:ext cx="4019324" cy="6832851"/>
          </a:xfrm>
          <a:prstGeom prst="rect">
            <a:avLst/>
          </a:prstGeom>
          <a:effectLst>
            <a:outerShdw blurRad="469900" dist="50800" dir="2700000" sx="102000" sy="102000" algn="tl" rotWithShape="0">
              <a:srgbClr val="000000">
                <a:alpha val="20000"/>
              </a:srgbClr>
            </a:outerShdw>
          </a:effectLst>
        </p:spPr>
      </p:pic>
      <p:sp>
        <p:nvSpPr>
          <p:cNvPr id="22" name="TextBox 21"/>
          <p:cNvSpPr txBox="1"/>
          <p:nvPr/>
        </p:nvSpPr>
        <p:spPr>
          <a:xfrm>
            <a:off x="20787054" y="30537339"/>
            <a:ext cx="1083195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500" i="1" dirty="0" smtClean="0">
                <a:latin typeface="Helvetica Light"/>
                <a:cs typeface="Helvetica Light"/>
              </a:rPr>
              <a:t>3. </a:t>
            </a:r>
            <a:r>
              <a:rPr lang="en-US" sz="5500" i="1" dirty="0">
                <a:latin typeface="Helvetica Light"/>
                <a:cs typeface="Helvetica Light"/>
              </a:rPr>
              <a:t>R</a:t>
            </a:r>
            <a:r>
              <a:rPr lang="en-US" sz="5500" i="1" dirty="0" smtClean="0">
                <a:latin typeface="Helvetica Light"/>
                <a:cs typeface="Helvetica Light"/>
              </a:rPr>
              <a:t>efined our product based on feedback from potential users</a:t>
            </a:r>
            <a:endParaRPr lang="en-US" sz="5500" i="1" dirty="0">
              <a:latin typeface="Helvetica Light"/>
              <a:cs typeface="Helvetica Light"/>
            </a:endParaRPr>
          </a:p>
        </p:txBody>
      </p:sp>
      <p:pic>
        <p:nvPicPr>
          <p:cNvPr id="10" name="Picture 9" descr="stitched-feed-alma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8400">
            <a:off x="16437748" y="31704064"/>
            <a:ext cx="4063389" cy="6790940"/>
          </a:xfrm>
          <a:prstGeom prst="rect">
            <a:avLst/>
          </a:prstGeom>
          <a:ln w="635" cmpd="sng">
            <a:noFill/>
          </a:ln>
          <a:effectLst>
            <a:outerShdw blurRad="469900" dist="50800" dir="2700000" sx="102000" sy="102000" algn="tl" rotWithShape="0">
              <a:srgbClr val="000000">
                <a:alpha val="20000"/>
              </a:srgbClr>
            </a:outerShdw>
          </a:effectLst>
        </p:spPr>
      </p:pic>
      <p:sp>
        <p:nvSpPr>
          <p:cNvPr id="23" name="Rounded Rectangle 22"/>
          <p:cNvSpPr/>
          <p:nvPr/>
        </p:nvSpPr>
        <p:spPr>
          <a:xfrm>
            <a:off x="12819680" y="22693823"/>
            <a:ext cx="5754966" cy="4932025"/>
          </a:xfrm>
          <a:prstGeom prst="roundRect">
            <a:avLst>
              <a:gd name="adj" fmla="val 7654"/>
            </a:avLst>
          </a:prstGeom>
          <a:solidFill>
            <a:srgbClr val="32323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600" b="1" dirty="0">
                <a:ln>
                  <a:solidFill>
                    <a:srgbClr val="C7F4B1"/>
                  </a:solidFill>
                </a:ln>
                <a:solidFill>
                  <a:schemeClr val="bg1">
                    <a:lumMod val="95000"/>
                  </a:schemeClr>
                </a:solidFill>
                <a:latin typeface="Helvetica Light"/>
                <a:cs typeface="Helvetica Light"/>
              </a:rPr>
              <a:t>Break your goals into smaller </a:t>
            </a:r>
            <a:r>
              <a:rPr lang="en-US" sz="5600" b="1" dirty="0" smtClean="0">
                <a:ln>
                  <a:solidFill>
                    <a:srgbClr val="C7F4B1"/>
                  </a:solidFill>
                </a:ln>
                <a:solidFill>
                  <a:schemeClr val="bg1">
                    <a:lumMod val="95000"/>
                  </a:schemeClr>
                </a:solidFill>
                <a:latin typeface="Helvetica Light"/>
                <a:cs typeface="Helvetica Light"/>
              </a:rPr>
              <a:t>steps</a:t>
            </a:r>
            <a:endParaRPr lang="en-US" sz="5600" b="1" dirty="0">
              <a:ln>
                <a:solidFill>
                  <a:srgbClr val="C7F4B1"/>
                </a:solidFill>
              </a:ln>
              <a:solidFill>
                <a:schemeClr val="bg1">
                  <a:lumMod val="95000"/>
                </a:schemeClr>
              </a:solidFill>
              <a:latin typeface="Helvetica Light"/>
              <a:cs typeface="Helvetica Light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9325287" y="22693823"/>
            <a:ext cx="5754966" cy="4932025"/>
          </a:xfrm>
          <a:prstGeom prst="roundRect">
            <a:avLst>
              <a:gd name="adj" fmla="val 7654"/>
            </a:avLst>
          </a:prstGeom>
          <a:solidFill>
            <a:srgbClr val="32323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600" b="1" dirty="0">
                <a:ln>
                  <a:solidFill>
                    <a:srgbClr val="C7F4B1"/>
                  </a:solidFill>
                </a:ln>
                <a:solidFill>
                  <a:schemeClr val="bg1">
                    <a:lumMod val="95000"/>
                  </a:schemeClr>
                </a:solidFill>
                <a:latin typeface="Helvetica Light"/>
                <a:cs typeface="Helvetica Light"/>
              </a:rPr>
              <a:t>Identify your obstacles</a:t>
            </a:r>
          </a:p>
          <a:p>
            <a:pPr algn="ctr"/>
            <a:r>
              <a:rPr lang="en-US" sz="5600" b="1" dirty="0">
                <a:ln>
                  <a:solidFill>
                    <a:srgbClr val="C7F4B1"/>
                  </a:solidFill>
                </a:ln>
                <a:solidFill>
                  <a:schemeClr val="bg1">
                    <a:lumMod val="95000"/>
                  </a:schemeClr>
                </a:solidFill>
                <a:latin typeface="Helvetica Light"/>
                <a:cs typeface="Helvetica Light"/>
              </a:rPr>
              <a:t>and how to overcome them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25796266" y="22693823"/>
            <a:ext cx="5754966" cy="4932025"/>
          </a:xfrm>
          <a:prstGeom prst="roundRect">
            <a:avLst>
              <a:gd name="adj" fmla="val 7654"/>
            </a:avLst>
          </a:prstGeom>
          <a:solidFill>
            <a:srgbClr val="32323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600" b="1" dirty="0" smtClean="0">
                <a:ln>
                  <a:solidFill>
                    <a:srgbClr val="C7F4B1"/>
                  </a:solidFill>
                </a:ln>
                <a:solidFill>
                  <a:schemeClr val="bg1">
                    <a:lumMod val="95000"/>
                  </a:schemeClr>
                </a:solidFill>
                <a:latin typeface="Helvetica Light"/>
                <a:cs typeface="Helvetica Light"/>
              </a:rPr>
              <a:t>Find inspiration in friends’ achievements</a:t>
            </a:r>
            <a:endParaRPr lang="en-US" sz="5600" b="1" dirty="0">
              <a:ln>
                <a:solidFill>
                  <a:srgbClr val="C7F4B1"/>
                </a:solidFill>
              </a:ln>
              <a:solidFill>
                <a:schemeClr val="bg1">
                  <a:lumMod val="95000"/>
                </a:schemeClr>
              </a:solidFill>
              <a:latin typeface="Helvetica Light"/>
              <a:cs typeface="Helvetica Light"/>
            </a:endParaRPr>
          </a:p>
        </p:txBody>
      </p:sp>
      <p:pic>
        <p:nvPicPr>
          <p:cNvPr id="19" name="Picture 18" descr="qrcode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5763" y="40640928"/>
            <a:ext cx="2629033" cy="2629033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 flipV="1">
            <a:off x="1443918" y="29307455"/>
            <a:ext cx="10240243" cy="82323"/>
          </a:xfrm>
          <a:prstGeom prst="line">
            <a:avLst/>
          </a:prstGeom>
          <a:ln w="3175" cmpd="sng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1878009" y="29224684"/>
            <a:ext cx="9673222" cy="75686"/>
          </a:xfrm>
          <a:prstGeom prst="line">
            <a:avLst/>
          </a:prstGeom>
          <a:ln w="3175" cmpd="sng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5683670" y="8962826"/>
            <a:ext cx="13117494" cy="14157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Where would you start if…</a:t>
            </a: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12819682" y="9804400"/>
            <a:ext cx="2350779" cy="0"/>
          </a:xfrm>
          <a:prstGeom prst="line">
            <a:avLst/>
          </a:prstGeom>
          <a:ln w="3175" cmpd="sng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9001673" y="9804400"/>
            <a:ext cx="2591097" cy="0"/>
          </a:xfrm>
          <a:prstGeom prst="line">
            <a:avLst/>
          </a:prstGeom>
          <a:ln w="3175" cmpd="sng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-1230472" y="41287823"/>
            <a:ext cx="2968556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5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The </a:t>
            </a:r>
            <a:r>
              <a:rPr lang="en-US" sz="5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Goallective</a:t>
            </a:r>
            <a:r>
              <a:rPr lang="en-US" sz="5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team: Catherine </a:t>
            </a:r>
            <a:r>
              <a:rPr lang="en-US" sz="5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Bousquet</a:t>
            </a:r>
            <a:r>
              <a:rPr lang="en-US" sz="5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, </a:t>
            </a:r>
            <a:r>
              <a:rPr lang="en-US" sz="5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Curren</a:t>
            </a:r>
            <a:r>
              <a:rPr lang="en-US" sz="5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</a:t>
            </a:r>
            <a:r>
              <a:rPr lang="en-US" sz="5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Iyer</a:t>
            </a:r>
            <a:r>
              <a:rPr lang="en-US" sz="5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, and Alma Lafler</a:t>
            </a:r>
          </a:p>
          <a:p>
            <a:pPr algn="r"/>
            <a:endParaRPr lang="en-US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  <a:p>
            <a:pPr algn="r"/>
            <a:r>
              <a:rPr lang="en-US" sz="5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contact: </a:t>
            </a:r>
            <a:r>
              <a:rPr lang="en-US" sz="50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catherinebousquet</a:t>
            </a:r>
            <a:r>
              <a:rPr lang="en-US" sz="5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OR </a:t>
            </a:r>
            <a:r>
              <a:rPr lang="en-US" sz="50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curreniyer</a:t>
            </a:r>
            <a:r>
              <a:rPr lang="en-US" sz="5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OR </a:t>
            </a:r>
            <a:r>
              <a:rPr lang="en-US" sz="50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alafler@college.harvard.edu</a:t>
            </a:r>
            <a:endParaRPr lang="en-US" sz="5000" i="1" dirty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</p:txBody>
      </p:sp>
      <p:pic>
        <p:nvPicPr>
          <p:cNvPr id="6" name="Picture 5" descr="screenshot1.png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41"/>
          <a:stretch/>
        </p:blipFill>
        <p:spPr>
          <a:xfrm>
            <a:off x="24774991" y="32913412"/>
            <a:ext cx="4099676" cy="7264992"/>
          </a:xfrm>
          <a:prstGeom prst="rect">
            <a:avLst/>
          </a:prstGeom>
          <a:ln>
            <a:noFill/>
          </a:ln>
          <a:effectLst>
            <a:outerShdw blurRad="469900" dist="50800" dir="2700000" sx="102000" sy="102000" algn="tl" rotWithShape="0">
              <a:srgbClr val="000000">
                <a:alpha val="2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5403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141</Words>
  <Application>Microsoft Macintosh PowerPoint</Application>
  <PresentationFormat>Custom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Catherine Bousquet</dc:creator>
  <cp:lastModifiedBy>Alma Lafler</cp:lastModifiedBy>
  <cp:revision>38</cp:revision>
  <dcterms:created xsi:type="dcterms:W3CDTF">2016-04-27T23:08:16Z</dcterms:created>
  <dcterms:modified xsi:type="dcterms:W3CDTF">2016-05-02T22:29:46Z</dcterms:modified>
</cp:coreProperties>
</file>