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howSpecialPlsOnTitleSld="0" strictFirstAndLastChars="0" saveSubsetFonts="1" autoCompressPictures="0">
  <p:sldMasterIdLst>
    <p:sldMasterId r:id="rId1"/>
    <p:sldMasterId r:id="rId2"/>
  </p:sldMasterIdLst>
  <p:notesMasterIdLst>
    <p:notesMasterId r:id="rId12"/>
  </p:notesMasterIdLst>
  <p:handoutMasterIdLst>
    <p:handoutMasterId r:id="rId13"/>
  </p:handoutMasterIdLst>
  <p:sldIdLst>
    <p:sldId id="344" r:id="rId3"/>
    <p:sldId id="354" r:id="rId4"/>
    <p:sldId id="359" r:id="rId5"/>
    <p:sldId id="355" r:id="rId6"/>
    <p:sldId id="361" r:id="rId7"/>
    <p:sldId id="360" r:id="rId8"/>
    <p:sldId id="362" r:id="rId9"/>
    <p:sldId id="358" r:id="rId10"/>
    <p:sldId id="357" r:id="rId11"/>
  </p:sldIdLst>
  <p:sldSz cx="9906000" cy="6858000" type="A4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1pPr>
    <a:lvl2pPr marL="336774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2pPr>
    <a:lvl3pPr marL="673547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3pPr>
    <a:lvl4pPr marL="1010321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4pPr>
    <a:lvl5pPr marL="1347094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5pPr>
    <a:lvl6pPr marL="1683868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6pPr>
    <a:lvl7pPr marL="2020641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7pPr>
    <a:lvl8pPr marL="2357415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8pPr>
    <a:lvl9pPr marL="2694188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BE3019"/>
    <a:srgbClr val="BE5092"/>
    <a:srgbClr val="D7D4F3"/>
    <a:srgbClr val="BE301A"/>
    <a:srgbClr val="C77E7F"/>
    <a:srgbClr val="FCFCFC"/>
    <a:srgbClr val="0089B9"/>
    <a:srgbClr val="BE311A"/>
    <a:srgbClr val="C1C6CF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8373" autoAdjust="0"/>
  </p:normalViewPr>
  <p:slideViewPr>
    <p:cSldViewPr>
      <p:cViewPr>
        <p:scale>
          <a:sx n="111" d="100"/>
          <a:sy n="111" d="100"/>
        </p:scale>
        <p:origin x="-88" y="48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DCA629BB-B2E8-A349-A753-19C013A95C5C}" type="datetimeFigureOut">
              <a:rPr lang="nl-NL"/>
              <a:pPr>
                <a:defRPr/>
              </a:pPr>
              <a:t>10/1/12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2B1508C8-73FC-8949-9E1F-3F050699B16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146356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CADC92A0-AAB0-3E44-8209-E504656B866B}" type="datetime1">
              <a:rPr lang="nl-NL"/>
              <a:pPr>
                <a:defRPr/>
              </a:pPr>
              <a:t>10/1/12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5494AABB-68F4-8A45-9BDF-49711EF87E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070276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336774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673547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010321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347094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1683868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20641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7415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94188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pening 1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547" y="1455469"/>
            <a:ext cx="4058438" cy="4223742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009976" y="1500188"/>
            <a:ext cx="4058438" cy="2587249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1623993" y="566774"/>
            <a:ext cx="6695499" cy="463503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>
                <a:ln w="25400">
                  <a:solidFill>
                    <a:schemeClr val="tx1"/>
                  </a:solidFill>
                </a:ln>
              </a:defRPr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44551" y="5304234"/>
            <a:ext cx="6674941" cy="375048"/>
          </a:xfrm>
        </p:spPr>
        <p:txBody>
          <a:bodyPr/>
          <a:lstStyle>
            <a:lvl1pPr marL="0" indent="0" algn="ctr">
              <a:buNone/>
              <a:defRPr sz="13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06000" cy="5948438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4953000" cy="2986875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4953000" y="0"/>
            <a:ext cx="4953000" cy="2986875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2981812"/>
            <a:ext cx="4953000" cy="2961563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4953000" y="2981812"/>
            <a:ext cx="4953000" cy="2961563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1178719"/>
            <a:ext cx="9904781" cy="4027219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85633" y="696516"/>
            <a:ext cx="8416230" cy="428625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44551" y="5304234"/>
            <a:ext cx="6674941" cy="375048"/>
          </a:xfrm>
        </p:spPr>
        <p:txBody>
          <a:bodyPr/>
          <a:lstStyle>
            <a:lvl1pPr marL="0" indent="0" algn="ctr">
              <a:buNone/>
              <a:defRPr sz="13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pening 1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pening 2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633" y="1189881"/>
            <a:ext cx="8706445" cy="741656"/>
          </a:xfrm>
        </p:spPr>
        <p:txBody>
          <a:bodyPr/>
          <a:lstStyle>
            <a:lvl1pPr>
              <a:defRPr sz="37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949063"/>
            <a:ext cx="4025531" cy="3624750"/>
          </a:xfr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5168950" y="2197247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8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4970884" y="227251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1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127129" y="219839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4_Opening 2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5168950" y="2197247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4970884" y="227251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633" y="1189881"/>
            <a:ext cx="8706445" cy="741656"/>
          </a:xfrm>
        </p:spPr>
        <p:txBody>
          <a:bodyPr/>
          <a:lstStyle>
            <a:lvl1pPr>
              <a:defRPr sz="37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949063"/>
            <a:ext cx="4025531" cy="3624750"/>
          </a:xfr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1800">
                <a:latin typeface="Arial"/>
                <a:cs typeface="Arial"/>
              </a:defRPr>
            </a:lvl2pPr>
            <a:lvl3pPr marL="0" indent="0">
              <a:buFont typeface="Arial"/>
              <a:buNone/>
              <a:defRPr sz="1800">
                <a:latin typeface="Arial"/>
                <a:cs typeface="Arial"/>
              </a:defRPr>
            </a:lvl3pPr>
            <a:lvl4pPr marL="0" indent="0">
              <a:buFont typeface="Arial"/>
              <a:buNone/>
              <a:defRPr sz="1800">
                <a:latin typeface="Arial"/>
                <a:cs typeface="Arial"/>
              </a:defRPr>
            </a:lvl4pPr>
            <a:lvl5pPr marL="0" indent="0">
              <a:buFont typeface="Arial"/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127129" y="219839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spcAft>
                <a:spcPts val="442"/>
              </a:spcAft>
              <a:buNone/>
              <a:defRPr sz="1800">
                <a:latin typeface="+mn-lt"/>
              </a:defRPr>
            </a:lvl1pPr>
            <a:lvl2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2pPr>
            <a:lvl3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3pPr>
            <a:lvl4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4pPr>
            <a:lvl5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spcAft>
                <a:spcPts val="442"/>
              </a:spcAft>
              <a:buSzPct val="125000"/>
              <a:defRPr sz="1900">
                <a:latin typeface="+mn-lt"/>
              </a:defRPr>
            </a:lvl1pPr>
            <a:lvl2pPr marL="464233" indent="-210483">
              <a:lnSpc>
                <a:spcPct val="150000"/>
              </a:lnSpc>
              <a:spcAft>
                <a:spcPts val="442"/>
              </a:spcAft>
              <a:buFont typeface="Courier New"/>
              <a:buChar char="o"/>
              <a:defRPr sz="1800">
                <a:latin typeface="+mn-lt"/>
              </a:defRPr>
            </a:lvl2pPr>
            <a:lvl3pPr marL="722660" indent="-250241">
              <a:lnSpc>
                <a:spcPct val="150000"/>
              </a:lnSpc>
              <a:spcAft>
                <a:spcPts val="442"/>
              </a:spcAft>
              <a:buSzPct val="75000"/>
              <a:buFont typeface="Wingdings" charset="2"/>
              <a:buChar char=""/>
              <a:defRPr sz="1600">
                <a:latin typeface="+mn-lt"/>
              </a:defRPr>
            </a:lvl3pPr>
            <a:lvl4pPr marL="917942" indent="-168387">
              <a:lnSpc>
                <a:spcPct val="150000"/>
              </a:lnSpc>
              <a:spcAft>
                <a:spcPts val="442"/>
              </a:spcAft>
              <a:buFont typeface="Lucida Grande"/>
              <a:buChar char="-"/>
              <a:defRPr sz="1500">
                <a:latin typeface="+mn-lt"/>
              </a:defRPr>
            </a:lvl4pPr>
            <a:lvl5pPr marL="1124917" indent="-168387">
              <a:lnSpc>
                <a:spcPct val="150000"/>
              </a:lnSpc>
              <a:spcAft>
                <a:spcPts val="442"/>
              </a:spcAft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455539"/>
            <a:ext cx="8416230" cy="4223742"/>
          </a:xfrm>
        </p:spPr>
        <p:txBody>
          <a:bodyPr numCol="2"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Lucida Grande"/>
              <a:buNone/>
              <a:defRPr sz="1800">
                <a:latin typeface="+mn-lt"/>
              </a:defRPr>
            </a:lvl2pPr>
            <a:lvl3pPr marL="0" indent="0">
              <a:buFont typeface="Lucida Grande"/>
              <a:buNone/>
              <a:defRPr sz="1800">
                <a:latin typeface="+mn-lt"/>
              </a:defRPr>
            </a:lvl3pPr>
            <a:lvl4pPr marL="0" indent="0">
              <a:buFont typeface="Lucida Grande"/>
              <a:buNone/>
              <a:defRPr sz="1800">
                <a:latin typeface="+mn-lt"/>
              </a:defRPr>
            </a:lvl4pPr>
            <a:lvl5pPr marL="0" indent="0"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455539"/>
            <a:ext cx="8416230" cy="4223742"/>
          </a:xfrm>
        </p:spPr>
        <p:txBody>
          <a:bodyPr numCol="2"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547" y="1455469"/>
            <a:ext cx="4058438" cy="4223742"/>
          </a:xfr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Arial"/>
              <a:buNone/>
              <a:defRPr sz="1800">
                <a:latin typeface="+mn-lt"/>
              </a:defRPr>
            </a:lvl2pPr>
            <a:lvl3pPr marL="0" indent="0">
              <a:buFont typeface="Arial"/>
              <a:buNone/>
              <a:defRPr sz="1800">
                <a:latin typeface="+mn-lt"/>
              </a:defRPr>
            </a:lvl3pPr>
            <a:lvl4pPr marL="0" indent="0">
              <a:buFont typeface="Arial"/>
              <a:buNone/>
              <a:defRPr sz="1800">
                <a:latin typeface="+mn-lt"/>
              </a:defRPr>
            </a:lvl4pPr>
            <a:lvl5pPr marL="0" indent="0">
              <a:buFont typeface="Arial"/>
              <a:buNone/>
              <a:defRPr sz="1800">
                <a:latin typeface="+mn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009976" y="1500188"/>
            <a:ext cx="4058438" cy="2587249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2.jpe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4.jpeg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633" y="1189881"/>
            <a:ext cx="8706445" cy="7411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>
              <a:sym typeface="Kievit-Medium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633" y="2250281"/>
            <a:ext cx="8706445" cy="332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>
              <a:sym typeface="Kievit-Book" charset="0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12602" y="2053828"/>
            <a:ext cx="8706445" cy="36254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/>
          <a:p>
            <a:pPr marL="252580" indent="-252580" eaLnBrk="0" hangingPunct="0">
              <a:buFont typeface="Arial"/>
              <a:buChar char="•"/>
              <a:defRPr/>
            </a:pPr>
            <a:endParaRPr lang="nl-NL" sz="2200" kern="0" dirty="0">
              <a:solidFill>
                <a:srgbClr val="141313"/>
              </a:solidFill>
              <a:latin typeface="+mn-lt"/>
              <a:ea typeface="+mn-ea"/>
              <a:cs typeface="+mn-cs"/>
              <a:sym typeface="Kievit-Book" charset="0"/>
            </a:endParaRPr>
          </a:p>
        </p:txBody>
      </p:sp>
      <p:pic>
        <p:nvPicPr>
          <p:cNvPr id="1030" name="Afbeelding 5" descr="RU_E_A4_diap.psd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23311" y="6189390"/>
            <a:ext cx="2798155" cy="4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/>
          <a:ea typeface="ＭＳ Ｐゴシック" charset="-128"/>
          <a:cs typeface="Arial"/>
          <a:sym typeface="Kievit-Medium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9pPr>
    </p:titleStyle>
    <p:bodyStyle>
      <a:lvl1pPr marL="252580" indent="-252580" algn="l" rtl="0" eaLnBrk="0" fontAlgn="base" hangingPunct="0">
        <a:spcBef>
          <a:spcPct val="0"/>
        </a:spcBef>
        <a:spcAft>
          <a:spcPct val="0"/>
        </a:spcAft>
        <a:buFont typeface="Arial" pitchFamily="-108" charset="0"/>
        <a:buChar char="•"/>
        <a:defRPr sz="1800">
          <a:solidFill>
            <a:schemeClr val="tx1"/>
          </a:solidFill>
          <a:latin typeface="Arial"/>
          <a:ea typeface="ＭＳ Ｐゴシック" charset="-128"/>
          <a:cs typeface="Arial"/>
          <a:sym typeface="Kievit-Book" charset="0"/>
        </a:defRPr>
      </a:lvl1pPr>
      <a:lvl2pPr marL="547257" indent="-210483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2pPr>
      <a:lvl3pPr marL="841934" indent="-168387" algn="l" rtl="0" eaLnBrk="0" fontAlgn="base" hangingPunct="0">
        <a:spcBef>
          <a:spcPct val="0"/>
        </a:spcBef>
        <a:spcAft>
          <a:spcPct val="0"/>
        </a:spcAft>
        <a:buChar char="•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3pPr>
      <a:lvl4pPr marL="1178707" indent="-168387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4pPr>
      <a:lvl5pPr marL="1515481" indent="-168387" algn="l" rtl="0" eaLnBrk="0" fontAlgn="base" hangingPunct="0">
        <a:spcBef>
          <a:spcPct val="0"/>
        </a:spcBef>
        <a:spcAft>
          <a:spcPct val="0"/>
        </a:spcAft>
        <a:buChar char="»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633" y="267891"/>
            <a:ext cx="8794719" cy="4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>
              <a:sym typeface="Kievit-Book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633" y="750094"/>
            <a:ext cx="8794719" cy="50899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>
              <a:sym typeface="Kievit-Book" charset="0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rgbClr val="BE311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pic>
        <p:nvPicPr>
          <p:cNvPr id="6150" name="Afbeelding 10" descr="RU_E_A4_CMYK.eps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23311" y="6189390"/>
            <a:ext cx="2798155" cy="45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/>
          <a:ea typeface="ＭＳ Ｐゴシック" charset="-128"/>
          <a:cs typeface="Arial"/>
          <a:sym typeface="Kievit-Book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252580" indent="-252580" algn="l" rtl="0" eaLnBrk="0" fontAlgn="base" hangingPunct="0">
        <a:spcBef>
          <a:spcPct val="0"/>
        </a:spcBef>
        <a:spcAft>
          <a:spcPct val="0"/>
        </a:spcAft>
        <a:buChar char="•"/>
        <a:defRPr sz="1800">
          <a:solidFill>
            <a:srgbClr val="141313"/>
          </a:solidFill>
          <a:latin typeface="Arial"/>
          <a:ea typeface="ＭＳ Ｐゴシック" charset="-128"/>
          <a:cs typeface="Arial"/>
          <a:sym typeface="Kievit-Book" charset="0"/>
        </a:defRPr>
      </a:lvl1pPr>
      <a:lvl2pPr marL="547257" indent="-210483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2pPr>
      <a:lvl3pPr marL="841934" indent="-168387" algn="l" rtl="0" eaLnBrk="0" fontAlgn="base" hangingPunct="0">
        <a:spcBef>
          <a:spcPct val="0"/>
        </a:spcBef>
        <a:spcAft>
          <a:spcPct val="0"/>
        </a:spcAft>
        <a:buChar char="•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3pPr>
      <a:lvl4pPr marL="1178707" indent="-168387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4pPr>
      <a:lvl5pPr marL="1515481" indent="-168387" algn="l" rtl="0" eaLnBrk="0" fontAlgn="base" hangingPunct="0">
        <a:spcBef>
          <a:spcPct val="0"/>
        </a:spcBef>
        <a:spcAft>
          <a:spcPct val="0"/>
        </a:spcAft>
        <a:buChar char="»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latin typeface="Arial" pitchFamily="-108" charset="0"/>
                <a:ea typeface="ＭＳ Ｐゴシック" pitchFamily="-108" charset="-128"/>
              </a:rPr>
              <a:t>Ice skating </a:t>
            </a:r>
            <a:r>
              <a:rPr lang="nl-NL" b="1" dirty="0" err="1" smtClean="0">
                <a:latin typeface="Arial" pitchFamily="-108" charset="0"/>
                <a:ea typeface="ＭＳ Ｐゴシック" pitchFamily="-108" charset="-128"/>
              </a:rPr>
              <a:t>with</a:t>
            </a:r>
            <a:r>
              <a:rPr lang="nl-NL" b="1" dirty="0" smtClean="0">
                <a:latin typeface="Arial" pitchFamily="-108" charset="0"/>
                <a:ea typeface="ＭＳ Ｐゴシック" pitchFamily="-108" charset="-128"/>
              </a:rPr>
              <a:t> Naomi</a:t>
            </a:r>
            <a:endParaRPr lang="nl-NL" sz="1800" b="1" dirty="0"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19459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3501008"/>
            <a:ext cx="8706445" cy="2073349"/>
          </a:xfrm>
        </p:spPr>
        <p:txBody>
          <a:bodyPr/>
          <a:lstStyle/>
          <a:p>
            <a:pPr algn="r" eaLnBrk="1" hangingPunct="1"/>
            <a:r>
              <a:rPr lang="nl-NL" sz="2200" dirty="0" err="1" smtClean="0"/>
              <a:t>Evolutionary</a:t>
            </a:r>
            <a:r>
              <a:rPr lang="nl-NL" sz="2200" dirty="0" smtClean="0"/>
              <a:t> </a:t>
            </a:r>
            <a:r>
              <a:rPr lang="nl-NL" sz="2200" dirty="0" err="1" smtClean="0"/>
              <a:t>Algorithms</a:t>
            </a:r>
            <a:endParaRPr lang="nl-NL" sz="2200" dirty="0" smtClean="0"/>
          </a:p>
          <a:p>
            <a:pPr algn="r" eaLnBrk="1" hangingPunct="1"/>
            <a:endParaRPr lang="nl-NL" b="1" dirty="0" smtClean="0"/>
          </a:p>
          <a:p>
            <a:pPr algn="r" eaLnBrk="1" hangingPunct="1"/>
            <a:r>
              <a:rPr lang="nl-NL" b="1" dirty="0" smtClean="0"/>
              <a:t>Bas </a:t>
            </a:r>
            <a:r>
              <a:rPr lang="nl-NL" b="1" dirty="0" err="1" smtClean="0"/>
              <a:t>Bootsma</a:t>
            </a:r>
            <a:r>
              <a:rPr lang="nl-NL" b="1" dirty="0" smtClean="0"/>
              <a:t>, Roland </a:t>
            </a:r>
            <a:r>
              <a:rPr lang="nl-NL" b="1" dirty="0" err="1" smtClean="0"/>
              <a:t>Meertens</a:t>
            </a:r>
            <a:endParaRPr lang="nl-NL" b="1" dirty="0" smtClean="0"/>
          </a:p>
          <a:p>
            <a:pPr algn="r" eaLnBrk="1" hangingPunct="1"/>
            <a:r>
              <a:rPr lang="nl-NL" b="1" dirty="0" smtClean="0"/>
              <a:t> &amp; Tom de Ruijter</a:t>
            </a:r>
          </a:p>
          <a:p>
            <a:pPr algn="r" eaLnBrk="1" hangingPunct="1"/>
            <a:r>
              <a:rPr lang="nl-NL" b="1" dirty="0" smtClean="0"/>
              <a:t>2 </a:t>
            </a:r>
            <a:r>
              <a:rPr lang="nl-NL" b="1" dirty="0" err="1" smtClean="0"/>
              <a:t>October</a:t>
            </a:r>
            <a:r>
              <a:rPr lang="nl-NL" b="1" dirty="0" smtClean="0"/>
              <a:t> 2012</a:t>
            </a:r>
          </a:p>
        </p:txBody>
      </p:sp>
      <p:pic>
        <p:nvPicPr>
          <p:cNvPr id="1026" name="Picture 2" descr="C:\Users\bootsman\Desktop\EvolutionofDanceNAORob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283636" y="2276872"/>
            <a:ext cx="3371850" cy="3257550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Goal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GB" i="1" dirty="0" smtClean="0"/>
              <a:t>“Learning Naomi to ice skate in a simulated environment using </a:t>
            </a:r>
            <a:r>
              <a:rPr lang="en-GB" i="1" dirty="0" err="1" smtClean="0"/>
              <a:t>HyperNEAT</a:t>
            </a:r>
            <a:r>
              <a:rPr lang="en-GB" i="1" dirty="0" smtClean="0"/>
              <a:t>.”</a:t>
            </a:r>
            <a:endParaRPr lang="en-GB" dirty="0" smtClean="0"/>
          </a:p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Definitions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Ice skating: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Without ice skates;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In a straight line</a:t>
            </a:r>
            <a:r>
              <a:rPr lang="en-GB" dirty="0" smtClean="0"/>
              <a:t>.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Stages in ice skating: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Initial stage (i.e. getting started);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b="1" dirty="0" smtClean="0"/>
              <a:t>Recurring stage (i.e. the actual ice skating movement).</a:t>
            </a:r>
            <a:endParaRPr lang="en-GB" dirty="0" smtClean="0"/>
          </a:p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Implementation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Simulator with a physics engine</a:t>
            </a:r>
            <a:r>
              <a:rPr lang="en-GB" dirty="0" smtClean="0"/>
              <a:t>;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Initial speed (since focus on recurring stage);</a:t>
            </a:r>
            <a:endParaRPr lang="en-GB" dirty="0" smtClean="0"/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err="1" smtClean="0"/>
              <a:t>Neuroevolution</a:t>
            </a:r>
            <a:r>
              <a:rPr lang="en-GB" dirty="0" smtClean="0"/>
              <a:t>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With </a:t>
            </a:r>
            <a:r>
              <a:rPr lang="en-GB" dirty="0" err="1" smtClean="0"/>
              <a:t>HyperNEAT</a:t>
            </a:r>
            <a:r>
              <a:rPr lang="en-GB" dirty="0" smtClean="0"/>
              <a:t> using indirect encoding.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5972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Simulator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Gazebo: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Simulating the environment (match surfaces slipperiness with that of ice);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Simulating the robot (i.e. a stick model of the robot)</a:t>
            </a:r>
            <a:r>
              <a:rPr lang="en-GB" dirty="0" smtClean="0"/>
              <a:t>.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Should be easy to: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Run multiple trials;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Retrieve data from the simulator (i.e. position of the robot).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5972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HyperNEAT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NEAT: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Increase complexity over time (keep track of genes);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err="1" smtClean="0"/>
              <a:t>Speciating</a:t>
            </a:r>
            <a:r>
              <a:rPr lang="en-GB" dirty="0" smtClean="0"/>
              <a:t> the population (compete in niches at first);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Initially uniform population.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err="1" smtClean="0"/>
              <a:t>HyperNEAT</a:t>
            </a:r>
            <a:r>
              <a:rPr lang="en-GB" dirty="0" smtClean="0"/>
              <a:t> (extension of NEAT)</a:t>
            </a:r>
            <a:r>
              <a:rPr lang="en-GB" dirty="0" smtClean="0"/>
              <a:t>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Learn regularities (i.e. similarity or repeating patterns);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Input and output placement.</a:t>
            </a:r>
          </a:p>
          <a:p>
            <a:pPr lvl="4" eaLnBrk="1" hangingPunct="1">
              <a:lnSpc>
                <a:spcPct val="100000"/>
              </a:lnSpc>
              <a:spcAft>
                <a:spcPts val="1042"/>
              </a:spcAft>
            </a:pP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5972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HyperNEAT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Mapping</a:t>
            </a:r>
            <a:r>
              <a:rPr lang="en-GB" dirty="0" smtClean="0"/>
              <a:t>:</a:t>
            </a:r>
            <a:endParaRPr lang="en-GB" dirty="0" smtClean="0"/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Initially only leg joints jaw and pitch (possibly extending with other joints, i.e. arms);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Time steps of 100 ms.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Fitness:</a:t>
            </a:r>
          </a:p>
          <a:p>
            <a:pPr lvl="1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err="1" smtClean="0"/>
              <a:t>Maximalization</a:t>
            </a:r>
            <a:r>
              <a:rPr lang="en-GB" smtClean="0"/>
              <a:t> within N </a:t>
            </a:r>
            <a:r>
              <a:rPr lang="en-GB" dirty="0" smtClean="0"/>
              <a:t>seconds;</a:t>
            </a:r>
          </a:p>
          <a:p>
            <a:pPr lvl="1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Falling over means minimal fitness;</a:t>
            </a:r>
          </a:p>
          <a:p>
            <a:pPr lvl="1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Properties: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Distance;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Speed.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endParaRPr lang="en-GB" dirty="0" smtClean="0"/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  <a:buNone/>
            </a:pP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5972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Previous</a:t>
            </a:r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 </a:t>
            </a:r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work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/>
              <a:t>Ice Skating Humanoid </a:t>
            </a:r>
            <a:r>
              <a:rPr lang="en-GB" dirty="0" smtClean="0"/>
              <a:t>Robot </a:t>
            </a:r>
          </a:p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GB" sz="1200" dirty="0"/>
              <a:t>	</a:t>
            </a:r>
            <a:r>
              <a:rPr lang="en-US" sz="1200" dirty="0" smtClean="0"/>
              <a:t>Chris </a:t>
            </a:r>
            <a:r>
              <a:rPr lang="en-US" sz="1200" dirty="0" err="1"/>
              <a:t>Iverach</a:t>
            </a:r>
            <a:r>
              <a:rPr lang="en-US" sz="1200" dirty="0"/>
              <a:t>-Brereton, Andrew Winton and Jacky </a:t>
            </a:r>
            <a:r>
              <a:rPr lang="en-US" sz="1200" dirty="0" err="1" smtClean="0"/>
              <a:t>Baltes</a:t>
            </a:r>
            <a:r>
              <a:rPr lang="en-US" sz="1200" dirty="0" smtClean="0"/>
              <a:t> (2012</a:t>
            </a:r>
            <a:r>
              <a:rPr lang="en-US" sz="1200" dirty="0" smtClean="0"/>
              <a:t>)</a:t>
            </a:r>
            <a:endParaRPr lang="en-GB" sz="1200" dirty="0" smtClean="0"/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US" dirty="0" smtClean="0"/>
              <a:t>Evolving Robot Gaits in Hardware: the </a:t>
            </a:r>
            <a:r>
              <a:rPr lang="en-US" dirty="0" err="1" smtClean="0"/>
              <a:t>HyperNEAT</a:t>
            </a:r>
            <a:r>
              <a:rPr lang="en-US" dirty="0" smtClean="0"/>
              <a:t> Generative Encoding Vs. Parameter Optimization</a:t>
            </a:r>
          </a:p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US" dirty="0" smtClean="0"/>
              <a:t>	</a:t>
            </a:r>
            <a:r>
              <a:rPr lang="en-US" sz="1200" dirty="0"/>
              <a:t>Jason </a:t>
            </a:r>
            <a:r>
              <a:rPr lang="en-US" sz="1200" dirty="0" err="1" smtClean="0"/>
              <a:t>Yosinski</a:t>
            </a:r>
            <a:r>
              <a:rPr lang="en-US" sz="1200" dirty="0" smtClean="0"/>
              <a:t>, </a:t>
            </a:r>
            <a:r>
              <a:rPr lang="en-US" sz="1200" dirty="0"/>
              <a:t>Jeff </a:t>
            </a:r>
            <a:r>
              <a:rPr lang="en-US" sz="1200" dirty="0" err="1" smtClean="0"/>
              <a:t>Clune</a:t>
            </a:r>
            <a:r>
              <a:rPr lang="en-US" sz="1200" dirty="0" smtClean="0"/>
              <a:t>, </a:t>
            </a:r>
            <a:r>
              <a:rPr lang="en-US" sz="1200" dirty="0"/>
              <a:t>Diana </a:t>
            </a:r>
            <a:r>
              <a:rPr lang="en-US" sz="1200" dirty="0" smtClean="0"/>
              <a:t>Hidalgo, </a:t>
            </a:r>
            <a:r>
              <a:rPr lang="en-US" sz="1200" dirty="0"/>
              <a:t>Sarah </a:t>
            </a:r>
            <a:r>
              <a:rPr lang="en-US" sz="1200" dirty="0" smtClean="0"/>
              <a:t>Nguyen, </a:t>
            </a:r>
            <a:r>
              <a:rPr lang="en-US" sz="1200" dirty="0"/>
              <a:t>Juan Cristobal </a:t>
            </a:r>
            <a:r>
              <a:rPr lang="en-US" sz="1200" dirty="0" err="1" smtClean="0"/>
              <a:t>Zagal</a:t>
            </a:r>
            <a:r>
              <a:rPr lang="en-US" sz="1200" dirty="0" smtClean="0"/>
              <a:t>, </a:t>
            </a:r>
            <a:r>
              <a:rPr lang="en-US" sz="1200" dirty="0"/>
              <a:t>and </a:t>
            </a:r>
            <a:r>
              <a:rPr lang="en-US" sz="1200" dirty="0" err="1"/>
              <a:t>Hod</a:t>
            </a:r>
            <a:r>
              <a:rPr lang="en-US" sz="1200" dirty="0"/>
              <a:t> </a:t>
            </a:r>
            <a:r>
              <a:rPr lang="en-US" sz="1200" dirty="0" smtClean="0"/>
              <a:t>Lipson (2011)</a:t>
            </a:r>
            <a:endParaRPr lang="en-US" sz="1200" dirty="0"/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US" dirty="0" smtClean="0"/>
              <a:t>A Step Toward Evolving Biped Walking Behavior Through Indirect Encoding</a:t>
            </a:r>
          </a:p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US" dirty="0"/>
              <a:t>	</a:t>
            </a:r>
            <a:r>
              <a:rPr lang="en-US" sz="1200" dirty="0" smtClean="0"/>
              <a:t>Randal Olsen (2010</a:t>
            </a:r>
            <a:r>
              <a:rPr lang="en-US" sz="1200" dirty="0" smtClean="0"/>
              <a:t>)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US" dirty="0" smtClean="0"/>
              <a:t>Gait Evolution for Humanoid Robot in a Physically Simulated Environment </a:t>
            </a:r>
          </a:p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US" dirty="0" smtClean="0"/>
              <a:t>	</a:t>
            </a:r>
            <a:r>
              <a:rPr lang="en-US" sz="1200" dirty="0" err="1" smtClean="0"/>
              <a:t>Nesrine</a:t>
            </a:r>
            <a:r>
              <a:rPr lang="en-US" sz="1200" dirty="0" smtClean="0"/>
              <a:t> </a:t>
            </a:r>
            <a:r>
              <a:rPr lang="en-US" sz="1200" dirty="0" err="1" smtClean="0"/>
              <a:t>Ouannes</a:t>
            </a:r>
            <a:r>
              <a:rPr lang="en-US" sz="1200" dirty="0" smtClean="0"/>
              <a:t>, </a:t>
            </a:r>
            <a:r>
              <a:rPr lang="en-US" sz="1200" dirty="0" err="1" smtClean="0"/>
              <a:t>NourEddine</a:t>
            </a:r>
            <a:r>
              <a:rPr lang="en-US" sz="1200" dirty="0" smtClean="0"/>
              <a:t> </a:t>
            </a:r>
            <a:r>
              <a:rPr lang="en-US" sz="1200" dirty="0" err="1" smtClean="0"/>
              <a:t>Djedi</a:t>
            </a:r>
            <a:r>
              <a:rPr lang="en-US" sz="1200" dirty="0" smtClean="0"/>
              <a:t>, Yves </a:t>
            </a:r>
            <a:r>
              <a:rPr lang="en-US" sz="1200" dirty="0" err="1" smtClean="0"/>
              <a:t>Duthen</a:t>
            </a:r>
            <a:r>
              <a:rPr lang="en-US" sz="1200" dirty="0" smtClean="0"/>
              <a:t> and </a:t>
            </a:r>
            <a:r>
              <a:rPr lang="en-US" sz="1200" dirty="0" err="1" smtClean="0"/>
              <a:t>Hervé</a:t>
            </a:r>
            <a:r>
              <a:rPr lang="en-US" sz="1200" dirty="0" smtClean="0"/>
              <a:t> </a:t>
            </a:r>
            <a:r>
              <a:rPr lang="en-US" sz="1200" dirty="0" err="1" smtClean="0"/>
              <a:t>Luga</a:t>
            </a:r>
            <a:r>
              <a:rPr lang="en-US" sz="1200" dirty="0" smtClean="0"/>
              <a:t> (2011</a:t>
            </a:r>
            <a:r>
              <a:rPr lang="en-US" sz="1200" dirty="0" smtClean="0"/>
              <a:t>)</a:t>
            </a:r>
            <a:endParaRPr lang="en-US" sz="12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86637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Discussion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1712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RUtemplateEN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0089B9"/>
      </a:hlink>
      <a:folHlink>
        <a:srgbClr val="0089B9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50800" tIns="50800" rIns="50800" bIns="50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1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n-lt"/>
            <a:ea typeface="+mn-ea"/>
            <a:cs typeface="+mn-cs"/>
            <a:sym typeface="Kievit-Book" charset="0"/>
          </a:defRPr>
        </a:defPPr>
      </a:lstStyle>
    </a:txDef>
  </a:objectDefaults>
  <a:extraClrSchemeLst>
    <a:extraClrScheme>
      <a:clrScheme name="Opening alg.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RUtemplateEN.potx</Template>
  <TotalTime>7408</TotalTime>
  <Pages>0</Pages>
  <Words>357</Words>
  <Characters>0</Characters>
  <Application>Microsoft Office PowerPoint</Application>
  <PresentationFormat>A4 Paper (210x297 mm)</PresentationFormat>
  <Lines>0</Lines>
  <Paragraphs>63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RUtemplateEN</vt:lpstr>
      <vt:lpstr>Basis pagina</vt:lpstr>
      <vt:lpstr>Ice skating with Naomi</vt:lpstr>
      <vt:lpstr>Goal</vt:lpstr>
      <vt:lpstr>Definitions</vt:lpstr>
      <vt:lpstr>Implementation</vt:lpstr>
      <vt:lpstr>Simulator</vt:lpstr>
      <vt:lpstr>HyperNEAT</vt:lpstr>
      <vt:lpstr>HyperNEAT</vt:lpstr>
      <vt:lpstr>Previous work</vt:lpstr>
      <vt:lpstr>Discussion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mki 38: thinking in patterns</dc:title>
  <dc:subject/>
  <dc:creator>Paul Kamsteeg</dc:creator>
  <cp:keywords/>
  <dc:description/>
  <cp:lastModifiedBy>Bas</cp:lastModifiedBy>
  <cp:revision>100</cp:revision>
  <cp:lastPrinted>2011-02-14T09:45:40Z</cp:lastPrinted>
  <dcterms:created xsi:type="dcterms:W3CDTF">2012-10-01T08:40:15Z</dcterms:created>
  <dcterms:modified xsi:type="dcterms:W3CDTF">2012-10-01T09:17:19Z</dcterms:modified>
</cp:coreProperties>
</file>