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trictFirstAndLastChars="0" saveSubsetFonts="1" autoCompressPictures="0">
  <p:sldMasterIdLst>
    <p:sldMasterId r:id="rId1"/>
    <p:sldMasterId r:id="rId2"/>
  </p:sldMasterIdLst>
  <p:notesMasterIdLst>
    <p:notesMasterId r:id="rId12"/>
  </p:notesMasterIdLst>
  <p:handoutMasterIdLst>
    <p:handoutMasterId r:id="rId13"/>
  </p:handoutMasterIdLst>
  <p:sldIdLst>
    <p:sldId id="344" r:id="rId3"/>
    <p:sldId id="354" r:id="rId4"/>
    <p:sldId id="359" r:id="rId5"/>
    <p:sldId id="355" r:id="rId6"/>
    <p:sldId id="361" r:id="rId7"/>
    <p:sldId id="360" r:id="rId8"/>
    <p:sldId id="362" r:id="rId9"/>
    <p:sldId id="358" r:id="rId10"/>
    <p:sldId id="357" r:id="rId11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1pPr>
    <a:lvl2pPr marL="33677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2pPr>
    <a:lvl3pPr marL="673547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3pPr>
    <a:lvl4pPr marL="1010321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4pPr>
    <a:lvl5pPr marL="134709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5pPr>
    <a:lvl6pPr marL="168386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6pPr>
    <a:lvl7pPr marL="2020641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7pPr>
    <a:lvl8pPr marL="2357415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8pPr>
    <a:lvl9pPr marL="269418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BE3019"/>
    <a:srgbClr val="BE5092"/>
    <a:srgbClr val="D7D4F3"/>
    <a:srgbClr val="BE301A"/>
    <a:srgbClr val="C77E7F"/>
    <a:srgbClr val="FCFCFC"/>
    <a:srgbClr val="0089B9"/>
    <a:srgbClr val="BE311A"/>
    <a:srgbClr val="C1C6CF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8373" autoAdjust="0"/>
  </p:normalViewPr>
  <p:slideViewPr>
    <p:cSldViewPr>
      <p:cViewPr>
        <p:scale>
          <a:sx n="111" d="100"/>
          <a:sy n="111" d="100"/>
        </p:scale>
        <p:origin x="-88" y="-4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DCA629BB-B2E8-A349-A753-19C013A95C5C}" type="datetimeFigureOut">
              <a:rPr lang="nl-NL"/>
              <a:pPr>
                <a:defRPr/>
              </a:pPr>
              <a:t>9/27/12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2B1508C8-73FC-8949-9E1F-3F050699B1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14635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CADC92A0-AAB0-3E44-8209-E504656B866B}" type="datetime1">
              <a:rPr lang="nl-NL"/>
              <a:pPr>
                <a:defRPr/>
              </a:pPr>
              <a:t>9/27/12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5494AABB-68F4-8A45-9BDF-49711EF87E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7027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33677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673547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010321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34709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68386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623993" y="566774"/>
            <a:ext cx="6695499" cy="463503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>
                <a:ln w="25400">
                  <a:solidFill>
                    <a:schemeClr val="tx1"/>
                  </a:solidFill>
                </a:ln>
              </a:defRPr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06000" cy="594843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95300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495300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178719"/>
            <a:ext cx="9904781" cy="4027219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5633" y="696516"/>
            <a:ext cx="8416230" cy="428625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Aft>
                <a:spcPts val="442"/>
              </a:spcAft>
              <a:buNone/>
              <a:defRPr sz="1800">
                <a:latin typeface="+mn-lt"/>
              </a:defRPr>
            </a:lvl1pPr>
            <a:lvl2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2pPr>
            <a:lvl3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3pPr>
            <a:lvl4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4pPr>
            <a:lvl5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Aft>
                <a:spcPts val="442"/>
              </a:spcAft>
              <a:buSzPct val="125000"/>
              <a:defRPr sz="1900">
                <a:latin typeface="+mn-lt"/>
              </a:defRPr>
            </a:lvl1pPr>
            <a:lvl2pPr marL="464233" indent="-210483">
              <a:lnSpc>
                <a:spcPct val="150000"/>
              </a:lnSpc>
              <a:spcAft>
                <a:spcPts val="442"/>
              </a:spcAft>
              <a:buFont typeface="Courier New"/>
              <a:buChar char="o"/>
              <a:defRPr sz="1800">
                <a:latin typeface="+mn-lt"/>
              </a:defRPr>
            </a:lvl2pPr>
            <a:lvl3pPr marL="722660" indent="-250241">
              <a:lnSpc>
                <a:spcPct val="150000"/>
              </a:lnSpc>
              <a:spcAft>
                <a:spcPts val="442"/>
              </a:spcAft>
              <a:buSzPct val="75000"/>
              <a:buFont typeface="Wingdings" charset="2"/>
              <a:buChar char=""/>
              <a:defRPr sz="1600">
                <a:latin typeface="+mn-lt"/>
              </a:defRPr>
            </a:lvl3pPr>
            <a:lvl4pPr marL="917942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4pPr>
            <a:lvl5pPr marL="1124917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Arial"/>
              <a:buNone/>
              <a:defRPr sz="1800">
                <a:latin typeface="+mn-lt"/>
              </a:defRPr>
            </a:lvl2pPr>
            <a:lvl3pPr marL="0" indent="0">
              <a:buFont typeface="Arial"/>
              <a:buNone/>
              <a:defRPr sz="1800">
                <a:latin typeface="+mn-lt"/>
              </a:defRPr>
            </a:lvl3pPr>
            <a:lvl4pPr marL="0" indent="0">
              <a:buFont typeface="Arial"/>
              <a:buNone/>
              <a:defRPr sz="1800">
                <a:latin typeface="+mn-lt"/>
              </a:defRPr>
            </a:lvl4pPr>
            <a:lvl5pPr marL="0" indent="0">
              <a:buFont typeface="Arial"/>
              <a:buNone/>
              <a:defRPr sz="18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1189881"/>
            <a:ext cx="8706445" cy="741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Medium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2250281"/>
            <a:ext cx="8706445" cy="332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12602" y="2053828"/>
            <a:ext cx="8706445" cy="3625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/>
          <a:p>
            <a:pPr marL="252580" indent="-252580" eaLnBrk="0" hangingPunct="0">
              <a:buFont typeface="Arial"/>
              <a:buChar char="•"/>
              <a:defRPr/>
            </a:pPr>
            <a:endParaRPr lang="nl-NL" sz="2200" kern="0" dirty="0">
              <a:solidFill>
                <a:srgbClr val="141313"/>
              </a:solidFill>
              <a:latin typeface="+mn-lt"/>
              <a:ea typeface="+mn-ea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23311" y="6189390"/>
            <a:ext cx="2798155" cy="4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/>
          <a:ea typeface="ＭＳ Ｐゴシック" charset="-128"/>
          <a:cs typeface="Arial"/>
          <a:sym typeface="Kievit-Medium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Font typeface="Arial" pitchFamily="-108" charset="0"/>
        <a:buChar char="•"/>
        <a:defRPr sz="1800">
          <a:solidFill>
            <a:schemeClr val="tx1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267891"/>
            <a:ext cx="8794719" cy="4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750094"/>
            <a:ext cx="8794719" cy="5089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23311" y="6189390"/>
            <a:ext cx="2798155" cy="4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/>
          <a:ea typeface="ＭＳ Ｐゴシック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atin typeface="Arial" pitchFamily="-108" charset="0"/>
                <a:ea typeface="ＭＳ Ｐゴシック" pitchFamily="-108" charset="-128"/>
              </a:rPr>
              <a:t>Ice skating </a:t>
            </a:r>
            <a:r>
              <a:rPr lang="nl-NL" b="1" dirty="0" err="1" smtClean="0">
                <a:latin typeface="Arial" pitchFamily="-108" charset="0"/>
                <a:ea typeface="ＭＳ Ｐゴシック" pitchFamily="-108" charset="-128"/>
              </a:rPr>
              <a:t>with</a:t>
            </a:r>
            <a:r>
              <a:rPr lang="nl-NL" b="1" dirty="0" smtClean="0">
                <a:latin typeface="Arial" pitchFamily="-108" charset="0"/>
                <a:ea typeface="ＭＳ Ｐゴシック" pitchFamily="-108" charset="-128"/>
              </a:rPr>
              <a:t> Naomi</a:t>
            </a:r>
            <a:endParaRPr lang="nl-NL" sz="1800" b="1" dirty="0"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19459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3501008"/>
            <a:ext cx="8706445" cy="2073349"/>
          </a:xfrm>
        </p:spPr>
        <p:txBody>
          <a:bodyPr/>
          <a:lstStyle/>
          <a:p>
            <a:pPr algn="r" eaLnBrk="1" hangingPunct="1"/>
            <a:r>
              <a:rPr lang="nl-NL" sz="2200" dirty="0" err="1" smtClean="0"/>
              <a:t>Evolutionary</a:t>
            </a:r>
            <a:r>
              <a:rPr lang="nl-NL" sz="2200" dirty="0" smtClean="0"/>
              <a:t> </a:t>
            </a:r>
            <a:r>
              <a:rPr lang="nl-NL" sz="2200" dirty="0" err="1" smtClean="0"/>
              <a:t>Algorithms</a:t>
            </a:r>
            <a:endParaRPr lang="nl-NL" sz="2200" dirty="0" smtClean="0"/>
          </a:p>
          <a:p>
            <a:pPr algn="r" eaLnBrk="1" hangingPunct="1"/>
            <a:endParaRPr lang="nl-NL" b="1" dirty="0" smtClean="0"/>
          </a:p>
          <a:p>
            <a:pPr algn="r" eaLnBrk="1" hangingPunct="1"/>
            <a:r>
              <a:rPr lang="nl-NL" b="1" dirty="0" smtClean="0"/>
              <a:t>Bas </a:t>
            </a:r>
            <a:r>
              <a:rPr lang="nl-NL" b="1" dirty="0" err="1" smtClean="0"/>
              <a:t>Bootsma</a:t>
            </a:r>
            <a:r>
              <a:rPr lang="nl-NL" b="1" dirty="0" smtClean="0"/>
              <a:t>, Roland </a:t>
            </a:r>
            <a:r>
              <a:rPr lang="nl-NL" b="1" dirty="0" err="1" smtClean="0"/>
              <a:t>Meertens</a:t>
            </a:r>
            <a:endParaRPr lang="nl-NL" b="1" dirty="0" smtClean="0"/>
          </a:p>
          <a:p>
            <a:pPr algn="r" eaLnBrk="1" hangingPunct="1"/>
            <a:r>
              <a:rPr lang="nl-NL" b="1" dirty="0" smtClean="0"/>
              <a:t> &amp; Tom de Ruijter</a:t>
            </a:r>
          </a:p>
          <a:p>
            <a:pPr algn="r" eaLnBrk="1" hangingPunct="1"/>
            <a:r>
              <a:rPr lang="nl-NL" b="1" dirty="0" smtClean="0"/>
              <a:t>2 </a:t>
            </a:r>
            <a:r>
              <a:rPr lang="nl-NL" b="1" dirty="0" err="1" smtClean="0"/>
              <a:t>October</a:t>
            </a:r>
            <a:r>
              <a:rPr lang="nl-NL" b="1" dirty="0" smtClean="0"/>
              <a:t> 2012</a:t>
            </a:r>
          </a:p>
        </p:txBody>
      </p:sp>
      <p:pic>
        <p:nvPicPr>
          <p:cNvPr id="1026" name="Picture 2" descr="C:\Users\bootsman\Desktop\EvolutionofDanceNAO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3636" y="2276872"/>
            <a:ext cx="3371850" cy="325755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Goal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GB" i="1" dirty="0" smtClean="0"/>
              <a:t>“Learning Naomi to ice skate in a simulated environment using </a:t>
            </a:r>
            <a:r>
              <a:rPr lang="en-GB" i="1" dirty="0" err="1" smtClean="0"/>
              <a:t>HyperNEAT</a:t>
            </a:r>
            <a:r>
              <a:rPr lang="en-GB" i="1" dirty="0" smtClean="0"/>
              <a:t>.”</a:t>
            </a:r>
            <a:endParaRPr lang="en-GB" dirty="0" smtClean="0"/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Definitions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Ice skating: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Without ice skates;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 a straight line.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Stages in ice skating: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 stage (i.e. getting started);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b="1" dirty="0" smtClean="0"/>
              <a:t>Recurring stage (i.e. the actual ice skating movement).</a:t>
            </a:r>
            <a:endParaRPr lang="en-GB" dirty="0" smtClean="0"/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Implementation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Simulator with a physics </a:t>
            </a:r>
            <a:r>
              <a:rPr lang="en-GB" dirty="0" smtClean="0"/>
              <a:t>engine;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Neuroevolution</a:t>
            </a:r>
            <a:r>
              <a:rPr lang="en-GB" dirty="0" smtClean="0"/>
              <a:t>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With </a:t>
            </a:r>
            <a:r>
              <a:rPr lang="en-GB" dirty="0" err="1" smtClean="0"/>
              <a:t>HyperNEAT</a:t>
            </a:r>
            <a:r>
              <a:rPr lang="en-GB" dirty="0" smtClean="0"/>
              <a:t> using indirect encoding.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Simulator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Gazebo: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Simulating the environment (match surfaces slipperiness with that of ice);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Simulating the robot (i.e. a stick model of the robot).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Should be easy to: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R</a:t>
            </a:r>
            <a:r>
              <a:rPr lang="en-GB" dirty="0" smtClean="0"/>
              <a:t>un multiple trials;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Retrieve data from the simulator (i.e. position of the robot).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HyperNEAT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NEAT:</a:t>
            </a:r>
          </a:p>
          <a:p>
            <a:pPr lvl="4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…</a:t>
            </a:r>
          </a:p>
          <a:p>
            <a:pPr lvl="4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…</a:t>
            </a:r>
          </a:p>
          <a:p>
            <a:pPr lvl="4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…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HyperNEAT</a:t>
            </a:r>
            <a:r>
              <a:rPr lang="en-GB" dirty="0" smtClean="0"/>
              <a:t>:</a:t>
            </a:r>
          </a:p>
          <a:p>
            <a:pPr lvl="4"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HyperNEAT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Mapping:</a:t>
            </a:r>
          </a:p>
          <a:p>
            <a:pPr lvl="4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All joint jaw and pitch.</a:t>
            </a:r>
          </a:p>
          <a:p>
            <a:pPr lvl="4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…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Previous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 </a:t>
            </a:r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work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/>
              <a:t>Ice Skating Humanoid </a:t>
            </a:r>
            <a:r>
              <a:rPr lang="en-GB" dirty="0" smtClean="0"/>
              <a:t>Robot 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GB" sz="1200" dirty="0"/>
              <a:t>	</a:t>
            </a:r>
            <a:r>
              <a:rPr lang="en-US" sz="1200" dirty="0" smtClean="0"/>
              <a:t>Chris </a:t>
            </a:r>
            <a:r>
              <a:rPr lang="en-US" sz="1200" dirty="0" err="1"/>
              <a:t>Iverach</a:t>
            </a:r>
            <a:r>
              <a:rPr lang="en-US" sz="1200" dirty="0"/>
              <a:t>-Brereton, Andrew Winton and Jacky </a:t>
            </a:r>
            <a:r>
              <a:rPr lang="en-US" sz="1200" dirty="0" err="1" smtClean="0"/>
              <a:t>Baltes</a:t>
            </a:r>
            <a:r>
              <a:rPr lang="en-US" sz="1200" dirty="0" smtClean="0"/>
              <a:t> (2012)</a:t>
            </a:r>
            <a:endParaRPr lang="en-GB" sz="1200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/>
              <a:t>Gait Evolution for Humanoid Robot in a Physically Simulated </a:t>
            </a:r>
            <a:r>
              <a:rPr lang="en-US" dirty="0" smtClean="0"/>
              <a:t>Environment 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/>
              <a:t>	</a:t>
            </a:r>
            <a:r>
              <a:rPr lang="en-US" sz="1200" dirty="0" err="1" smtClean="0"/>
              <a:t>Nesrine</a:t>
            </a:r>
            <a:r>
              <a:rPr lang="en-US" sz="1200" dirty="0" smtClean="0"/>
              <a:t> </a:t>
            </a:r>
            <a:r>
              <a:rPr lang="en-US" sz="1200" dirty="0" err="1"/>
              <a:t>Ouannes</a:t>
            </a:r>
            <a:r>
              <a:rPr lang="en-US" sz="1200" dirty="0"/>
              <a:t>, </a:t>
            </a:r>
            <a:r>
              <a:rPr lang="en-US" sz="1200" dirty="0" err="1"/>
              <a:t>NourEddine</a:t>
            </a:r>
            <a:r>
              <a:rPr lang="en-US" sz="1200" dirty="0"/>
              <a:t> </a:t>
            </a:r>
            <a:r>
              <a:rPr lang="en-US" sz="1200" dirty="0" err="1"/>
              <a:t>Djedi</a:t>
            </a:r>
            <a:r>
              <a:rPr lang="en-US" sz="1200" dirty="0"/>
              <a:t>, Yves </a:t>
            </a:r>
            <a:r>
              <a:rPr lang="en-US" sz="1200" dirty="0" err="1"/>
              <a:t>Duthen</a:t>
            </a:r>
            <a:r>
              <a:rPr lang="en-US" sz="1200" dirty="0"/>
              <a:t> and </a:t>
            </a:r>
            <a:r>
              <a:rPr lang="en-US" sz="1200" dirty="0" err="1"/>
              <a:t>Hervé</a:t>
            </a:r>
            <a:r>
              <a:rPr lang="en-US" sz="1200" dirty="0"/>
              <a:t> </a:t>
            </a:r>
            <a:r>
              <a:rPr lang="en-US" sz="1200" dirty="0" err="1" smtClean="0"/>
              <a:t>Luga</a:t>
            </a:r>
            <a:r>
              <a:rPr lang="en-US" sz="1200" dirty="0" smtClean="0"/>
              <a:t> (2011)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/>
              <a:t>Evolving Robot Gaits in Hardware: the </a:t>
            </a:r>
            <a:r>
              <a:rPr lang="en-US" dirty="0" err="1"/>
              <a:t>HyperNEAT</a:t>
            </a:r>
            <a:r>
              <a:rPr lang="en-US" dirty="0"/>
              <a:t> Generative Encoding </a:t>
            </a:r>
            <a:r>
              <a:rPr lang="en-US" dirty="0" smtClean="0"/>
              <a:t>Vs. Parameter Optimization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/>
              <a:t>	</a:t>
            </a:r>
            <a:r>
              <a:rPr lang="en-US" sz="1200" dirty="0"/>
              <a:t>Jason </a:t>
            </a:r>
            <a:r>
              <a:rPr lang="en-US" sz="1200" dirty="0" err="1" smtClean="0"/>
              <a:t>Yosinski</a:t>
            </a:r>
            <a:r>
              <a:rPr lang="en-US" sz="1200" dirty="0" smtClean="0"/>
              <a:t>, </a:t>
            </a:r>
            <a:r>
              <a:rPr lang="en-US" sz="1200" dirty="0"/>
              <a:t>Jeff </a:t>
            </a:r>
            <a:r>
              <a:rPr lang="en-US" sz="1200" dirty="0" err="1" smtClean="0"/>
              <a:t>Clune</a:t>
            </a:r>
            <a:r>
              <a:rPr lang="en-US" sz="1200" dirty="0" smtClean="0"/>
              <a:t>, </a:t>
            </a:r>
            <a:r>
              <a:rPr lang="en-US" sz="1200" dirty="0"/>
              <a:t>Diana </a:t>
            </a:r>
            <a:r>
              <a:rPr lang="en-US" sz="1200" dirty="0" smtClean="0"/>
              <a:t>Hidalgo, </a:t>
            </a:r>
            <a:r>
              <a:rPr lang="en-US" sz="1200" dirty="0"/>
              <a:t>Sarah </a:t>
            </a:r>
            <a:r>
              <a:rPr lang="en-US" sz="1200" dirty="0" smtClean="0"/>
              <a:t>Nguyen, </a:t>
            </a:r>
            <a:r>
              <a:rPr lang="en-US" sz="1200" dirty="0"/>
              <a:t>Juan Cristobal </a:t>
            </a:r>
            <a:r>
              <a:rPr lang="en-US" sz="1200" dirty="0" err="1" smtClean="0"/>
              <a:t>Zagal</a:t>
            </a:r>
            <a:r>
              <a:rPr lang="en-US" sz="1200" dirty="0" smtClean="0"/>
              <a:t>, </a:t>
            </a:r>
            <a:r>
              <a:rPr lang="en-US" sz="1200" dirty="0"/>
              <a:t>and </a:t>
            </a:r>
            <a:r>
              <a:rPr lang="en-US" sz="1200" dirty="0" err="1"/>
              <a:t>Hod</a:t>
            </a:r>
            <a:r>
              <a:rPr lang="en-US" sz="1200" dirty="0"/>
              <a:t> </a:t>
            </a:r>
            <a:r>
              <a:rPr lang="en-US" sz="1200" dirty="0" smtClean="0"/>
              <a:t>Lipson (2011)</a:t>
            </a:r>
            <a:endParaRPr lang="en-US" sz="1200" dirty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 smtClean="0"/>
              <a:t>A Step Toward Evolving Biped Walking Behavior Through Indirect Encoding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/>
              <a:t>	</a:t>
            </a:r>
            <a:r>
              <a:rPr lang="en-US" sz="1200" dirty="0" smtClean="0"/>
              <a:t>Randal Olsen (2010)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6637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Discussion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712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UtemplateEN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RUtemplateEN.potx</Template>
  <TotalTime>7371</TotalTime>
  <Pages>0</Pages>
  <Words>266</Words>
  <Characters>0</Characters>
  <Application>Microsoft Office PowerPoint</Application>
  <PresentationFormat>A4 Paper (210x297 mm)</PresentationFormat>
  <Lines>0</Lines>
  <Paragraphs>55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RUtemplateEN</vt:lpstr>
      <vt:lpstr>Basis pagina</vt:lpstr>
      <vt:lpstr>Ice skating with Naomi</vt:lpstr>
      <vt:lpstr>Goal</vt:lpstr>
      <vt:lpstr>Definitions</vt:lpstr>
      <vt:lpstr>Implementation</vt:lpstr>
      <vt:lpstr>Simulator</vt:lpstr>
      <vt:lpstr>HyperNEAT</vt:lpstr>
      <vt:lpstr>HyperNEAT</vt:lpstr>
      <vt:lpstr>Previous work</vt:lpstr>
      <vt:lpstr>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mki 38: thinking in patterns</dc:title>
  <dc:subject/>
  <dc:creator>Paul Kamsteeg</dc:creator>
  <cp:keywords/>
  <dc:description/>
  <cp:lastModifiedBy>Bas</cp:lastModifiedBy>
  <cp:revision>77</cp:revision>
  <cp:lastPrinted>2011-02-14T09:45:40Z</cp:lastPrinted>
  <dcterms:created xsi:type="dcterms:W3CDTF">2012-09-27T13:45:34Z</dcterms:created>
  <dcterms:modified xsi:type="dcterms:W3CDTF">2012-09-27T13:50:53Z</dcterms:modified>
</cp:coreProperties>
</file>