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81"/>
  </p:normalViewPr>
  <p:slideViewPr>
    <p:cSldViewPr snapToGrid="0" snapToObjects="1">
      <p:cViewPr>
        <p:scale>
          <a:sx n="77" d="100"/>
          <a:sy n="77" d="100"/>
        </p:scale>
        <p:origin x="71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90D9-DB29-2242-88DC-8E485A117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B817E-00E8-AF46-BE25-DDF8067BF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A90F5-3715-6644-92EA-C4547F73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35E-E0A2-5340-B35D-50D610F2193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3FA2B-1B64-DE4A-BF30-48C69C28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8DB16-3737-5445-9921-AB008DA1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CAC-5CC2-7B49-9AAB-725122078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8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AA2A-C5D1-904D-85D9-36BD74CB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B197E-3309-F745-94A8-DAAEE5F53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189FE-50EA-644A-9E08-75C08224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35E-E0A2-5340-B35D-50D610F2193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8A398-FDA9-6444-A650-8DB94C655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5E3B0-D963-5C4C-95CB-FA4E85CB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CAC-5CC2-7B49-9AAB-725122078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F16621-28F7-1B4E-B414-14E2A1489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5C232-BA2C-4A40-B51E-D811A3136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D65C3-CEDF-E04D-BBB1-2B2C92DDD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35E-E0A2-5340-B35D-50D610F2193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ED84B-9829-584B-A56E-FCCAA50F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584A8-B3D3-324E-970A-BEA3566A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CAC-5CC2-7B49-9AAB-725122078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6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53F1-F0C1-EA41-89CD-5EC0BCA3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ECF9F-7BAA-0542-BA39-7BB864AA6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F83F-5431-E349-8C9F-A51495056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35E-E0A2-5340-B35D-50D610F2193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972ED-8D6F-894E-A996-9B069C2D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7B093-FD84-574B-B588-A48AE7E2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CAC-5CC2-7B49-9AAB-725122078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0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B062-4362-FD42-8879-8F0BBD16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62DCE-7FC2-A746-B8FF-F64E39157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E839-2F46-CA43-B74B-CE0255DA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35E-E0A2-5340-B35D-50D610F2193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71241-7EB1-1D42-B476-B5AE9CF3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B1851-319B-1346-B6E1-EA191634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CAC-5CC2-7B49-9AAB-725122078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3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7E83-F800-A340-955B-CF03DE97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6FA54-A321-9644-A628-6CC7C6E70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B8BB3-0B4B-6547-99E3-385619AC6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D0F85-4D2B-9A4B-9F4E-54D7913F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35E-E0A2-5340-B35D-50D610F2193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2BF0-65D8-6D41-9253-4B09F42A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143A8-F95D-7949-B159-30214F39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CAC-5CC2-7B49-9AAB-725122078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FDF6-2C7C-2D48-A0A2-98B3FA94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E3FA2-32F5-ED4D-823F-A3ECF2BE6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2AEC-C2E4-7246-9E1C-0CFD328E0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3D47A-089B-7043-A681-B20A2BC28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3DC59-5B53-694D-A6B9-2B970FE97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54DB3-69CC-B545-94F4-662BD9B7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35E-E0A2-5340-B35D-50D610F2193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36AD4-DFC8-A14B-A05E-C8D1527C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FF6FE-A7FA-E040-A0BE-CB9B49B9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CAC-5CC2-7B49-9AAB-725122078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0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969A-0339-F646-8477-4B0C914E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53D36-7557-564C-868A-8CB21DAB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35E-E0A2-5340-B35D-50D610F2193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01F18-8F7C-9049-AFCC-FD571029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9B758-D1BE-3148-ADAD-D881FD8B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CAC-5CC2-7B49-9AAB-725122078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EF183-7795-6D44-9A91-D4572884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35E-E0A2-5340-B35D-50D610F2193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1B7E3-077A-D74A-8400-DF5B1029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91B50-642F-584C-A57D-4C8973DF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CAC-5CC2-7B49-9AAB-725122078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5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6CDB-E4A2-6D43-8003-0EF75ADDA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3F7F8-D466-FB42-80A5-C55C74BB9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6B48D-7708-5D47-BFDB-11199C66D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C17C0-A282-B242-B088-CD6F08D2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35E-E0A2-5340-B35D-50D610F2193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51733-9982-FE44-9989-EE6C8A4E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1EED7-148A-8F4E-A295-1D8BB260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CAC-5CC2-7B49-9AAB-725122078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8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02D6-375A-284A-BE64-6E7A8560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FA872-455E-384E-A38A-D5C4A9263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6BD3F-D5C9-3D4F-B3A4-F7E66C538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27C2E-A5D0-8541-9016-636A9F67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A35E-E0A2-5340-B35D-50D610F2193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B63D5-F37A-6143-B7E8-F24D5A32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48767-5F8F-6040-A236-54FED286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7CAC-5CC2-7B49-9AAB-725122078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8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6F6D6-DB0B-4648-84D4-A17A87C9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8BFEB-F2FE-7049-890E-F9DAC4B0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B3A4D-5055-974E-B457-F7AE2503E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A35E-E0A2-5340-B35D-50D610F21938}" type="datetimeFigureOut">
              <a:rPr lang="en-US" smtClean="0"/>
              <a:t>1/23/21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799A2-A3A9-F848-852A-1F9D21AD1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5CE3-D8AB-A64F-ABAA-8C655D9E3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47CAC-5CC2-7B49-9AAB-725122078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8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6C3771-2A9D-AE45-A8EC-F3B8E502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92133"/>
            <a:ext cx="9753061" cy="67658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84B31-AB47-424C-972F-A1C24474265A}"/>
              </a:ext>
            </a:extLst>
          </p:cNvPr>
          <p:cNvCxnSpPr>
            <a:cxnSpLocks/>
          </p:cNvCxnSpPr>
          <p:nvPr/>
        </p:nvCxnSpPr>
        <p:spPr>
          <a:xfrm flipV="1">
            <a:off x="5414961" y="5872164"/>
            <a:ext cx="0" cy="4143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8BCE50-92D4-0848-9D69-E861595C0FB4}"/>
              </a:ext>
            </a:extLst>
          </p:cNvPr>
          <p:cNvSpPr txBox="1"/>
          <p:nvPr/>
        </p:nvSpPr>
        <p:spPr>
          <a:xfrm>
            <a:off x="4933899" y="622720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Mean=3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65572-05BD-5045-B6D4-3F36FCE4BCCA}"/>
              </a:ext>
            </a:extLst>
          </p:cNvPr>
          <p:cNvSpPr txBox="1"/>
          <p:nvPr/>
        </p:nvSpPr>
        <p:spPr>
          <a:xfrm>
            <a:off x="4399397" y="381164"/>
            <a:ext cx="4051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histogram shows the ages of 10 cats:</a:t>
            </a:r>
          </a:p>
          <a:p>
            <a:r>
              <a:rPr lang="en-US" dirty="0"/>
              <a:t>1, 1, 1, 1, 2, 2, 3, 5, 7, 7.</a:t>
            </a:r>
          </a:p>
          <a:p>
            <a:r>
              <a:rPr lang="en-US" b="1" dirty="0">
                <a:solidFill>
                  <a:srgbClr val="00B050"/>
                </a:solidFill>
              </a:rPr>
              <a:t>The mean age is 3.</a:t>
            </a:r>
          </a:p>
        </p:txBody>
      </p:sp>
    </p:spTree>
    <p:extLst>
      <p:ext uri="{BB962C8B-B14F-4D97-AF65-F5344CB8AC3E}">
        <p14:creationId xmlns:p14="http://schemas.microsoft.com/office/powerpoint/2010/main" val="386323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D31A4E-16BE-5948-BA26-011FD2910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399" y="709072"/>
            <a:ext cx="8717281" cy="6047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FCD5FB-ACDA-7D41-9F5B-315099AD783F}"/>
              </a:ext>
            </a:extLst>
          </p:cNvPr>
          <p:cNvSpPr txBox="1"/>
          <p:nvPr/>
        </p:nvSpPr>
        <p:spPr>
          <a:xfrm>
            <a:off x="3408230" y="281820"/>
            <a:ext cx="5685889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Adding a high outlier increases the value of 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center.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Let’s compare means for the two data sets.</a:t>
            </a:r>
          </a:p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When the 16-year-old cat is excluded (histogram on the left), the mean is 3. When it’s included (histogram on the right), the mean is 4.18.</a:t>
            </a:r>
          </a:p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One unusually high age value pulls the mean up considerably.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748E1-002A-FF4E-A0CB-76538EF1C5A2}"/>
              </a:ext>
            </a:extLst>
          </p:cNvPr>
          <p:cNvSpPr/>
          <p:nvPr/>
        </p:nvSpPr>
        <p:spPr>
          <a:xfrm>
            <a:off x="11704319" y="4653280"/>
            <a:ext cx="304801" cy="9347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049EC-0614-5346-91AB-1C66F2D05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6" y="866596"/>
            <a:ext cx="4103989" cy="58085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CFAC61-5CF2-B341-8403-3B01ED02C559}"/>
              </a:ext>
            </a:extLst>
          </p:cNvPr>
          <p:cNvCxnSpPr>
            <a:cxnSpLocks/>
          </p:cNvCxnSpPr>
          <p:nvPr/>
        </p:nvCxnSpPr>
        <p:spPr>
          <a:xfrm flipV="1">
            <a:off x="2306001" y="5813744"/>
            <a:ext cx="0" cy="4143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C533BB-2FF4-5342-B62E-74E5619569A0}"/>
              </a:ext>
            </a:extLst>
          </p:cNvPr>
          <p:cNvSpPr txBox="1"/>
          <p:nvPr/>
        </p:nvSpPr>
        <p:spPr>
          <a:xfrm>
            <a:off x="1648677" y="608226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Mean=3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A2390-94D4-9647-8966-DE4838E51F82}"/>
              </a:ext>
            </a:extLst>
          </p:cNvPr>
          <p:cNvSpPr txBox="1"/>
          <p:nvPr/>
        </p:nvSpPr>
        <p:spPr>
          <a:xfrm>
            <a:off x="7291019" y="6082268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Mean=4.18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642296-D277-5C48-B006-3AD540AAC7FD}"/>
              </a:ext>
            </a:extLst>
          </p:cNvPr>
          <p:cNvCxnSpPr>
            <a:cxnSpLocks/>
          </p:cNvCxnSpPr>
          <p:nvPr/>
        </p:nvCxnSpPr>
        <p:spPr>
          <a:xfrm flipV="1">
            <a:off x="7985441" y="5813744"/>
            <a:ext cx="0" cy="4143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2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D31A4E-16BE-5948-BA26-011FD2910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399" y="709072"/>
            <a:ext cx="8717281" cy="6047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FCD5FB-ACDA-7D41-9F5B-315099AD783F}"/>
              </a:ext>
            </a:extLst>
          </p:cNvPr>
          <p:cNvSpPr txBox="1"/>
          <p:nvPr/>
        </p:nvSpPr>
        <p:spPr>
          <a:xfrm>
            <a:off x="3425795" y="99751"/>
            <a:ext cx="666585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Adding a high outlier increases the 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spread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, too.</a:t>
            </a:r>
          </a:p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The impact of a high outlier on the standard deviation is even more dramatic than its impact on the mean.</a:t>
            </a:r>
          </a:p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When the 16-year-old cat is </a:t>
            </a:r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excluded (histogram on the left)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, the </a:t>
            </a:r>
            <a:r>
              <a:rPr lang="en-US" sz="1400" dirty="0" err="1">
                <a:ln>
                  <a:solidFill>
                    <a:schemeClr val="tx1"/>
                  </a:solidFill>
                </a:ln>
              </a:rPr>
              <a:t>sd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 is 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2.3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. </a:t>
            </a:r>
          </a:p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When it’s included (histogram on the right), the </a:t>
            </a:r>
            <a:r>
              <a:rPr lang="en-US" sz="1400" dirty="0" err="1">
                <a:ln>
                  <a:solidFill>
                    <a:schemeClr val="tx1"/>
                  </a:solidFill>
                </a:ln>
              </a:rPr>
              <a:t>sd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 is 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4.34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: almost twice as much! </a:t>
            </a:r>
          </a:p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One unusually high age value REALLY inflates the standard deviation!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748E1-002A-FF4E-A0CB-76538EF1C5A2}"/>
              </a:ext>
            </a:extLst>
          </p:cNvPr>
          <p:cNvSpPr/>
          <p:nvPr/>
        </p:nvSpPr>
        <p:spPr>
          <a:xfrm>
            <a:off x="11704319" y="4653280"/>
            <a:ext cx="304801" cy="9347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049EC-0614-5346-91AB-1C66F2D05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1" y="713837"/>
            <a:ext cx="4247159" cy="60111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CFAC61-5CF2-B341-8403-3B01ED02C559}"/>
              </a:ext>
            </a:extLst>
          </p:cNvPr>
          <p:cNvCxnSpPr>
            <a:cxnSpLocks/>
          </p:cNvCxnSpPr>
          <p:nvPr/>
        </p:nvCxnSpPr>
        <p:spPr>
          <a:xfrm flipV="1">
            <a:off x="2306001" y="5813744"/>
            <a:ext cx="0" cy="4143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C533BB-2FF4-5342-B62E-74E5619569A0}"/>
              </a:ext>
            </a:extLst>
          </p:cNvPr>
          <p:cNvSpPr txBox="1"/>
          <p:nvPr/>
        </p:nvSpPr>
        <p:spPr>
          <a:xfrm>
            <a:off x="1648677" y="608226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Mean=3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FA2390-94D4-9647-8966-DE4838E51F82}"/>
              </a:ext>
            </a:extLst>
          </p:cNvPr>
          <p:cNvSpPr txBox="1"/>
          <p:nvPr/>
        </p:nvSpPr>
        <p:spPr>
          <a:xfrm>
            <a:off x="7291019" y="6082268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Mean=4.18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642296-D277-5C48-B006-3AD540AAC7FD}"/>
              </a:ext>
            </a:extLst>
          </p:cNvPr>
          <p:cNvCxnSpPr>
            <a:cxnSpLocks/>
          </p:cNvCxnSpPr>
          <p:nvPr/>
        </p:nvCxnSpPr>
        <p:spPr>
          <a:xfrm flipV="1">
            <a:off x="7985441" y="5813744"/>
            <a:ext cx="0" cy="4143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891182-664B-764C-80F4-FB6268E81F9D}"/>
              </a:ext>
            </a:extLst>
          </p:cNvPr>
          <p:cNvCxnSpPr>
            <a:cxnSpLocks/>
          </p:cNvCxnSpPr>
          <p:nvPr/>
        </p:nvCxnSpPr>
        <p:spPr>
          <a:xfrm flipV="1">
            <a:off x="2327583" y="6104037"/>
            <a:ext cx="798002" cy="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1B7432-70D5-1C49-ADCC-9ED3337890C2}"/>
              </a:ext>
            </a:extLst>
          </p:cNvPr>
          <p:cNvCxnSpPr>
            <a:cxnSpLocks/>
          </p:cNvCxnSpPr>
          <p:nvPr/>
        </p:nvCxnSpPr>
        <p:spPr>
          <a:xfrm>
            <a:off x="8009984" y="6132145"/>
            <a:ext cx="14332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EE30BD5-AA24-F049-B621-423DB346CA38}"/>
              </a:ext>
            </a:extLst>
          </p:cNvPr>
          <p:cNvSpPr txBox="1"/>
          <p:nvPr/>
        </p:nvSpPr>
        <p:spPr>
          <a:xfrm>
            <a:off x="2275203" y="5726914"/>
            <a:ext cx="334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Typical distance from mean is 2.3.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B00D66-EED1-D84A-8BDB-20C09AA9F1E2}"/>
              </a:ext>
            </a:extLst>
          </p:cNvPr>
          <p:cNvSpPr txBox="1"/>
          <p:nvPr/>
        </p:nvSpPr>
        <p:spPr>
          <a:xfrm>
            <a:off x="7924333" y="5779596"/>
            <a:ext cx="346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Typical distance from mean is 4.34.</a:t>
            </a:r>
          </a:p>
        </p:txBody>
      </p:sp>
    </p:spTree>
    <p:extLst>
      <p:ext uri="{BB962C8B-B14F-4D97-AF65-F5344CB8AC3E}">
        <p14:creationId xmlns:p14="http://schemas.microsoft.com/office/powerpoint/2010/main" val="400703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6C3771-2A9D-AE45-A8EC-F3B8E502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49398"/>
            <a:ext cx="9753061" cy="67658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84B31-AB47-424C-972F-A1C24474265A}"/>
              </a:ext>
            </a:extLst>
          </p:cNvPr>
          <p:cNvCxnSpPr>
            <a:cxnSpLocks/>
          </p:cNvCxnSpPr>
          <p:nvPr/>
        </p:nvCxnSpPr>
        <p:spPr>
          <a:xfrm flipV="1">
            <a:off x="5414961" y="5912804"/>
            <a:ext cx="0" cy="4143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8BCE50-92D4-0848-9D69-E861595C0FB4}"/>
              </a:ext>
            </a:extLst>
          </p:cNvPr>
          <p:cNvSpPr txBox="1"/>
          <p:nvPr/>
        </p:nvSpPr>
        <p:spPr>
          <a:xfrm>
            <a:off x="4933899" y="622720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Mean=3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D4A0B-AD1D-0345-BE90-5B63FBD2A236}"/>
              </a:ext>
            </a:extLst>
          </p:cNvPr>
          <p:cNvSpPr txBox="1"/>
          <p:nvPr/>
        </p:nvSpPr>
        <p:spPr>
          <a:xfrm>
            <a:off x="5427033" y="5763280"/>
            <a:ext cx="160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>
                  <a:solidFill>
                    <a:srgbClr val="FF0000"/>
                  </a:solidFill>
                </a:ln>
              </a:rPr>
              <a:t>3-year-old cat is 0 away from mean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AFC79-9E33-9649-8D31-B4036C92212E}"/>
              </a:ext>
            </a:extLst>
          </p:cNvPr>
          <p:cNvSpPr/>
          <p:nvPr/>
        </p:nvSpPr>
        <p:spPr>
          <a:xfrm>
            <a:off x="5386393" y="4506595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D22C66-806C-AD42-9FAF-46F755F581AA}"/>
              </a:ext>
            </a:extLst>
          </p:cNvPr>
          <p:cNvSpPr txBox="1"/>
          <p:nvPr/>
        </p:nvSpPr>
        <p:spPr>
          <a:xfrm>
            <a:off x="4146554" y="84574"/>
            <a:ext cx="4864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measure </a:t>
            </a:r>
            <a:r>
              <a:rPr lang="en-US" b="1" dirty="0"/>
              <a:t>spread </a:t>
            </a:r>
            <a:r>
              <a:rPr lang="en-US" dirty="0"/>
              <a:t>of cat ages, we consider how far they are altogether from the mean, which is 3.</a:t>
            </a:r>
          </a:p>
          <a:p>
            <a:r>
              <a:rPr lang="en-US" dirty="0"/>
              <a:t>Let’s start with the 3-year-old.</a:t>
            </a:r>
          </a:p>
          <a:p>
            <a:r>
              <a:rPr lang="en-US" dirty="0"/>
              <a:t>Its age is 0 away from the mean!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DD2492-556E-984F-8F71-11EA0BF27338}"/>
              </a:ext>
            </a:extLst>
          </p:cNvPr>
          <p:cNvSpPr/>
          <p:nvPr/>
        </p:nvSpPr>
        <p:spPr>
          <a:xfrm flipV="1">
            <a:off x="5368603" y="5876681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8450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6C3771-2A9D-AE45-A8EC-F3B8E502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08758"/>
            <a:ext cx="9753061" cy="67658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84B31-AB47-424C-972F-A1C24474265A}"/>
              </a:ext>
            </a:extLst>
          </p:cNvPr>
          <p:cNvCxnSpPr>
            <a:cxnSpLocks/>
          </p:cNvCxnSpPr>
          <p:nvPr/>
        </p:nvCxnSpPr>
        <p:spPr>
          <a:xfrm flipV="1">
            <a:off x="5414961" y="5872164"/>
            <a:ext cx="0" cy="4143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8BCE50-92D4-0848-9D69-E861595C0FB4}"/>
              </a:ext>
            </a:extLst>
          </p:cNvPr>
          <p:cNvSpPr txBox="1"/>
          <p:nvPr/>
        </p:nvSpPr>
        <p:spPr>
          <a:xfrm>
            <a:off x="4933899" y="622720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Mean=3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18252F3-7751-F04D-93BD-0BF731C7DC6F}"/>
              </a:ext>
            </a:extLst>
          </p:cNvPr>
          <p:cNvCxnSpPr>
            <a:cxnSpLocks/>
          </p:cNvCxnSpPr>
          <p:nvPr/>
        </p:nvCxnSpPr>
        <p:spPr>
          <a:xfrm flipH="1">
            <a:off x="4643438" y="5872164"/>
            <a:ext cx="771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7D4A0B-AD1D-0345-BE90-5B63FBD2A236}"/>
              </a:ext>
            </a:extLst>
          </p:cNvPr>
          <p:cNvSpPr txBox="1"/>
          <p:nvPr/>
        </p:nvSpPr>
        <p:spPr>
          <a:xfrm>
            <a:off x="4486283" y="5872163"/>
            <a:ext cx="107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>
                  <a:solidFill>
                    <a:srgbClr val="FF0000"/>
                  </a:solidFill>
                </a:ln>
              </a:rPr>
              <a:t>2 is 1 away from mean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AFC79-9E33-9649-8D31-B4036C92212E}"/>
              </a:ext>
            </a:extLst>
          </p:cNvPr>
          <p:cNvSpPr/>
          <p:nvPr/>
        </p:nvSpPr>
        <p:spPr>
          <a:xfrm>
            <a:off x="4643438" y="4500563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EF0DB-2E18-3B48-B539-8ADAE93E6CBA}"/>
              </a:ext>
            </a:extLst>
          </p:cNvPr>
          <p:cNvSpPr txBox="1"/>
          <p:nvPr/>
        </p:nvSpPr>
        <p:spPr>
          <a:xfrm>
            <a:off x="4693856" y="339504"/>
            <a:ext cx="240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2-year-old cat’s age is 1 away from the mean.</a:t>
            </a:r>
          </a:p>
        </p:txBody>
      </p:sp>
    </p:spTree>
    <p:extLst>
      <p:ext uri="{BB962C8B-B14F-4D97-AF65-F5344CB8AC3E}">
        <p14:creationId xmlns:p14="http://schemas.microsoft.com/office/powerpoint/2010/main" val="28608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6C3771-2A9D-AE45-A8EC-F3B8E502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00" y="125383"/>
            <a:ext cx="9753061" cy="67658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84B31-AB47-424C-972F-A1C24474265A}"/>
              </a:ext>
            </a:extLst>
          </p:cNvPr>
          <p:cNvCxnSpPr>
            <a:cxnSpLocks/>
          </p:cNvCxnSpPr>
          <p:nvPr/>
        </p:nvCxnSpPr>
        <p:spPr>
          <a:xfrm flipV="1">
            <a:off x="5414961" y="5872164"/>
            <a:ext cx="0" cy="73866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8BCE50-92D4-0848-9D69-E861595C0FB4}"/>
              </a:ext>
            </a:extLst>
          </p:cNvPr>
          <p:cNvSpPr txBox="1"/>
          <p:nvPr/>
        </p:nvSpPr>
        <p:spPr>
          <a:xfrm>
            <a:off x="4933899" y="654153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Mean=3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18252F3-7751-F04D-93BD-0BF731C7DC6F}"/>
              </a:ext>
            </a:extLst>
          </p:cNvPr>
          <p:cNvCxnSpPr>
            <a:cxnSpLocks/>
          </p:cNvCxnSpPr>
          <p:nvPr/>
        </p:nvCxnSpPr>
        <p:spPr>
          <a:xfrm flipH="1">
            <a:off x="4643438" y="5872164"/>
            <a:ext cx="771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7D4A0B-AD1D-0345-BE90-5B63FBD2A236}"/>
              </a:ext>
            </a:extLst>
          </p:cNvPr>
          <p:cNvSpPr txBox="1"/>
          <p:nvPr/>
        </p:nvSpPr>
        <p:spPr>
          <a:xfrm>
            <a:off x="4457709" y="5943603"/>
            <a:ext cx="1071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>
                  <a:solidFill>
                    <a:srgbClr val="FF0000"/>
                  </a:solidFill>
                </a:ln>
              </a:rPr>
              <a:t>2 cats’ ages are 1 away from mean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AFC79-9E33-9649-8D31-B4036C92212E}"/>
              </a:ext>
            </a:extLst>
          </p:cNvPr>
          <p:cNvSpPr/>
          <p:nvPr/>
        </p:nvSpPr>
        <p:spPr>
          <a:xfrm>
            <a:off x="4643438" y="4500563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1887AD-3439-EA49-ABFE-F0D7F6FE6B0F}"/>
              </a:ext>
            </a:extLst>
          </p:cNvPr>
          <p:cNvSpPr/>
          <p:nvPr/>
        </p:nvSpPr>
        <p:spPr>
          <a:xfrm>
            <a:off x="4652958" y="3409947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741E4C-799B-3745-891C-434E650214DB}"/>
              </a:ext>
            </a:extLst>
          </p:cNvPr>
          <p:cNvCxnSpPr>
            <a:cxnSpLocks/>
          </p:cNvCxnSpPr>
          <p:nvPr/>
        </p:nvCxnSpPr>
        <p:spPr>
          <a:xfrm flipH="1">
            <a:off x="4638670" y="5981700"/>
            <a:ext cx="771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3B033FD-3FAE-EB44-81BD-B5881A9305EF}"/>
              </a:ext>
            </a:extLst>
          </p:cNvPr>
          <p:cNvSpPr txBox="1"/>
          <p:nvPr/>
        </p:nvSpPr>
        <p:spPr>
          <a:xfrm>
            <a:off x="4457709" y="339504"/>
            <a:ext cx="388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2 cats with an age that is 1 year away from the mean.</a:t>
            </a:r>
          </a:p>
        </p:txBody>
      </p:sp>
    </p:spTree>
    <p:extLst>
      <p:ext uri="{BB962C8B-B14F-4D97-AF65-F5344CB8AC3E}">
        <p14:creationId xmlns:p14="http://schemas.microsoft.com/office/powerpoint/2010/main" val="16767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6C3771-2A9D-AE45-A8EC-F3B8E502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92133"/>
            <a:ext cx="9753061" cy="67658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84B31-AB47-424C-972F-A1C24474265A}"/>
              </a:ext>
            </a:extLst>
          </p:cNvPr>
          <p:cNvCxnSpPr>
            <a:cxnSpLocks/>
          </p:cNvCxnSpPr>
          <p:nvPr/>
        </p:nvCxnSpPr>
        <p:spPr>
          <a:xfrm flipV="1">
            <a:off x="5414961" y="5872164"/>
            <a:ext cx="0" cy="73866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8BCE50-92D4-0848-9D69-E861595C0FB4}"/>
              </a:ext>
            </a:extLst>
          </p:cNvPr>
          <p:cNvSpPr txBox="1"/>
          <p:nvPr/>
        </p:nvSpPr>
        <p:spPr>
          <a:xfrm>
            <a:off x="4933899" y="654153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Mean=3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18252F3-7751-F04D-93BD-0BF731C7DC6F}"/>
              </a:ext>
            </a:extLst>
          </p:cNvPr>
          <p:cNvCxnSpPr>
            <a:cxnSpLocks/>
          </p:cNvCxnSpPr>
          <p:nvPr/>
        </p:nvCxnSpPr>
        <p:spPr>
          <a:xfrm flipH="1">
            <a:off x="3900483" y="5872164"/>
            <a:ext cx="15001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7D4A0B-AD1D-0345-BE90-5B63FBD2A236}"/>
              </a:ext>
            </a:extLst>
          </p:cNvPr>
          <p:cNvSpPr txBox="1"/>
          <p:nvPr/>
        </p:nvSpPr>
        <p:spPr>
          <a:xfrm>
            <a:off x="4029072" y="6146247"/>
            <a:ext cx="1500191" cy="53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>
                  <a:solidFill>
                    <a:srgbClr val="FF0000"/>
                  </a:solidFill>
                </a:ln>
              </a:rPr>
              <a:t>5 cats’ ages are 2 away from mean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AFC79-9E33-9649-8D31-B4036C92212E}"/>
              </a:ext>
            </a:extLst>
          </p:cNvPr>
          <p:cNvSpPr/>
          <p:nvPr/>
        </p:nvSpPr>
        <p:spPr>
          <a:xfrm>
            <a:off x="3914771" y="4500563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1887AD-3439-EA49-ABFE-F0D7F6FE6B0F}"/>
              </a:ext>
            </a:extLst>
          </p:cNvPr>
          <p:cNvSpPr/>
          <p:nvPr/>
        </p:nvSpPr>
        <p:spPr>
          <a:xfrm>
            <a:off x="3914780" y="3475066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ED143F-378D-BB4F-9CA0-E64825800A7D}"/>
              </a:ext>
            </a:extLst>
          </p:cNvPr>
          <p:cNvSpPr/>
          <p:nvPr/>
        </p:nvSpPr>
        <p:spPr>
          <a:xfrm>
            <a:off x="3919534" y="2446368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CDAED5-7A9B-2A40-91EA-BF32945610D9}"/>
              </a:ext>
            </a:extLst>
          </p:cNvPr>
          <p:cNvSpPr/>
          <p:nvPr/>
        </p:nvSpPr>
        <p:spPr>
          <a:xfrm>
            <a:off x="3929054" y="1398606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E74D03-BFBD-8042-AA5F-6990806F987E}"/>
              </a:ext>
            </a:extLst>
          </p:cNvPr>
          <p:cNvCxnSpPr>
            <a:cxnSpLocks/>
          </p:cNvCxnSpPr>
          <p:nvPr/>
        </p:nvCxnSpPr>
        <p:spPr>
          <a:xfrm flipH="1">
            <a:off x="3895715" y="5981700"/>
            <a:ext cx="15001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E2B550-5A59-7F45-922D-7145794228EC}"/>
              </a:ext>
            </a:extLst>
          </p:cNvPr>
          <p:cNvCxnSpPr>
            <a:cxnSpLocks/>
          </p:cNvCxnSpPr>
          <p:nvPr/>
        </p:nvCxnSpPr>
        <p:spPr>
          <a:xfrm flipH="1">
            <a:off x="3886195" y="6086483"/>
            <a:ext cx="15001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7CFA56-02C1-DB4D-91BE-F974CC9F43ED}"/>
              </a:ext>
            </a:extLst>
          </p:cNvPr>
          <p:cNvCxnSpPr>
            <a:cxnSpLocks/>
          </p:cNvCxnSpPr>
          <p:nvPr/>
        </p:nvCxnSpPr>
        <p:spPr>
          <a:xfrm flipH="1">
            <a:off x="3900483" y="6200778"/>
            <a:ext cx="15001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49F462-25C1-FB49-B87E-CF93193A8689}"/>
              </a:ext>
            </a:extLst>
          </p:cNvPr>
          <p:cNvCxnSpPr>
            <a:cxnSpLocks/>
          </p:cNvCxnSpPr>
          <p:nvPr/>
        </p:nvCxnSpPr>
        <p:spPr>
          <a:xfrm flipV="1">
            <a:off x="5434003" y="6191252"/>
            <a:ext cx="148114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B67B2DF-5892-4F49-B254-A9FA4036A533}"/>
              </a:ext>
            </a:extLst>
          </p:cNvPr>
          <p:cNvSpPr/>
          <p:nvPr/>
        </p:nvSpPr>
        <p:spPr>
          <a:xfrm>
            <a:off x="6915150" y="4500563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08F444-A7E5-4A46-99CA-C95748925256}"/>
              </a:ext>
            </a:extLst>
          </p:cNvPr>
          <p:cNvSpPr txBox="1"/>
          <p:nvPr/>
        </p:nvSpPr>
        <p:spPr>
          <a:xfrm>
            <a:off x="3542257" y="312395"/>
            <a:ext cx="6965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Altogether, 5 cats have an age that is 2 years away from the mean.</a:t>
            </a:r>
          </a:p>
          <a:p>
            <a:r>
              <a:rPr lang="en-US" b="1" dirty="0"/>
              <a:t>Note: </a:t>
            </a:r>
            <a:r>
              <a:rPr lang="en-US" dirty="0"/>
              <a:t>2 </a:t>
            </a:r>
            <a:r>
              <a:rPr lang="en-US" b="1" i="1" dirty="0"/>
              <a:t>below</a:t>
            </a:r>
            <a:r>
              <a:rPr lang="en-US" dirty="0"/>
              <a:t> mean counts the same as 2 </a:t>
            </a:r>
            <a:r>
              <a:rPr lang="en-US" b="1" i="1" dirty="0"/>
              <a:t>above</a:t>
            </a:r>
            <a:r>
              <a:rPr lang="en-US" dirty="0"/>
              <a:t> mean. </a:t>
            </a:r>
          </a:p>
          <a:p>
            <a:r>
              <a:rPr lang="en-US" dirty="0"/>
              <a:t>Standard deviation summarizes distance from mean in </a:t>
            </a:r>
            <a:r>
              <a:rPr lang="en-US" b="1" i="1" dirty="0"/>
              <a:t>either</a:t>
            </a:r>
            <a:r>
              <a:rPr lang="en-US" dirty="0"/>
              <a:t> direction.</a:t>
            </a:r>
          </a:p>
        </p:txBody>
      </p:sp>
    </p:spTree>
    <p:extLst>
      <p:ext uri="{BB962C8B-B14F-4D97-AF65-F5344CB8AC3E}">
        <p14:creationId xmlns:p14="http://schemas.microsoft.com/office/powerpoint/2010/main" val="426864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6C3771-2A9D-AE45-A8EC-F3B8E502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92133"/>
            <a:ext cx="9753061" cy="67658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84B31-AB47-424C-972F-A1C24474265A}"/>
              </a:ext>
            </a:extLst>
          </p:cNvPr>
          <p:cNvCxnSpPr>
            <a:cxnSpLocks/>
          </p:cNvCxnSpPr>
          <p:nvPr/>
        </p:nvCxnSpPr>
        <p:spPr>
          <a:xfrm flipV="1">
            <a:off x="5414961" y="5872164"/>
            <a:ext cx="0" cy="73866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8BCE50-92D4-0848-9D69-E861595C0FB4}"/>
              </a:ext>
            </a:extLst>
          </p:cNvPr>
          <p:cNvSpPr txBox="1"/>
          <p:nvPr/>
        </p:nvSpPr>
        <p:spPr>
          <a:xfrm>
            <a:off x="4933899" y="654153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Mean=3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18252F3-7751-F04D-93BD-0BF731C7DC6F}"/>
              </a:ext>
            </a:extLst>
          </p:cNvPr>
          <p:cNvCxnSpPr>
            <a:cxnSpLocks/>
          </p:cNvCxnSpPr>
          <p:nvPr/>
        </p:nvCxnSpPr>
        <p:spPr>
          <a:xfrm>
            <a:off x="5414960" y="6000751"/>
            <a:ext cx="310039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4ED143F-378D-BB4F-9CA0-E64825800A7D}"/>
              </a:ext>
            </a:extLst>
          </p:cNvPr>
          <p:cNvSpPr/>
          <p:nvPr/>
        </p:nvSpPr>
        <p:spPr>
          <a:xfrm>
            <a:off x="8415320" y="4546628"/>
            <a:ext cx="771523" cy="10130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CDAED5-7A9B-2A40-91EA-BF32945610D9}"/>
              </a:ext>
            </a:extLst>
          </p:cNvPr>
          <p:cNvSpPr/>
          <p:nvPr/>
        </p:nvSpPr>
        <p:spPr>
          <a:xfrm>
            <a:off x="8415329" y="3475066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B62304-9476-6B4B-A235-FCEC55E462F5}"/>
              </a:ext>
            </a:extLst>
          </p:cNvPr>
          <p:cNvSpPr txBox="1"/>
          <p:nvPr/>
        </p:nvSpPr>
        <p:spPr>
          <a:xfrm>
            <a:off x="6377084" y="6190183"/>
            <a:ext cx="1500191" cy="53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>
                  <a:solidFill>
                    <a:srgbClr val="FF0000"/>
                  </a:solidFill>
                </a:ln>
              </a:rPr>
              <a:t>2 cats’ ages are 4 away from mean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FE8560-CEAC-8345-8DFE-B1323E9EF3D2}"/>
              </a:ext>
            </a:extLst>
          </p:cNvPr>
          <p:cNvCxnSpPr>
            <a:cxnSpLocks/>
          </p:cNvCxnSpPr>
          <p:nvPr/>
        </p:nvCxnSpPr>
        <p:spPr>
          <a:xfrm>
            <a:off x="5425120" y="6112511"/>
            <a:ext cx="310039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E1B6185-AC0A-E94D-864B-2DB3C8C92CEF}"/>
              </a:ext>
            </a:extLst>
          </p:cNvPr>
          <p:cNvSpPr txBox="1"/>
          <p:nvPr/>
        </p:nvSpPr>
        <p:spPr>
          <a:xfrm>
            <a:off x="3542257" y="312395"/>
            <a:ext cx="596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Finally, 2 cats have an age that is 4 years away from the mean.</a:t>
            </a:r>
          </a:p>
        </p:txBody>
      </p:sp>
    </p:spTree>
    <p:extLst>
      <p:ext uri="{BB962C8B-B14F-4D97-AF65-F5344CB8AC3E}">
        <p14:creationId xmlns:p14="http://schemas.microsoft.com/office/powerpoint/2010/main" val="19732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6C3771-2A9D-AE45-A8EC-F3B8E502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92133"/>
            <a:ext cx="9753061" cy="67658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84B31-AB47-424C-972F-A1C24474265A}"/>
              </a:ext>
            </a:extLst>
          </p:cNvPr>
          <p:cNvCxnSpPr>
            <a:cxnSpLocks/>
          </p:cNvCxnSpPr>
          <p:nvPr/>
        </p:nvCxnSpPr>
        <p:spPr>
          <a:xfrm flipV="1">
            <a:off x="5414961" y="5872164"/>
            <a:ext cx="0" cy="73866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8BCE50-92D4-0848-9D69-E861595C0FB4}"/>
              </a:ext>
            </a:extLst>
          </p:cNvPr>
          <p:cNvSpPr txBox="1"/>
          <p:nvPr/>
        </p:nvSpPr>
        <p:spPr>
          <a:xfrm>
            <a:off x="4933899" y="654153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Mean=3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18252F3-7751-F04D-93BD-0BF731C7DC6F}"/>
              </a:ext>
            </a:extLst>
          </p:cNvPr>
          <p:cNvCxnSpPr>
            <a:cxnSpLocks/>
          </p:cNvCxnSpPr>
          <p:nvPr/>
        </p:nvCxnSpPr>
        <p:spPr>
          <a:xfrm flipH="1" flipV="1">
            <a:off x="4636290" y="5867878"/>
            <a:ext cx="764385" cy="4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7D4A0B-AD1D-0345-BE90-5B63FBD2A236}"/>
              </a:ext>
            </a:extLst>
          </p:cNvPr>
          <p:cNvSpPr txBox="1"/>
          <p:nvPr/>
        </p:nvSpPr>
        <p:spPr>
          <a:xfrm>
            <a:off x="4645810" y="180167"/>
            <a:ext cx="2373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Altogether there are 10 ages</a:t>
            </a:r>
          </a:p>
          <a:p>
            <a:r>
              <a:rPr lang="en-US" sz="1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1, 1, 1, 1, 2, 2, 3, 5, 7, 7  </a:t>
            </a:r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and     10 d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istances from the mean:</a:t>
            </a:r>
          </a:p>
          <a:p>
            <a:r>
              <a:rPr lang="en-US" sz="1400" dirty="0">
                <a:ln>
                  <a:solidFill>
                    <a:srgbClr val="FF0000"/>
                  </a:solidFill>
                </a:ln>
              </a:rPr>
              <a:t>2, 2, 2, 2, 1, 1, 0, 2, 4, 4.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8AFC79-9E33-9649-8D31-B4036C92212E}"/>
              </a:ext>
            </a:extLst>
          </p:cNvPr>
          <p:cNvSpPr/>
          <p:nvPr/>
        </p:nvSpPr>
        <p:spPr>
          <a:xfrm>
            <a:off x="3914771" y="4500563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1887AD-3439-EA49-ABFE-F0D7F6FE6B0F}"/>
              </a:ext>
            </a:extLst>
          </p:cNvPr>
          <p:cNvSpPr/>
          <p:nvPr/>
        </p:nvSpPr>
        <p:spPr>
          <a:xfrm>
            <a:off x="3914780" y="3475066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ED143F-378D-BB4F-9CA0-E64825800A7D}"/>
              </a:ext>
            </a:extLst>
          </p:cNvPr>
          <p:cNvSpPr/>
          <p:nvPr/>
        </p:nvSpPr>
        <p:spPr>
          <a:xfrm>
            <a:off x="3919534" y="2446368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CDAED5-7A9B-2A40-91EA-BF32945610D9}"/>
              </a:ext>
            </a:extLst>
          </p:cNvPr>
          <p:cNvSpPr/>
          <p:nvPr/>
        </p:nvSpPr>
        <p:spPr>
          <a:xfrm>
            <a:off x="3929054" y="1398606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E74D03-BFBD-8042-AA5F-6990806F987E}"/>
              </a:ext>
            </a:extLst>
          </p:cNvPr>
          <p:cNvCxnSpPr>
            <a:cxnSpLocks/>
          </p:cNvCxnSpPr>
          <p:nvPr/>
        </p:nvCxnSpPr>
        <p:spPr>
          <a:xfrm flipH="1">
            <a:off x="4636290" y="5981700"/>
            <a:ext cx="75961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E2B550-5A59-7F45-922D-7145794228EC}"/>
              </a:ext>
            </a:extLst>
          </p:cNvPr>
          <p:cNvCxnSpPr>
            <a:cxnSpLocks/>
          </p:cNvCxnSpPr>
          <p:nvPr/>
        </p:nvCxnSpPr>
        <p:spPr>
          <a:xfrm flipH="1">
            <a:off x="3886195" y="6086483"/>
            <a:ext cx="15001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7CFA56-02C1-DB4D-91BE-F974CC9F43ED}"/>
              </a:ext>
            </a:extLst>
          </p:cNvPr>
          <p:cNvCxnSpPr>
            <a:cxnSpLocks/>
          </p:cNvCxnSpPr>
          <p:nvPr/>
        </p:nvCxnSpPr>
        <p:spPr>
          <a:xfrm flipH="1">
            <a:off x="3900483" y="6200778"/>
            <a:ext cx="15001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49F462-25C1-FB49-B87E-CF93193A8689}"/>
              </a:ext>
            </a:extLst>
          </p:cNvPr>
          <p:cNvCxnSpPr>
            <a:cxnSpLocks/>
          </p:cNvCxnSpPr>
          <p:nvPr/>
        </p:nvCxnSpPr>
        <p:spPr>
          <a:xfrm flipV="1">
            <a:off x="5434003" y="6462724"/>
            <a:ext cx="148114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B67B2DF-5892-4F49-B254-A9FA4036A533}"/>
              </a:ext>
            </a:extLst>
          </p:cNvPr>
          <p:cNvSpPr/>
          <p:nvPr/>
        </p:nvSpPr>
        <p:spPr>
          <a:xfrm>
            <a:off x="6915150" y="4500563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EA834E-E3D2-3245-A512-0F253D6D9720}"/>
              </a:ext>
            </a:extLst>
          </p:cNvPr>
          <p:cNvCxnSpPr>
            <a:cxnSpLocks/>
          </p:cNvCxnSpPr>
          <p:nvPr/>
        </p:nvCxnSpPr>
        <p:spPr>
          <a:xfrm flipH="1">
            <a:off x="3895715" y="6310314"/>
            <a:ext cx="15001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4822B7-DA79-1548-BEB4-460AAAB3DBE4}"/>
              </a:ext>
            </a:extLst>
          </p:cNvPr>
          <p:cNvCxnSpPr>
            <a:cxnSpLocks/>
          </p:cNvCxnSpPr>
          <p:nvPr/>
        </p:nvCxnSpPr>
        <p:spPr>
          <a:xfrm flipH="1">
            <a:off x="3905241" y="6419850"/>
            <a:ext cx="15001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426FB-5031-3043-9A36-1E0A53EFFC11}"/>
              </a:ext>
            </a:extLst>
          </p:cNvPr>
          <p:cNvSpPr/>
          <p:nvPr/>
        </p:nvSpPr>
        <p:spPr>
          <a:xfrm>
            <a:off x="4683904" y="4508896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6FD562-365D-024A-B53C-7E4C5B3C7A2E}"/>
              </a:ext>
            </a:extLst>
          </p:cNvPr>
          <p:cNvSpPr/>
          <p:nvPr/>
        </p:nvSpPr>
        <p:spPr>
          <a:xfrm>
            <a:off x="4645810" y="3474242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193519-2078-C640-9CDA-22A5409A937F}"/>
              </a:ext>
            </a:extLst>
          </p:cNvPr>
          <p:cNvSpPr/>
          <p:nvPr/>
        </p:nvSpPr>
        <p:spPr>
          <a:xfrm>
            <a:off x="5414956" y="4532600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6B9590-6729-5F46-8F9E-D3CB8C2D6589}"/>
              </a:ext>
            </a:extLst>
          </p:cNvPr>
          <p:cNvSpPr/>
          <p:nvPr/>
        </p:nvSpPr>
        <p:spPr>
          <a:xfrm>
            <a:off x="8405804" y="4500563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7100C1-887A-7A45-99ED-F605A588FBC7}"/>
              </a:ext>
            </a:extLst>
          </p:cNvPr>
          <p:cNvSpPr/>
          <p:nvPr/>
        </p:nvSpPr>
        <p:spPr>
          <a:xfrm>
            <a:off x="8405804" y="3475066"/>
            <a:ext cx="771523" cy="1071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9686A8D-CF8D-E549-86C3-61015DD86855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5414961" y="6541536"/>
            <a:ext cx="29908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E3E806-3FDE-2E4C-91F4-E73E543D4B27}"/>
              </a:ext>
            </a:extLst>
          </p:cNvPr>
          <p:cNvCxnSpPr>
            <a:cxnSpLocks/>
          </p:cNvCxnSpPr>
          <p:nvPr/>
        </p:nvCxnSpPr>
        <p:spPr>
          <a:xfrm>
            <a:off x="5424482" y="6622496"/>
            <a:ext cx="29908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508F4D1D-A7E9-8B45-B0A6-BE33C1698413}"/>
              </a:ext>
            </a:extLst>
          </p:cNvPr>
          <p:cNvSpPr/>
          <p:nvPr/>
        </p:nvSpPr>
        <p:spPr>
          <a:xfrm flipV="1">
            <a:off x="5348283" y="5775081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3636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6C3771-2A9D-AE45-A8EC-F3B8E502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92133"/>
            <a:ext cx="9753061" cy="676586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7784B31-AB47-424C-972F-A1C24474265A}"/>
              </a:ext>
            </a:extLst>
          </p:cNvPr>
          <p:cNvCxnSpPr>
            <a:cxnSpLocks/>
          </p:cNvCxnSpPr>
          <p:nvPr/>
        </p:nvCxnSpPr>
        <p:spPr>
          <a:xfrm flipV="1">
            <a:off x="5414961" y="5872164"/>
            <a:ext cx="0" cy="73866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8BCE50-92D4-0848-9D69-E861595C0FB4}"/>
              </a:ext>
            </a:extLst>
          </p:cNvPr>
          <p:cNvSpPr txBox="1"/>
          <p:nvPr/>
        </p:nvSpPr>
        <p:spPr>
          <a:xfrm>
            <a:off x="4933899" y="654153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Mean=3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18252F3-7751-F04D-93BD-0BF731C7DC6F}"/>
              </a:ext>
            </a:extLst>
          </p:cNvPr>
          <p:cNvCxnSpPr>
            <a:cxnSpLocks/>
          </p:cNvCxnSpPr>
          <p:nvPr/>
        </p:nvCxnSpPr>
        <p:spPr>
          <a:xfrm flipH="1" flipV="1">
            <a:off x="4636290" y="5867878"/>
            <a:ext cx="764385" cy="42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7D4A0B-AD1D-0345-BE90-5B63FBD2A236}"/>
              </a:ext>
            </a:extLst>
          </p:cNvPr>
          <p:cNvSpPr txBox="1"/>
          <p:nvPr/>
        </p:nvSpPr>
        <p:spPr>
          <a:xfrm>
            <a:off x="1935107" y="272395"/>
            <a:ext cx="835604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Altogether there are 10 ages </a:t>
            </a:r>
            <a:r>
              <a:rPr lang="en-US" sz="1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1, 1, 1, 1, 2, 2, 3, 5, 7, 7  </a:t>
            </a:r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and  10 d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istances from mean age: 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2, 2, 2, 2, 1, 1, 0, 2, 4, 4.</a:t>
            </a:r>
            <a:endParaRPr lang="en-US" sz="1400" dirty="0">
              <a:ln>
                <a:solidFill>
                  <a:schemeClr val="tx1"/>
                </a:solidFill>
              </a:ln>
            </a:endParaRPr>
          </a:p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There are 10 squared distances:  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4, 4, 4, 4, 1, 1, 0, 4, 16, 16.</a:t>
            </a:r>
          </a:p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Their sum is 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54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.  Their average is 54/10=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5.4.  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The square root of their average is  √(5.4) = 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2.3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.</a:t>
            </a:r>
          </a:p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We can say 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the typical distance of those 10 ages from their mean (3 years) is 2.3 years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E74D03-BFBD-8042-AA5F-6990806F987E}"/>
              </a:ext>
            </a:extLst>
          </p:cNvPr>
          <p:cNvCxnSpPr>
            <a:cxnSpLocks/>
          </p:cNvCxnSpPr>
          <p:nvPr/>
        </p:nvCxnSpPr>
        <p:spPr>
          <a:xfrm flipH="1">
            <a:off x="4636290" y="5981700"/>
            <a:ext cx="7596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E2B550-5A59-7F45-922D-7145794228EC}"/>
              </a:ext>
            </a:extLst>
          </p:cNvPr>
          <p:cNvCxnSpPr>
            <a:cxnSpLocks/>
          </p:cNvCxnSpPr>
          <p:nvPr/>
        </p:nvCxnSpPr>
        <p:spPr>
          <a:xfrm flipH="1">
            <a:off x="3886195" y="6086483"/>
            <a:ext cx="15001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7CFA56-02C1-DB4D-91BE-F974CC9F43ED}"/>
              </a:ext>
            </a:extLst>
          </p:cNvPr>
          <p:cNvCxnSpPr>
            <a:cxnSpLocks/>
          </p:cNvCxnSpPr>
          <p:nvPr/>
        </p:nvCxnSpPr>
        <p:spPr>
          <a:xfrm flipH="1">
            <a:off x="3900483" y="6200778"/>
            <a:ext cx="15001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49F462-25C1-FB49-B87E-CF93193A8689}"/>
              </a:ext>
            </a:extLst>
          </p:cNvPr>
          <p:cNvCxnSpPr>
            <a:cxnSpLocks/>
          </p:cNvCxnSpPr>
          <p:nvPr/>
        </p:nvCxnSpPr>
        <p:spPr>
          <a:xfrm flipV="1">
            <a:off x="5434003" y="6462724"/>
            <a:ext cx="1481147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EA834E-E3D2-3245-A512-0F253D6D9720}"/>
              </a:ext>
            </a:extLst>
          </p:cNvPr>
          <p:cNvCxnSpPr>
            <a:cxnSpLocks/>
          </p:cNvCxnSpPr>
          <p:nvPr/>
        </p:nvCxnSpPr>
        <p:spPr>
          <a:xfrm flipH="1">
            <a:off x="3895715" y="6310314"/>
            <a:ext cx="15001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4822B7-DA79-1548-BEB4-460AAAB3DBE4}"/>
              </a:ext>
            </a:extLst>
          </p:cNvPr>
          <p:cNvCxnSpPr>
            <a:cxnSpLocks/>
          </p:cNvCxnSpPr>
          <p:nvPr/>
        </p:nvCxnSpPr>
        <p:spPr>
          <a:xfrm flipH="1">
            <a:off x="3905241" y="6419850"/>
            <a:ext cx="150019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9686A8D-CF8D-E549-86C3-61015DD86855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5414961" y="6541536"/>
            <a:ext cx="29908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E3E806-3FDE-2E4C-91F4-E73E543D4B27}"/>
              </a:ext>
            </a:extLst>
          </p:cNvPr>
          <p:cNvCxnSpPr>
            <a:cxnSpLocks/>
          </p:cNvCxnSpPr>
          <p:nvPr/>
        </p:nvCxnSpPr>
        <p:spPr>
          <a:xfrm>
            <a:off x="5424482" y="6622496"/>
            <a:ext cx="29908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508F4D1D-A7E9-8B45-B0A6-BE33C1698413}"/>
              </a:ext>
            </a:extLst>
          </p:cNvPr>
          <p:cNvSpPr/>
          <p:nvPr/>
        </p:nvSpPr>
        <p:spPr>
          <a:xfrm flipV="1">
            <a:off x="5348283" y="5824956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1C02B6-C65A-E84B-AB5F-C1CC9AF89C09}"/>
              </a:ext>
            </a:extLst>
          </p:cNvPr>
          <p:cNvSpPr txBox="1"/>
          <p:nvPr/>
        </p:nvSpPr>
        <p:spPr>
          <a:xfrm>
            <a:off x="8015272" y="5871900"/>
            <a:ext cx="40576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Standard deviation is a way of measuring what’s </a:t>
            </a:r>
            <a:r>
              <a:rPr lang="en-US" b="1" dirty="0">
                <a:solidFill>
                  <a:srgbClr val="FF0000"/>
                </a:solidFill>
              </a:rPr>
              <a:t>typical </a:t>
            </a:r>
            <a:r>
              <a:rPr lang="en-US" dirty="0"/>
              <a:t>for those 10 distances.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77F32CC-8AC8-2449-B9C2-D31ABED5FD93}"/>
              </a:ext>
            </a:extLst>
          </p:cNvPr>
          <p:cNvCxnSpPr>
            <a:cxnSpLocks/>
          </p:cNvCxnSpPr>
          <p:nvPr/>
        </p:nvCxnSpPr>
        <p:spPr>
          <a:xfrm>
            <a:off x="5417736" y="6095422"/>
            <a:ext cx="188317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F10F5E-01F3-9E42-AC43-DDE8A125AC6A}"/>
              </a:ext>
            </a:extLst>
          </p:cNvPr>
          <p:cNvSpPr txBox="1"/>
          <p:nvPr/>
        </p:nvSpPr>
        <p:spPr>
          <a:xfrm>
            <a:off x="6072970" y="578931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2.3</a:t>
            </a:r>
          </a:p>
        </p:txBody>
      </p:sp>
    </p:spTree>
    <p:extLst>
      <p:ext uri="{BB962C8B-B14F-4D97-AF65-F5344CB8AC3E}">
        <p14:creationId xmlns:p14="http://schemas.microsoft.com/office/powerpoint/2010/main" val="94443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D31A4E-16BE-5948-BA26-011FD2910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15" y="0"/>
            <a:ext cx="9310370" cy="6458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FCD5FB-ACDA-7D41-9F5B-315099AD783F}"/>
              </a:ext>
            </a:extLst>
          </p:cNvPr>
          <p:cNvSpPr txBox="1"/>
          <p:nvPr/>
        </p:nvSpPr>
        <p:spPr>
          <a:xfrm>
            <a:off x="2682299" y="0"/>
            <a:ext cx="8490006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This histogram adds on one cat that’s unusually old: 16 years!  </a:t>
            </a:r>
            <a:r>
              <a:rPr lang="en-US" sz="1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1, 1, 1, 1, 2, 2, 3, 5, 7, 7, 16.  </a:t>
            </a:r>
          </a:p>
          <a:p>
            <a:r>
              <a:rPr lang="en-US" sz="14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Now 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the mean is 4.18 and distances from the mean are 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3.18, 3.18, …, 11.82.</a:t>
            </a:r>
            <a:endParaRPr lang="en-US" sz="1400" dirty="0">
              <a:ln>
                <a:solidFill>
                  <a:schemeClr val="tx1"/>
                </a:solidFill>
              </a:ln>
            </a:endParaRPr>
          </a:p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There are 11 squared distances: 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10.11, 10.11, …, 139.71. 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Their sum is 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207.19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. </a:t>
            </a:r>
          </a:p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The average sum is 207.19/11 =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 18.84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. The square root of the average is  √(18.84) = 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4.34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.</a:t>
            </a:r>
          </a:p>
          <a:p>
            <a:r>
              <a:rPr lang="en-US" sz="1400" dirty="0">
                <a:ln>
                  <a:solidFill>
                    <a:schemeClr val="tx1"/>
                  </a:solidFill>
                </a:ln>
              </a:rPr>
              <a:t>We can say </a:t>
            </a:r>
            <a:r>
              <a:rPr lang="en-US" sz="1400" dirty="0">
                <a:ln>
                  <a:solidFill>
                    <a:srgbClr val="FF0000"/>
                  </a:solidFill>
                </a:ln>
              </a:rPr>
              <a:t>the typical distance of those 10 ages from their mean (4.18 years) is 4.34 years</a:t>
            </a:r>
            <a:r>
              <a:rPr lang="en-US" sz="1400" dirty="0">
                <a:ln>
                  <a:solidFill>
                    <a:schemeClr val="tx1"/>
                  </a:solidFill>
                </a:ln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748E1-002A-FF4E-A0CB-76538EF1C5A2}"/>
              </a:ext>
            </a:extLst>
          </p:cNvPr>
          <p:cNvSpPr/>
          <p:nvPr/>
        </p:nvSpPr>
        <p:spPr>
          <a:xfrm>
            <a:off x="8656319" y="4226560"/>
            <a:ext cx="304801" cy="9956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29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685</Words>
  <Application>Microsoft Macintosh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Pfenning, Nancy M</dc:creator>
  <cp:lastModifiedBy>Pfenning, Nancy M</cp:lastModifiedBy>
  <cp:revision>31</cp:revision>
  <dcterms:created xsi:type="dcterms:W3CDTF">2021-01-23T13:05:43Z</dcterms:created>
  <dcterms:modified xsi:type="dcterms:W3CDTF">2021-01-23T18:52:10Z</dcterms:modified>
</cp:coreProperties>
</file>