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6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000000"/>
                </a:solidFill>
                <a:latin typeface="等线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6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000000"/>
                </a:solidFill>
                <a:latin typeface="等线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6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000000"/>
                </a:solidFill>
                <a:latin typeface="等线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2032000" y="1496484"/>
            <a:ext cx="12192000" cy="31834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ctr">
              <a:lnSpc>
                <a:spcPct val="91666"/>
              </a:lnSpc>
              <a:defRPr sz="8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2032000" y="4802717"/>
            <a:ext cx="12192000" cy="220768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ctr">
              <a:lnSpc>
                <a:spcPct val="91666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4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6" hasCustomPrompt="1"/>
          </p:nvPr>
        </p:nvSpPr>
        <p:spPr>
          <a:xfrm>
            <a:off x="1109133" y="2279651"/>
            <a:ext cx="14020800" cy="38036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8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7" hasCustomPrompt="1"/>
          </p:nvPr>
        </p:nvSpPr>
        <p:spPr>
          <a:xfrm>
            <a:off x="1109133" y="6119284"/>
            <a:ext cx="14020800" cy="20002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0" i="0" u="none" strike="noStrike">
                <a:solidFill>
                  <a:srgbClr val="898989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9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0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 hasCustomPrompt="1"/>
          </p:nvPr>
        </p:nvSpPr>
        <p:spPr>
          <a:xfrm>
            <a:off x="1117600" y="2434167"/>
            <a:ext cx="6908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 hasCustomPrompt="1"/>
          </p:nvPr>
        </p:nvSpPr>
        <p:spPr>
          <a:xfrm>
            <a:off x="8229600" y="2434167"/>
            <a:ext cx="6908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4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5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6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7" hasCustomPrompt="1"/>
          </p:nvPr>
        </p:nvSpPr>
        <p:spPr>
          <a:xfrm>
            <a:off x="1119717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8" hasCustomPrompt="1"/>
          </p:nvPr>
        </p:nvSpPr>
        <p:spPr>
          <a:xfrm>
            <a:off x="1119717" y="2241551"/>
            <a:ext cx="6877049" cy="10985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32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1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9" hasCustomPrompt="1"/>
          </p:nvPr>
        </p:nvSpPr>
        <p:spPr>
          <a:xfrm>
            <a:off x="1119717" y="3340100"/>
            <a:ext cx="6877049" cy="4912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0" hasCustomPrompt="1"/>
          </p:nvPr>
        </p:nvSpPr>
        <p:spPr>
          <a:xfrm>
            <a:off x="8229600" y="2241551"/>
            <a:ext cx="6910917" cy="10985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32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1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31" hasCustomPrompt="1"/>
          </p:nvPr>
        </p:nvSpPr>
        <p:spPr>
          <a:xfrm>
            <a:off x="8229600" y="3340100"/>
            <a:ext cx="6910917" cy="4912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2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3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34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6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7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8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9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0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1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2" hasCustomPrompt="1"/>
          </p:nvPr>
        </p:nvSpPr>
        <p:spPr>
          <a:xfrm>
            <a:off x="1119717" y="609600"/>
            <a:ext cx="5242983" cy="2133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3" hasCustomPrompt="1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533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4" hasCustomPrompt="1"/>
          </p:nvPr>
        </p:nvSpPr>
        <p:spPr>
          <a:xfrm>
            <a:off x="1119717" y="2743200"/>
            <a:ext cx="5242983" cy="5082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21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45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46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7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 hasCustomPrompt="1"/>
          </p:nvPr>
        </p:nvSpPr>
        <p:spPr>
          <a:xfrm>
            <a:off x="1119717" y="609600"/>
            <a:ext cx="5242983" cy="2133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pic" sz="quarter" idx="49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0" hasCustomPrompt="1"/>
          </p:nvPr>
        </p:nvSpPr>
        <p:spPr>
          <a:xfrm>
            <a:off x="1119717" y="2743200"/>
            <a:ext cx="5242983" cy="5082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21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1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2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3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4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5" hasCustomPrompt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6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7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8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9" hasCustomPrompt="1"/>
          </p:nvPr>
        </p:nvSpPr>
        <p:spPr>
          <a:xfrm>
            <a:off x="11633200" y="486833"/>
            <a:ext cx="3505200" cy="7749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0" hasCustomPrompt="1"/>
          </p:nvPr>
        </p:nvSpPr>
        <p:spPr>
          <a:xfrm>
            <a:off x="1117600" y="486833"/>
            <a:ext cx="10312400" cy="7749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1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2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3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9" hasCustomPrompt="1"/>
          </p:nvPr>
        </p:nvSpPr>
        <p:spPr>
          <a:xfrm>
            <a:off x="2032000" y="1496484"/>
            <a:ext cx="12192000" cy="31834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ctr">
              <a:lnSpc>
                <a:spcPct val="91666"/>
              </a:lnSpc>
              <a:defRPr sz="8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0" hasCustomPrompt="1"/>
          </p:nvPr>
        </p:nvSpPr>
        <p:spPr>
          <a:xfrm>
            <a:off x="2032000" y="4802717"/>
            <a:ext cx="12192000" cy="220768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ctr">
              <a:lnSpc>
                <a:spcPct val="91666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1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2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3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5" hasCustomPrompt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6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7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8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9" hasCustomPrompt="1"/>
          </p:nvPr>
        </p:nvSpPr>
        <p:spPr>
          <a:xfrm>
            <a:off x="1109133" y="2279651"/>
            <a:ext cx="14020800" cy="38036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8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0" hasCustomPrompt="1"/>
          </p:nvPr>
        </p:nvSpPr>
        <p:spPr>
          <a:xfrm>
            <a:off x="1109133" y="6119284"/>
            <a:ext cx="14020800" cy="20002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0" i="0" u="none" strike="noStrike">
                <a:solidFill>
                  <a:srgbClr val="898989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1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2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3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4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5" hasCustomPrompt="1"/>
          </p:nvPr>
        </p:nvSpPr>
        <p:spPr>
          <a:xfrm>
            <a:off x="1117600" y="2434167"/>
            <a:ext cx="6908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6" hasCustomPrompt="1"/>
          </p:nvPr>
        </p:nvSpPr>
        <p:spPr>
          <a:xfrm>
            <a:off x="8229600" y="2434167"/>
            <a:ext cx="6908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7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8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9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0" hasCustomPrompt="1"/>
          </p:nvPr>
        </p:nvSpPr>
        <p:spPr>
          <a:xfrm>
            <a:off x="1119717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1" hasCustomPrompt="1"/>
          </p:nvPr>
        </p:nvSpPr>
        <p:spPr>
          <a:xfrm>
            <a:off x="1119717" y="2241551"/>
            <a:ext cx="6877049" cy="10985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32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1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2" hasCustomPrompt="1"/>
          </p:nvPr>
        </p:nvSpPr>
        <p:spPr>
          <a:xfrm>
            <a:off x="1119717" y="3340100"/>
            <a:ext cx="6877049" cy="4912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3" hasCustomPrompt="1"/>
          </p:nvPr>
        </p:nvSpPr>
        <p:spPr>
          <a:xfrm>
            <a:off x="8229600" y="2241551"/>
            <a:ext cx="6910917" cy="10985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32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200" b="1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94" hasCustomPrompt="1"/>
          </p:nvPr>
        </p:nvSpPr>
        <p:spPr>
          <a:xfrm>
            <a:off x="8229600" y="3340100"/>
            <a:ext cx="6910917" cy="4912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95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96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97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8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9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0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1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2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3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4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5" hasCustomPrompt="1"/>
          </p:nvPr>
        </p:nvSpPr>
        <p:spPr>
          <a:xfrm>
            <a:off x="1119717" y="609600"/>
            <a:ext cx="5242983" cy="2133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6" hasCustomPrompt="1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533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7" hasCustomPrompt="1"/>
          </p:nvPr>
        </p:nvSpPr>
        <p:spPr>
          <a:xfrm>
            <a:off x="1119717" y="2743200"/>
            <a:ext cx="5242983" cy="5082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21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8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9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10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1" hasCustomPrompt="1"/>
          </p:nvPr>
        </p:nvSpPr>
        <p:spPr>
          <a:xfrm>
            <a:off x="1119717" y="609600"/>
            <a:ext cx="5242983" cy="2133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b">
            <a:noAutofit/>
          </a:bodyPr>
          <a:lstStyle>
            <a:lvl1pPr algn="l">
              <a:lnSpc>
                <a:spcPct val="91666"/>
              </a:lnSpc>
              <a:defRPr sz="4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pic" sz="quarter" idx="112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3" hasCustomPrompt="1"/>
          </p:nvPr>
        </p:nvSpPr>
        <p:spPr>
          <a:xfrm>
            <a:off x="1119717" y="2743200"/>
            <a:ext cx="5242983" cy="5082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21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4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5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16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7" hasCustomPrompt="1"/>
          </p:nvPr>
        </p:nvSpPr>
        <p:spPr>
          <a:xfrm>
            <a:off x="1117600" y="486833"/>
            <a:ext cx="14020800" cy="17674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8" hasCustomPrompt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9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20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21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22" hasCustomPrompt="1"/>
          </p:nvPr>
        </p:nvSpPr>
        <p:spPr>
          <a:xfrm>
            <a:off x="11633200" y="486833"/>
            <a:ext cx="3505200" cy="7749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3" hasCustomPrompt="1"/>
          </p:nvPr>
        </p:nvSpPr>
        <p:spPr>
          <a:xfrm>
            <a:off x="1117600" y="486833"/>
            <a:ext cx="10312400" cy="77491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单击此处编辑母版文本样式</a:t>
            </a:r>
          </a:p>
          <a:p>
            <a:pPr marL="270000" lvl="1" indent="4064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/>
              </a:rPr>
              <a:t>二级</a:t>
            </a:r>
          </a:p>
          <a:p>
            <a:pPr marL="540000" lvl="2" indent="3302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600" b="0" i="0" u="none" strike="noStrike">
                <a:solidFill>
                  <a:srgbClr val="000000"/>
                </a:solidFill>
                <a:latin typeface="Noto Sans SC"/>
              </a:rPr>
              <a:t>三级</a:t>
            </a:r>
          </a:p>
          <a:p>
            <a:pPr marL="810000" lvl="3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四级</a:t>
            </a:r>
          </a:p>
          <a:p>
            <a:pPr marL="1080000" lvl="4" indent="3048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4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25" hasCustomPrompt="1"/>
          </p:nvPr>
        </p:nvSpPr>
        <p:spPr>
          <a:xfrm>
            <a:off x="5384800" y="8475133"/>
            <a:ext cx="54864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ctr">
              <a:lnSpc>
                <a:spcPct val="100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600" b="0" i="0" u="none" strike="noStrike">
                <a:solidFill>
                  <a:srgbClr val="898989"/>
                </a:solidFill>
                <a:latin typeface="等线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26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anchor="ctr">
            <a:noAutofit/>
          </a:bodyPr>
          <a:lstStyle>
            <a:lvl1pPr algn="r">
              <a:lnSpc>
                <a:spcPct val="100000"/>
              </a:lnSpc>
              <a:defRPr sz="1600" b="0" i="0" u="none" strike="noStrike" spc="0">
                <a:solidFill>
                  <a:srgbClr val="898989">
                    <a:alpha val="100000"/>
                  </a:srgbClr>
                </a:solidFill>
                <a:latin typeface="等线"/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主题​​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主题​​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ref/spec" TargetMode="External"/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yLRNbQb0eWc9LhpwfJOJpQ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xplorer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U4MDcyNzIwNQ==&amp;mid=2247484547&amp;idx=1&amp;sn=803f3153b6deb238714d85d66555d550&amp;chksm=fd533c49ca24b55f392287d71643a478962b4710b8f4aecdad229313044bea6b2638630b905c#rd" TargetMode="Externa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bootun/mini-tun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b">
            <a:noAutofit/>
          </a:bodyPr>
          <a:lstStyle>
            <a:lvl1pPr algn="ctr">
              <a:lnSpc>
                <a:spcPct val="91666"/>
              </a:lnSpc>
              <a:defRPr sz="8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Noto Sans SC"/>
              </a:rPr>
              <a:t>如何实现一门编程语言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ctr">
              <a:lnSpc>
                <a:spcPct val="91666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endParaRPr dirty="0"/>
          </a:p>
          <a:p>
            <a:pPr indent="0" algn="ctr">
              <a:lnSpc>
                <a:spcPct val="91666"/>
              </a:lnSpc>
            </a:pPr>
            <a:r>
              <a:rPr lang="zh-CN" altLang="en-US" sz="3200" b="0" i="0" u="none" strike="noStrike" dirty="0">
                <a:solidFill>
                  <a:srgbClr val="000000"/>
                </a:solidFill>
                <a:latin typeface="等线"/>
              </a:rPr>
              <a:t>微信公众号</a:t>
            </a:r>
            <a:r>
              <a:rPr lang="en-US" altLang="zh-CN" sz="3200" b="0" i="0" u="none" strike="noStrike" dirty="0">
                <a:solidFill>
                  <a:srgbClr val="000000"/>
                </a:solidFill>
                <a:latin typeface="等线"/>
              </a:rPr>
              <a:t>: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Noto Sans SC"/>
              </a:rPr>
              <a:t>比特要塞</a:t>
            </a:r>
            <a:endParaRPr lang="en-US" sz="32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ctr">
              <a:lnSpc>
                <a:spcPct val="91666"/>
              </a:lnSpc>
            </a:pP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: bootun</a:t>
            </a:r>
            <a:endParaRPr lang="en-US" sz="3200" b="0" i="0" u="none" strike="noStrike" dirty="0">
              <a:solidFill>
                <a:srgbClr val="000000"/>
              </a:solidFill>
              <a:latin typeface="Noto Sans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如何实现一门编程语言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言归正传，我们还是脚踏实地，从如何实现一门编程语言开始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确定规范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每个语言都有自己的规范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(Language Specification)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规范定义了语法规则，什么东西后面应该跟什么，什么东西应该由哪些部分组成，什么东西应该产生什么预期行为。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完全实现规范就等于实现了这门语言。</a:t>
            </a: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确定规范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比如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tiny-go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实现了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Go Specification, 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主要用于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嵌入式相关方向。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Java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的语言规范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: 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  <a:hlinkClick r:id="rId2" tooltip="https://docs.oracle.com/javase/spe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SE Specifications (oracle.com)</a:t>
            </a: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的语言规范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: 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  <a:hlinkClick r:id="rId3" tooltip="https://go.dev/ref/spe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Go Programming Language Specification</a:t>
            </a: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确定规范</a:t>
            </a:r>
          </a:p>
        </p:txBody>
      </p:sp>
      <p:pic>
        <p:nvPicPr>
          <p:cNvPr id="3" name="Picture 3"/>
          <p:cNvPicPr>
            <a:picLocks noGrp="1" noChangeAspect="1"/>
          </p:cNvPicPr>
          <p:nvPr>
            <p:ph type="body" sz="quarter" idx="12"/>
          </p:nvPr>
        </p:nvPicPr>
        <p:blipFill>
          <a:blip r:embed="rId2"/>
          <a:srcRect/>
          <a:stretch>
            <a:fillRect/>
          </a:stretch>
        </p:blipFill>
        <p:spPr>
          <a:xfrm>
            <a:off x="1117600" y="3354227"/>
            <a:ext cx="7476451" cy="176115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1877" y="5115384"/>
            <a:ext cx="4910919" cy="855177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1877" y="5970561"/>
            <a:ext cx="4936320" cy="143940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1162493" y="2386728"/>
            <a:ext cx="6786473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这是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语言规范中关于函数定义的一小部分内容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编译器的工作原理</a:t>
            </a:r>
          </a:p>
        </p:txBody>
      </p:sp>
      <p:pic>
        <p:nvPicPr>
          <p:cNvPr id="3" name="Picture 3"/>
          <p:cNvPicPr>
            <a:picLocks noGrp="1" noChangeAspect="1"/>
          </p:cNvPicPr>
          <p:nvPr>
            <p:ph type="body" sz="quarter" idx="12"/>
          </p:nvPr>
        </p:nvPicPr>
        <p:blipFill>
          <a:blip r:embed="rId2"/>
          <a:srcRect/>
          <a:stretch>
            <a:fillRect/>
          </a:stretch>
        </p:blipFill>
        <p:spPr>
          <a:xfrm>
            <a:off x="5139024" y="2751357"/>
            <a:ext cx="5977952" cy="487203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5076397" y="7742353"/>
            <a:ext cx="6014895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源代码经过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compiler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编译后成为可执行文件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编译的流程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2100" y="2462107"/>
            <a:ext cx="11606107" cy="4787900"/>
          </a:xfrm>
          <a:prstGeom prst="rect">
            <a:avLst/>
          </a:prstGeom>
          <a:ln w="12700"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情景假设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80880" y="3331573"/>
            <a:ext cx="5894239" cy="3695700"/>
          </a:xfrm>
          <a:prstGeom prst="rect">
            <a:avLst/>
          </a:prstGeom>
          <a:ln w="12700"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词法分析</a:t>
            </a:r>
            <a:r>
              <a:rPr lang="en-US" sz="5800" b="0" i="0" u="none" strike="noStrike">
                <a:solidFill>
                  <a:srgbClr val="000000"/>
                </a:solidFill>
                <a:latin typeface="等线 Light"/>
              </a:rPr>
              <a:t>(Lexical Analysis)</a:t>
            </a:r>
          </a:p>
        </p:txBody>
      </p:sp>
      <p:sp>
        <p:nvSpPr>
          <p:cNvPr id="3" name="AutoShape 3"/>
          <p:cNvSpPr/>
          <p:nvPr/>
        </p:nvSpPr>
        <p:spPr>
          <a:xfrm>
            <a:off x="1402080" y="2254673"/>
            <a:ext cx="12550140" cy="122936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词法分析是编译器对源码进行处理的第一步，这个过程主要是为了初步确认源码的信息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哪个位置的单词，是关键字，还是变量名，还是值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</a:p>
        </p:txBody>
      </p:sp>
      <p:sp>
        <p:nvSpPr>
          <p:cNvPr id="4" name="AutoShape 4"/>
          <p:cNvSpPr/>
          <p:nvPr/>
        </p:nvSpPr>
        <p:spPr>
          <a:xfrm>
            <a:off x="1402080" y="6943513"/>
            <a:ext cx="7899400" cy="112437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工作原理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: </a:t>
            </a: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  <a:hlinkClick r:id="rId2" tooltip="https://mp.weixin.qq.com/s/yLRNbQb0eWc9LhpwfJOJpQ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https://mp.weixin.qq.com/s/yLRNbQb0eWc9LhpwfJOJpQ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词法分析</a:t>
            </a:r>
          </a:p>
        </p:txBody>
      </p:sp>
      <p:sp>
        <p:nvSpPr>
          <p:cNvPr id="3" name="AutoShape 3"/>
          <p:cNvSpPr/>
          <p:nvPr/>
        </p:nvSpPr>
        <p:spPr>
          <a:xfrm>
            <a:off x="1472353" y="2523067"/>
            <a:ext cx="13559367" cy="159850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经过了词法分析之后，我们就得到了源代码的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token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信息了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此阶段不管语法上是否合法，因此这个阶段你把变量声明反着写也不会有任何关系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词法分析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14836" y="1163991"/>
            <a:ext cx="3700124" cy="6816017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0839" y="3312885"/>
            <a:ext cx="3742459" cy="2319985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3389971" y="5957229"/>
            <a:ext cx="1169551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源代码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9907239" y="8053657"/>
            <a:ext cx="3456501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词法分析后的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token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列表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编译原理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几乎所有的老师和教材，都会告诉你，要去学编译原理。然而编译原理是本科时最枯燥的学科之一。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语法分析</a:t>
            </a:r>
          </a:p>
        </p:txBody>
      </p:sp>
      <p:sp>
        <p:nvSpPr>
          <p:cNvPr id="3" name="AutoShape 3"/>
          <p:cNvSpPr/>
          <p:nvPr/>
        </p:nvSpPr>
        <p:spPr>
          <a:xfrm>
            <a:off x="1288585" y="2254251"/>
            <a:ext cx="11418084" cy="123110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有了源代码的词法信息后，就可以进行进一步的处理了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在语法分析阶段，我们将构建出程序的整个</a:t>
            </a:r>
            <a:r>
              <a:rPr lang="en-US" sz="2400" b="1" i="0" u="none" strike="noStrike">
                <a:solidFill>
                  <a:srgbClr val="000000"/>
                </a:solidFill>
                <a:latin typeface="Noto Sans SC"/>
              </a:rPr>
              <a:t>抽象语法树</a:t>
            </a:r>
            <a:r>
              <a:rPr lang="en-US" sz="2400" b="1" i="0" u="none" strike="noStrike">
                <a:solidFill>
                  <a:srgbClr val="000000"/>
                </a:solidFill>
                <a:latin typeface="等线"/>
              </a:rPr>
              <a:t>(Abstract Syntax Tree, AST)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语法分析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89904" y="1918031"/>
            <a:ext cx="9182525" cy="6035055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1117600" y="8058616"/>
            <a:ext cx="5365144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在线查看各个语言的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AST: 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  <a:hlinkClick r:id="rId3" tooltip="https://astexplorer.ne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 explorer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语法分析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4401" y="1704897"/>
            <a:ext cx="10716008" cy="724337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5151" y="4166592"/>
            <a:ext cx="3742459" cy="2319985"/>
          </a:xfrm>
          <a:prstGeom prst="rect">
            <a:avLst/>
          </a:prstGeom>
          <a:ln w="12700">
            <a:noFill/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语义分析</a:t>
            </a:r>
          </a:p>
        </p:txBody>
      </p:sp>
      <p:sp>
        <p:nvSpPr>
          <p:cNvPr id="3" name="AutoShape 3"/>
          <p:cNvSpPr/>
          <p:nvPr/>
        </p:nvSpPr>
        <p:spPr>
          <a:xfrm>
            <a:off x="1357971" y="2254251"/>
            <a:ext cx="13200623" cy="49244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拿到了源码的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表示后，还需要分析各个语句和表达式是否符合语义。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比如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let a = 1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let c = a + b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let b = 2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这段代码很明显就是语义有误的，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c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在使用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 + b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时，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b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还未声明。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这个阶段会分析变量是否合法，是否有未定义的引用，类型是否正确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(int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变量给了个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string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值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等。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经过语义分析后，可以认为程序就是合法的了</a:t>
            </a:r>
          </a:p>
        </p:txBody>
      </p:sp>
      <p:sp>
        <p:nvSpPr>
          <p:cNvPr id="4" name="AutoShape 4"/>
          <p:cNvSpPr/>
          <p:nvPr/>
        </p:nvSpPr>
        <p:spPr>
          <a:xfrm>
            <a:off x="1357971" y="7959493"/>
            <a:ext cx="6025581" cy="36933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600" b="0" i="0" u="none" strike="noStrike">
                <a:solidFill>
                  <a:srgbClr val="000000"/>
                </a:solidFill>
                <a:latin typeface="等线"/>
              </a:rPr>
              <a:t>mini-tun</a:t>
            </a:r>
            <a:r>
              <a:rPr lang="en-US" sz="1600" b="0" i="0" u="none" strike="noStrike">
                <a:solidFill>
                  <a:srgbClr val="000000"/>
                </a:solidFill>
                <a:latin typeface="Noto Sans SC"/>
              </a:rPr>
              <a:t>也实现了非常简单的语义分析，在</a:t>
            </a:r>
            <a:r>
              <a:rPr lang="en-US" sz="1600" b="0" i="0" u="none" strike="noStrike">
                <a:solidFill>
                  <a:srgbClr val="000000"/>
                </a:solidFill>
                <a:latin typeface="等线"/>
              </a:rPr>
              <a:t>typecheck</a:t>
            </a:r>
            <a:r>
              <a:rPr lang="en-US" sz="1600" b="0" i="0" u="none" strike="noStrike">
                <a:solidFill>
                  <a:srgbClr val="000000"/>
                </a:solidFill>
                <a:latin typeface="Noto Sans SC"/>
              </a:rPr>
              <a:t>文件夹下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语言类型</a:t>
            </a:r>
          </a:p>
        </p:txBody>
      </p:sp>
      <p:sp>
        <p:nvSpPr>
          <p:cNvPr id="3" name="AutoShape 3"/>
          <p:cNvSpPr/>
          <p:nvPr/>
        </p:nvSpPr>
        <p:spPr>
          <a:xfrm>
            <a:off x="1278673" y="2606907"/>
            <a:ext cx="14865608" cy="233910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接下来根据语言类型的不同，会有不同的行为。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1" i="0" u="none" strike="noStrike">
                <a:solidFill>
                  <a:srgbClr val="000000"/>
                </a:solidFill>
                <a:latin typeface="Noto Sans SC"/>
              </a:rPr>
              <a:t>解释型语言</a:t>
            </a:r>
            <a:r>
              <a:rPr lang="en-US" sz="2400" b="1" i="0" u="none" strike="noStrike">
                <a:solidFill>
                  <a:srgbClr val="000000"/>
                </a:solidFill>
                <a:latin typeface="等线"/>
              </a:rPr>
              <a:t>: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拿到了合法的程序表示后，基本就可以直接遍历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树进行执行了。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(mini-tun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目前就是这样做的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1" i="0" u="none" strike="noStrike">
                <a:solidFill>
                  <a:srgbClr val="000000"/>
                </a:solidFill>
                <a:latin typeface="Noto Sans SC"/>
              </a:rPr>
              <a:t>编译型语言</a:t>
            </a:r>
            <a:r>
              <a:rPr lang="en-US" sz="2400" b="1" i="0" u="none" strike="noStrike">
                <a:solidFill>
                  <a:srgbClr val="000000"/>
                </a:solidFill>
                <a:latin typeface="等线"/>
              </a:rPr>
              <a:t>: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继续将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编译为平台无关的中间代码，并进行优化，最后编译为目标平台的可执行文件。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中间代码及优化</a:t>
            </a:r>
          </a:p>
        </p:txBody>
      </p:sp>
      <p:sp>
        <p:nvSpPr>
          <p:cNvPr id="3" name="AutoShape 3"/>
          <p:cNvSpPr/>
          <p:nvPr/>
        </p:nvSpPr>
        <p:spPr>
          <a:xfrm>
            <a:off x="1117600" y="2676292"/>
            <a:ext cx="14564244" cy="344709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以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为例，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使用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Plan9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汇编作为代码的中间形式，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Plan9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汇编和具体的平台无关，在优化完之后，还是</a:t>
            </a: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会被编译成具体平台的汇编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(x86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平台就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x86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汇编、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ARM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平台就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ARM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汇编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优化过程中会优化掉不必要的步骤，比如你同时对一个变量赋值了两次，可能优化后只取第二次。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For/while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循环、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if/switch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分支等，编译器会想一切办法，在不影响程序语义和运行结果的前提下，尽量优化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程序的性能。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优化带来的问题</a:t>
            </a:r>
            <a:r>
              <a:rPr lang="en-US" sz="5800" b="0" i="0" u="none" strike="noStrike">
                <a:solidFill>
                  <a:srgbClr val="000000"/>
                </a:solidFill>
                <a:latin typeface="等线 Light"/>
              </a:rPr>
              <a:t>(</a:t>
            </a: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小扩展</a:t>
            </a:r>
            <a:r>
              <a:rPr lang="en-US" sz="5800" b="0" i="0" u="none" strike="noStrike">
                <a:solidFill>
                  <a:srgbClr val="000000"/>
                </a:solidFill>
                <a:latin typeface="等线 Light"/>
              </a:rPr>
              <a:t>)</a:t>
            </a:r>
          </a:p>
        </p:txBody>
      </p:sp>
      <p:sp>
        <p:nvSpPr>
          <p:cNvPr id="3" name="AutoShape 3"/>
          <p:cNvSpPr/>
          <p:nvPr/>
        </p:nvSpPr>
        <p:spPr>
          <a:xfrm>
            <a:off x="1294220" y="2366831"/>
            <a:ext cx="9973244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在多线程编程时，优化可能会导致指令重排，这会导致一些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”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并发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BUG”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。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3517" y="3195688"/>
            <a:ext cx="3027497" cy="4808379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4926361" y="4572000"/>
            <a:ext cx="11287705" cy="3077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左图中一定会打印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b = hello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吗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?</a:t>
            </a: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并不是，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print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可能会输出空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编译器编译时，可能会把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b = “hello”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放在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 f()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的下面，因为这个改动不影响当前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线程内的执行流程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另外还有种可能，就是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b = “hello”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确实在前面，但执行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 f()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所在的线程还没同步到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这个改动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输出可执行文件</a:t>
            </a:r>
          </a:p>
        </p:txBody>
      </p:sp>
      <p:sp>
        <p:nvSpPr>
          <p:cNvPr id="3" name="AutoShape 3"/>
          <p:cNvSpPr/>
          <p:nvPr/>
        </p:nvSpPr>
        <p:spPr>
          <a:xfrm>
            <a:off x="1239024" y="2438400"/>
            <a:ext cx="10855963" cy="196977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优化完成后，编译器会把中间代码转为具体平台的可执行程序。还是以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为例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: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1" i="0" u="none" strike="noStrike">
                <a:solidFill>
                  <a:srgbClr val="000000"/>
                </a:solidFill>
                <a:latin typeface="等线"/>
              </a:rPr>
              <a:t>GOOS=windows GOARCH=AMD64 go build xxx.go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这会告诉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编译器，使用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windows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API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，使用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64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位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x86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汇编进行编译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9024" y="4728892"/>
            <a:ext cx="5858108" cy="241666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1338147" y="7344936"/>
            <a:ext cx="4247316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至此，整个编译流程就结束了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应用场景</a:t>
            </a:r>
          </a:p>
        </p:txBody>
      </p:sp>
      <p:sp>
        <p:nvSpPr>
          <p:cNvPr id="3" name="AutoShape 3"/>
          <p:cNvSpPr/>
          <p:nvPr/>
        </p:nvSpPr>
        <p:spPr>
          <a:xfrm>
            <a:off x="1117600" y="2438399"/>
            <a:ext cx="1708160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1.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规则引擎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288585" y="3340409"/>
            <a:ext cx="14096167" cy="196977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假如你的平台活动非常多，每种活动都要不同的达成条件，每次业务方有新需求的时候，都要重新创建</a:t>
            </a: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一套活动规则，给满足条件的用户发放某些东西。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这个时候可以实现一套规则引擎，数据库里只存储规则，让运营人员自己通过界面创建活动规则，规则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引擎负责执行运营人员创建的规则，并对满足条件的用户做相应的处理。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应用场景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39516" y="2567399"/>
            <a:ext cx="7176968" cy="400920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6312117" y="6889749"/>
            <a:ext cx="3631764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规则引擎的页面表示形式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编译原理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9620" y="2434167"/>
            <a:ext cx="5524827" cy="2307207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78376" y="2429517"/>
            <a:ext cx="6625823" cy="2170085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13176" y="5628193"/>
            <a:ext cx="5345227" cy="196789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1457095" y="4418935"/>
            <a:ext cx="861775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龙书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9183649" y="4449672"/>
            <a:ext cx="861775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虎书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1456509" y="7438313"/>
            <a:ext cx="861775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鲸书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8841679" y="6198467"/>
            <a:ext cx="4465325" cy="779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4200" b="0" i="0" u="none" strike="noStrike">
                <a:solidFill>
                  <a:srgbClr val="000000"/>
                </a:solidFill>
                <a:latin typeface="Noto Sans SC"/>
              </a:rPr>
              <a:t>编译原理三“神书”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应用场景</a:t>
            </a:r>
          </a:p>
        </p:txBody>
      </p:sp>
      <p:sp>
        <p:nvSpPr>
          <p:cNvPr id="3" name="AutoShape 3"/>
          <p:cNvSpPr/>
          <p:nvPr/>
        </p:nvSpPr>
        <p:spPr>
          <a:xfrm>
            <a:off x="1298497" y="2339281"/>
            <a:ext cx="14869883" cy="640175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2.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代码生成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各个语言都有通过代码生成接口文档的工具，也有通过文档生成代码的工具。这些工具的原理大多是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 通过读取代码/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文档，解析为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后转化成文档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/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代码来实现的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-   java doc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就是通过读取注释和源码，生成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Java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文档的。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gRPC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也是通过读取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proto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文件的定义，组装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，最终生成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Go/Java/Python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等接口代码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你司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10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年前的老项目，使用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XML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定义接口，现在要用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proto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，手工转写肯定费事又不准，将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XML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解析成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    AST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后，转为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proto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文件即可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如果你是框架作者，也可以使用该方式快速生成代码，提高用户效率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脚手架的原理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)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等线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老项目用的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graphQL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进行查询，但是打算切到传统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SQL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上，要改所有的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graphQL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语句，怕出问题，可以实现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   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一个中间件，解析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graphQL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，并转为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SQL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应用场景</a:t>
            </a:r>
          </a:p>
        </p:txBody>
      </p:sp>
      <p:sp>
        <p:nvSpPr>
          <p:cNvPr id="3" name="AutoShape 3"/>
          <p:cNvSpPr/>
          <p:nvPr/>
        </p:nvSpPr>
        <p:spPr>
          <a:xfrm>
            <a:off x="1328235" y="3762255"/>
            <a:ext cx="4223807" cy="41036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800" b="0" i="0" u="none" strike="noStrike">
                <a:solidFill>
                  <a:srgbClr val="000000"/>
                </a:solidFill>
                <a:latin typeface="Noto Sans SC"/>
                <a:hlinkClick r:id="rId2" tooltip="https://mp.weixin.qq.com/s?__biz=MzU4MDcyNzIwNQ==&amp;mid=2247484547&amp;idx=1&amp;sn=803f3153b6deb238714d85d66555d550&amp;chksm=fd533c49ca24b55f392287d71643a478962b4710b8f4aecdad229313044bea6b2638630b905c#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手把手教你写个自己的</a:t>
            </a:r>
            <a:r>
              <a:rPr lang="en-US" sz="1800" b="0" i="0" u="none" strike="noStrike">
                <a:solidFill>
                  <a:srgbClr val="000000"/>
                </a:solidFill>
                <a:latin typeface="等线"/>
                <a:hlinkClick r:id="rId2" tooltip="https://mp.weixin.qq.com/s?__biz=MzU4MDcyNzIwNQ==&amp;mid=2247484547&amp;idx=1&amp;sn=803f3153b6deb238714d85d66555d550&amp;chksm=fd533c49ca24b55f392287d71643a478962b4710b8f4aecdad229313044bea6b2638630b905c#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</a:t>
            </a:r>
            <a:r>
              <a:rPr lang="en-US" sz="1800" b="0" i="0" u="none" strike="noStrike">
                <a:solidFill>
                  <a:srgbClr val="000000"/>
                </a:solidFill>
                <a:latin typeface="等线"/>
                <a:hlinkClick r:id="rId2" tooltip="https://mp.weixin.qq.com/s?__biz=MzU4MDcyNzIwNQ==&amp;mid=2247484547&amp;idx=1&amp;sn=803f3153b6deb238714d85d66555d550&amp;chksm=fd533c49ca24b55f392287d71643a478962b4710b8f4aecdad229313044bea6b2638630b905c#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-gen-go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328235" y="2864624"/>
            <a:ext cx="6829220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案例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: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通过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Proto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文件生成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Go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标准库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HTTP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接口代码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应用场景</a:t>
            </a:r>
          </a:p>
        </p:txBody>
      </p:sp>
      <p:sp>
        <p:nvSpPr>
          <p:cNvPr id="3" name="AutoShape 3"/>
          <p:cNvSpPr/>
          <p:nvPr/>
        </p:nvSpPr>
        <p:spPr>
          <a:xfrm>
            <a:off x="1209288" y="2479631"/>
            <a:ext cx="8128000" cy="4924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3.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扩展已有程序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209288" y="3375875"/>
            <a:ext cx="14034184" cy="381642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已经开发好的程序，客户想对部分内容进行二次开发，但公司又不想给客户源码。此时可以在程序内</a:t>
            </a:r>
            <a:endParaRPr lang="en-US" sz="1100"/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集成一个解释器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(interpreter)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，给客户一定程度上无源码二开的能力。 就像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Nginx/Redis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实现了对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Lua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的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支持，你无需改动源码，只需要嵌入一个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Lua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脚本，就能实现高阶需求。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Redis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可以用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Lua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脚本实现事务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Nginx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可以用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Lua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脚本实现一些复杂规则的处理</a:t>
            </a:r>
          </a:p>
          <a:p>
            <a:pPr indent="0" algn="l">
              <a:lnSpc>
                <a:spcPct val="100000"/>
              </a:lnSpc>
            </a:pPr>
            <a:endParaRPr lang="en-US" sz="2400" b="0" i="0" u="none" strike="noStrike">
              <a:solidFill>
                <a:srgbClr val="000000"/>
              </a:solidFill>
              <a:latin typeface="Noto Sans SC"/>
            </a:endParaRPr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你可以在你的程序中也嵌入一个语言的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interpreter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，客户把脚本放入指定的目录，程序读取到就进行</a:t>
            </a:r>
          </a:p>
          <a:p>
            <a:pPr indent="0" algn="l">
              <a:lnSpc>
                <a:spcPct val="100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     </a:t>
            </a: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解释和执行，这样就能实现不给客户源码的前提下，给他一定程度上二开的能力。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等线 Light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等线 Light"/>
              </a:rPr>
              <a:t>Reference</a:t>
            </a:r>
          </a:p>
        </p:txBody>
      </p:sp>
      <p:sp>
        <p:nvSpPr>
          <p:cNvPr id="3" name="AutoShape 3"/>
          <p:cNvSpPr/>
          <p:nvPr/>
        </p:nvSpPr>
        <p:spPr>
          <a:xfrm>
            <a:off x="1476917" y="2953835"/>
            <a:ext cx="10785432" cy="123110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mini-tun: 几个小时实现的超简易解释型语言: </a:t>
            </a:r>
            <a:r>
              <a:rPr lang="en-US" sz="2400" b="0" i="0" u="none" strike="noStrike">
                <a:solidFill>
                  <a:srgbClr val="000000"/>
                </a:solidFill>
                <a:latin typeface="等线"/>
                <a:hlinkClick r:id="rId2" tooltip="https://github.com/bootun/mini-t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bootun/mini-tun (github.com)</a:t>
            </a:r>
            <a:endParaRPr lang="en-US" sz="1100"/>
          </a:p>
          <a:p>
            <a:pPr indent="0" algn="l">
              <a:lnSpc>
                <a:spcPct val="100000"/>
              </a:lnSpc>
            </a:pPr>
            <a:endParaRPr lang="en-US" sz="1100"/>
          </a:p>
          <a:p>
            <a:pPr marL="0" lvl="0" indent="304800" algn="l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/>
              </a:rPr>
              <a:t>有趣的编译原理书籍推荐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6917" y="4726295"/>
            <a:ext cx="5035419" cy="196443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28000" y="4843964"/>
            <a:ext cx="4648079" cy="176741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1318321" y="6883271"/>
            <a:ext cx="13818313" cy="41036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27000" tIns="63500" rIns="127000" bIns="6350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800" b="0" i="0" u="none" strike="noStrike">
                <a:solidFill>
                  <a:srgbClr val="000000"/>
                </a:solidFill>
                <a:latin typeface="Noto Sans SC"/>
              </a:rPr>
              <a:t>作者是个很好的人，我还是学生时，中文书记还没出版，我看的盗版，后面联系到作者打算购买，作者了解到情况后直接送了我</a:t>
            </a:r>
            <a:r>
              <a:rPr lang="en-US" sz="1800" b="0" i="0" u="none" strike="noStrike">
                <a:solidFill>
                  <a:srgbClr val="000000"/>
                </a:solidFill>
                <a:latin typeface="等线"/>
              </a:rPr>
              <a:t>…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xfrm>
            <a:off x="6144323" y="3886536"/>
            <a:ext cx="4521200" cy="2239203"/>
          </a:xfrm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9700" b="0" i="0" u="none" strike="noStrike" spc="0">
                <a:solidFill>
                  <a:srgbClr val="000000">
                    <a:alpha val="100000"/>
                  </a:srgbClr>
                </a:solidFill>
                <a:latin typeface="等线 Light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9700" b="0" i="0" u="none" strike="noStrike">
                <a:solidFill>
                  <a:srgbClr val="000000"/>
                </a:solidFill>
                <a:latin typeface="等线 Light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编译原理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并且国内绝大多数程序员都认为，自己毕业之后再也用不到编译原理了。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如果你对编译原理的认知还停留在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: </a:t>
            </a:r>
            <a:r>
              <a:rPr lang="en-US" sz="3700" b="1" i="0" u="none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lang="en-US" sz="3700" b="1" i="0" u="none" strike="noStrike">
                <a:solidFill>
                  <a:srgbClr val="000000"/>
                </a:solidFill>
                <a:latin typeface="Noto Sans SC"/>
              </a:rPr>
              <a:t>用来实现一门编程语言</a:t>
            </a:r>
            <a:r>
              <a:rPr lang="en-US" sz="3700" b="1" i="0" u="none" strike="noStrike">
                <a:solidFill>
                  <a:srgbClr val="000000"/>
                </a:solidFill>
                <a:latin typeface="等线"/>
              </a:rPr>
              <a:t>” </a:t>
            </a: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这个层次上，那你的认知水平可能就有点太差了</a:t>
            </a: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…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Noto Sans SC"/>
              </a:rPr>
              <a:t>下面这些场景，都或多或少的用到了编译原理的知识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前端框架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等线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React/Vue/Angular，大量的前端框架都是编译原理的落地产物。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所有这些实现了自己语法的前端框架，都是通过将本语言的AST转为原生js来执行的。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代码生成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" y="2434167"/>
            <a:ext cx="14811297" cy="5801784"/>
          </a:xfrm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83333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等线"/>
              </a:defRPr>
            </a:lvl1pPr>
          </a:lstStyle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Proto文件生成Go/Java/Python RPC client/server 接口代码, 生成OpenAPI(swagger)文档</a:t>
            </a:r>
          </a:p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注释生成OpenAPI文档</a:t>
            </a:r>
          </a:p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OpenAPI文档反向生成代码</a:t>
            </a:r>
          </a:p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代码注释生成README文档</a:t>
            </a:r>
          </a:p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Go-wire生成依赖注入代码</a:t>
            </a:r>
          </a:p>
          <a:p>
            <a:pPr marL="0" lvl="0" indent="469900" algn="l">
              <a:lnSpc>
                <a:spcPct val="83333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公司10年前用XML定义接口数据格式，现在想切到gRPC/Thrift上，手工转写又慢又不可靠…</a:t>
            </a:r>
          </a:p>
          <a:p>
            <a:pPr indent="0" algn="l">
              <a:lnSpc>
                <a:spcPct val="83333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83333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等线"/>
              </a:rPr>
              <a:t>代码生成是研发效能非常重要的一环…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高级定制需求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等线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Nginx/Redis可以通过嵌入Lua脚本来实现高阶需求</a:t>
            </a:r>
          </a:p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业务平台可以通过实现规则引擎来省去重复需求的开发</a:t>
            </a:r>
          </a:p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公司卖出去的软件，客户要自己定制，但不想给客户源码，需要支持能让客户自己写扩展</a:t>
            </a: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endParaRPr lang="en-US" sz="3700" b="0" i="0" u="none" strike="noStrike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等线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ctr">
            <a:noAutofit/>
          </a:bodyPr>
          <a:lstStyle>
            <a:lvl1pPr algn="l">
              <a:lnSpc>
                <a:spcPct val="91666"/>
              </a:lnSpc>
              <a:defRPr sz="5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面试</a:t>
            </a:r>
            <a:r>
              <a:rPr lang="en-US" sz="5800" b="0" i="0" u="none" strike="noStrike">
                <a:solidFill>
                  <a:srgbClr val="000000"/>
                </a:solidFill>
                <a:latin typeface="等线 Light"/>
              </a:rPr>
              <a:t>/</a:t>
            </a:r>
            <a:r>
              <a:rPr lang="en-US" sz="5800" b="0" i="0" u="none" strike="noStrike">
                <a:solidFill>
                  <a:srgbClr val="000000"/>
                </a:solidFill>
                <a:latin typeface="Noto Sans SC"/>
              </a:rPr>
              <a:t>吹逼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37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marL="0" lvl="0" indent="469900" algn="l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sz="3700" b="0" i="0" u="none" strike="noStrike" dirty="0" err="1">
                <a:solidFill>
                  <a:srgbClr val="000000"/>
                </a:solidFill>
                <a:latin typeface="Noto Sans SC"/>
              </a:rPr>
              <a:t>不管是面试还是水群，了解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等线"/>
              </a:rPr>
              <a:t>compiler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Noto Sans SC"/>
              </a:rPr>
              <a:t>和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等线"/>
              </a:rPr>
              <a:t>runtime,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Noto Sans SC"/>
              </a:rPr>
              <a:t>都能让你在这些领域上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等线"/>
              </a:rPr>
              <a:t>”</a:t>
            </a:r>
            <a:r>
              <a:rPr lang="en-US" sz="3700" b="1" i="0" u="none" strike="noStrike" dirty="0" err="1">
                <a:solidFill>
                  <a:srgbClr val="000000"/>
                </a:solidFill>
                <a:latin typeface="Noto Sans SC"/>
              </a:rPr>
              <a:t>吊锤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等线"/>
              </a:rPr>
              <a:t>”</a:t>
            </a:r>
            <a:r>
              <a:rPr lang="en-US" sz="3700" b="0" i="0" u="none" strike="noStrike" dirty="0" err="1">
                <a:solidFill>
                  <a:srgbClr val="000000"/>
                </a:solidFill>
                <a:latin typeface="Noto Sans SC"/>
              </a:rPr>
              <a:t>面试官</a:t>
            </a:r>
            <a:r>
              <a:rPr lang="en-US" sz="3700" b="0" i="0" u="none" strike="noStrike" dirty="0">
                <a:solidFill>
                  <a:srgbClr val="000000"/>
                </a:solidFill>
                <a:latin typeface="Noto Sans SC"/>
              </a:rPr>
              <a:t>。   </a:t>
            </a:r>
          </a:p>
          <a:p>
            <a:pPr indent="0" algn="l">
              <a:lnSpc>
                <a:spcPct val="91666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等线"/>
              </a:rPr>
              <a:t>       </a:t>
            </a: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等线"/>
            </a:endParaRPr>
          </a:p>
          <a:p>
            <a:pPr indent="0" algn="l">
              <a:lnSpc>
                <a:spcPct val="91666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等线"/>
              </a:rPr>
              <a:t>                                                              —— 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Noto Sans SC"/>
              </a:rPr>
              <a:t>别人的八股文是背来的，你的八股文是看源码理解出来的</a:t>
            </a: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Noto Sans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" y="2434167"/>
            <a:ext cx="14672527" cy="5801784"/>
          </a:xfrm>
          <a:prstGeom prst="rect">
            <a:avLst/>
          </a:prstGeom>
        </p:spPr>
        <p:txBody>
          <a:bodyPr lIns="127000" tIns="63500" rIns="127000" bIns="63500" anchor="t">
            <a:noAutofit/>
          </a:bodyPr>
          <a:lstStyle>
            <a:lvl1pPr algn="l">
              <a:lnSpc>
                <a:spcPct val="91666"/>
              </a:lnSpc>
              <a:defRPr sz="4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800" b="0" i="0" u="none" strike="noStrike">
                <a:solidFill>
                  <a:srgbClr val="000000"/>
                </a:solidFill>
                <a:latin typeface="Noto Sans SC"/>
              </a:rPr>
              <a:t>掌握编译原理</a:t>
            </a:r>
          </a:p>
          <a:p>
            <a:pPr indent="0" algn="l">
              <a:lnSpc>
                <a:spcPct val="91666"/>
              </a:lnSpc>
            </a:pPr>
            <a:endParaRPr lang="en-US" sz="4800" b="0" i="0" u="none" strike="noStrike">
              <a:solidFill>
                <a:srgbClr val="000000"/>
              </a:solidFill>
              <a:latin typeface="Noto Sans SC"/>
            </a:endParaRPr>
          </a:p>
          <a:p>
            <a:pPr indent="0" algn="l">
              <a:lnSpc>
                <a:spcPct val="91666"/>
              </a:lnSpc>
            </a:pPr>
            <a:r>
              <a:rPr lang="en-US" sz="4800" b="0" i="0" u="none" strike="noStrike">
                <a:solidFill>
                  <a:srgbClr val="000000"/>
                </a:solidFill>
                <a:latin typeface="Noto Sans SC"/>
              </a:rPr>
              <a:t>是优秀工程师非常重要的一项能力。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自定义</PresentationFormat>
  <Paragraphs>202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Noto Sans SC</vt:lpstr>
      <vt:lpstr>等线</vt:lpstr>
      <vt:lpstr>等线 Light</vt:lpstr>
      <vt:lpstr>Arial</vt:lpstr>
      <vt:lpstr>Office 主题​​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bootun zhao</cp:lastModifiedBy>
  <cp:revision>1</cp:revision>
  <dcterms:modified xsi:type="dcterms:W3CDTF">2024-11-16T11:19:29Z</dcterms:modified>
</cp:coreProperties>
</file>