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5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21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104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2368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439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119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770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936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85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7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67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54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00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92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99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6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160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irish.kemba26@gmail.co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1415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Predictive</a:t>
            </a:r>
            <a:r>
              <a:rPr spc="-135" dirty="0"/>
              <a:t> </a:t>
            </a:r>
            <a:r>
              <a:rPr spc="85" dirty="0"/>
              <a:t>Analytics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6975" y="3991345"/>
            <a:ext cx="2193925" cy="42780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en-IN" sz="1300" spc="-75" dirty="0" smtClean="0">
                <a:solidFill>
                  <a:srgbClr val="FFFFFF"/>
                </a:solidFill>
                <a:latin typeface="Lucida Sans"/>
                <a:cs typeface="Lucida Sans"/>
              </a:rPr>
              <a:t>Girish Kemba</a:t>
            </a:r>
            <a:r>
              <a:rPr sz="1300" spc="-75" dirty="0" smtClean="0">
                <a:solidFill>
                  <a:srgbClr val="FFFFFF"/>
                </a:solidFill>
                <a:latin typeface="Lucida Sans"/>
                <a:cs typeface="Lucida Sans"/>
              </a:rPr>
              <a:t>, </a:t>
            </a:r>
            <a:endParaRPr lang="en-IN" sz="1300" spc="-75" dirty="0" smtClean="0">
              <a:solidFill>
                <a:srgbClr val="FFFFFF"/>
              </a:solidFill>
              <a:latin typeface="Lucida Sans"/>
              <a:cs typeface="Lucida Sans"/>
            </a:endParaRPr>
          </a:p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en-IN" sz="1300" spc="-75" dirty="0">
                <a:solidFill>
                  <a:srgbClr val="FFFFFF"/>
                </a:solidFill>
                <a:latin typeface="Lucida Sans"/>
                <a:cs typeface="Lucida Sans"/>
                <a:hlinkClick r:id="rId2"/>
              </a:rPr>
              <a:t>g</a:t>
            </a:r>
            <a:r>
              <a:rPr lang="en-IN" sz="1300" spc="-75" dirty="0" smtClean="0">
                <a:solidFill>
                  <a:srgbClr val="FFFFFF"/>
                </a:solidFill>
                <a:latin typeface="Lucida Sans"/>
                <a:cs typeface="Lucida Sans"/>
                <a:hlinkClick r:id="rId2"/>
              </a:rPr>
              <a:t>irish.kemba26</a:t>
            </a:r>
            <a:r>
              <a:rPr sz="1300" spc="-90" dirty="0" smtClean="0">
                <a:solidFill>
                  <a:srgbClr val="FFFFFF"/>
                </a:solidFill>
                <a:latin typeface="Lucida Sans"/>
                <a:cs typeface="Lucida Sans"/>
                <a:hlinkClick r:id="rId2"/>
              </a:rPr>
              <a:t>@gmail.com</a:t>
            </a:r>
            <a:endParaRPr sz="13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4435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95" dirty="0"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Model </a:t>
            </a:r>
            <a:r>
              <a:rPr sz="2400" b="1" u="heavy" spc="85" dirty="0"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building</a:t>
            </a:r>
            <a:r>
              <a:rPr sz="2400" b="1" u="heavy" spc="-210" dirty="0"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2400" b="1" u="heavy" spc="35" dirty="0"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parameters: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9433" y="1235815"/>
            <a:ext cx="6587490" cy="238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356870" indent="-328295">
              <a:lnSpc>
                <a:spcPct val="149000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30" dirty="0">
                <a:solidFill>
                  <a:srgbClr val="FFFFFF"/>
                </a:solidFill>
                <a:latin typeface="Lucida Sans"/>
                <a:cs typeface="Lucida Sans"/>
              </a:rPr>
              <a:t>Scatter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Lucida Sans"/>
                <a:cs typeface="Lucida Sans"/>
              </a:rPr>
              <a:t>plots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ucida Sans"/>
                <a:cs typeface="Lucida Sans"/>
              </a:rPr>
              <a:t>were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85" dirty="0">
                <a:solidFill>
                  <a:srgbClr val="FFFFFF"/>
                </a:solidFill>
                <a:latin typeface="Lucida Sans"/>
                <a:cs typeface="Lucida Sans"/>
              </a:rPr>
              <a:t>made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Lucida Sans"/>
                <a:cs typeface="Lucida Sans"/>
              </a:rPr>
              <a:t>for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Lucida Sans"/>
                <a:cs typeface="Lucida Sans"/>
              </a:rPr>
              <a:t>Salary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Lucida Sans"/>
                <a:cs typeface="Lucida Sans"/>
              </a:rPr>
              <a:t>vs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85" dirty="0">
                <a:solidFill>
                  <a:srgbClr val="FFFFFF"/>
                </a:solidFill>
                <a:latin typeface="Lucida Sans"/>
                <a:cs typeface="Lucida Sans"/>
              </a:rPr>
              <a:t>Age,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Lucida Sans"/>
                <a:cs typeface="Lucida Sans"/>
              </a:rPr>
              <a:t>Salary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Lucida Sans"/>
                <a:cs typeface="Lucida Sans"/>
              </a:rPr>
              <a:t>vs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Lucida Sans"/>
                <a:cs typeface="Lucida Sans"/>
              </a:rPr>
              <a:t>Account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Lucida Sans"/>
                <a:cs typeface="Lucida Sans"/>
              </a:rPr>
              <a:t>Balance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80" dirty="0">
                <a:solidFill>
                  <a:srgbClr val="FFFFFF"/>
                </a:solidFill>
                <a:latin typeface="Lucida Sans"/>
                <a:cs typeface="Lucida Sans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Lucida Sans"/>
                <a:cs typeface="Lucida Sans"/>
              </a:rPr>
              <a:t>Salary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Lucida Sans"/>
                <a:cs typeface="Lucida Sans"/>
              </a:rPr>
              <a:t>vs  </a:t>
            </a:r>
            <a:r>
              <a:rPr sz="1300" spc="-70" dirty="0">
                <a:solidFill>
                  <a:srgbClr val="FFFFFF"/>
                </a:solidFill>
                <a:latin typeface="Lucida Sans"/>
                <a:cs typeface="Lucida Sans"/>
              </a:rPr>
              <a:t>Transaction</a:t>
            </a:r>
            <a:r>
              <a:rPr sz="1300" spc="-17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80" dirty="0">
                <a:solidFill>
                  <a:srgbClr val="FFFFFF"/>
                </a:solidFill>
                <a:latin typeface="Lucida Sans"/>
                <a:cs typeface="Lucida Sans"/>
              </a:rPr>
              <a:t>Amount.</a:t>
            </a:r>
            <a:endParaRPr sz="1300">
              <a:latin typeface="Lucida Sans"/>
              <a:cs typeface="Lucida Sans"/>
            </a:endParaRPr>
          </a:p>
          <a:p>
            <a:pPr marL="340360" marR="66675" indent="-328295">
              <a:lnSpc>
                <a:spcPct val="149000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45" dirty="0">
                <a:solidFill>
                  <a:srgbClr val="FFFFFF"/>
                </a:solidFill>
                <a:latin typeface="Lucida Sans"/>
                <a:cs typeface="Lucida Sans"/>
              </a:rPr>
              <a:t>Filtering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Lucida Sans"/>
                <a:cs typeface="Lucida Sans"/>
              </a:rPr>
              <a:t>type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Lucida Sans"/>
                <a:cs typeface="Lucida Sans"/>
              </a:rPr>
              <a:t>transaction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Lucida Sans"/>
                <a:cs typeface="Lucida Sans"/>
              </a:rPr>
              <a:t>in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Lucida Sans"/>
                <a:cs typeface="Lucida Sans"/>
              </a:rPr>
              <a:t>transaction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Lucida Sans"/>
                <a:cs typeface="Lucida Sans"/>
              </a:rPr>
              <a:t>description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90" dirty="0">
                <a:solidFill>
                  <a:srgbClr val="FFFFFF"/>
                </a:solidFill>
                <a:latin typeface="Lucida Sans"/>
                <a:cs typeface="Lucida Sans"/>
              </a:rPr>
              <a:t>column,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Lucida Sans"/>
                <a:cs typeface="Lucida Sans"/>
              </a:rPr>
              <a:t>amount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Lucida Sans"/>
                <a:cs typeface="Lucida Sans"/>
              </a:rPr>
              <a:t>the  </a:t>
            </a:r>
            <a:r>
              <a:rPr sz="1300" spc="-70" dirty="0">
                <a:solidFill>
                  <a:srgbClr val="FFFFFF"/>
                </a:solidFill>
                <a:latin typeface="Lucida Sans"/>
                <a:cs typeface="Lucida Sans"/>
              </a:rPr>
              <a:t>person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85" dirty="0">
                <a:solidFill>
                  <a:srgbClr val="FFFFFF"/>
                </a:solidFill>
                <a:latin typeface="Lucida Sans"/>
                <a:cs typeface="Lucida Sans"/>
              </a:rPr>
              <a:t>has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Lucida Sans"/>
                <a:cs typeface="Lucida Sans"/>
              </a:rPr>
              <a:t>spent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80" dirty="0">
                <a:solidFill>
                  <a:srgbClr val="FFFFFF"/>
                </a:solidFill>
                <a:latin typeface="Lucida Sans"/>
                <a:cs typeface="Lucida Sans"/>
              </a:rPr>
              <a:t>on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Lucida Sans"/>
                <a:cs typeface="Lucida Sans"/>
              </a:rPr>
              <a:t>an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Lucida Sans"/>
                <a:cs typeface="Lucida Sans"/>
              </a:rPr>
              <a:t>average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Lucida Sans"/>
                <a:cs typeface="Lucida Sans"/>
              </a:rPr>
              <a:t>in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Lucida Sans"/>
                <a:cs typeface="Lucida Sans"/>
              </a:rPr>
              <a:t>POS,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Lucida Sans"/>
                <a:cs typeface="Lucida Sans"/>
              </a:rPr>
              <a:t>Interbank,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Lucida Sans"/>
                <a:cs typeface="Lucida Sans"/>
              </a:rPr>
              <a:t>Phone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Lucida Sans"/>
                <a:cs typeface="Lucida Sans"/>
              </a:rPr>
              <a:t>Bank.</a:t>
            </a:r>
            <a:endParaRPr sz="1300">
              <a:latin typeface="Lucida Sans"/>
              <a:cs typeface="Lucida Sans"/>
            </a:endParaRPr>
          </a:p>
          <a:p>
            <a:pPr marL="340360" marR="85725" indent="-328295">
              <a:lnSpc>
                <a:spcPct val="149000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45" dirty="0">
                <a:solidFill>
                  <a:srgbClr val="FFFFFF"/>
                </a:solidFill>
                <a:latin typeface="Lucida Sans"/>
                <a:cs typeface="Lucida Sans"/>
              </a:rPr>
              <a:t>Phone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80" dirty="0">
                <a:solidFill>
                  <a:srgbClr val="FFFFFF"/>
                </a:solidFill>
                <a:latin typeface="Lucida Sans"/>
                <a:cs typeface="Lucida Sans"/>
              </a:rPr>
              <a:t>bank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80" dirty="0">
                <a:solidFill>
                  <a:srgbClr val="FFFFFF"/>
                </a:solidFill>
                <a:latin typeface="Lucida Sans"/>
                <a:cs typeface="Lucida Sans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80" dirty="0">
                <a:solidFill>
                  <a:srgbClr val="FFFFFF"/>
                </a:solidFill>
                <a:latin typeface="Lucida Sans"/>
                <a:cs typeface="Lucida Sans"/>
              </a:rPr>
              <a:t>bank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Lucida Sans"/>
                <a:cs typeface="Lucida Sans"/>
              </a:rPr>
              <a:t>transfer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85" dirty="0">
                <a:solidFill>
                  <a:srgbClr val="FFFFFF"/>
                </a:solidFill>
                <a:latin typeface="Lucida Sans"/>
                <a:cs typeface="Lucida Sans"/>
              </a:rPr>
              <a:t>do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Lucida Sans"/>
                <a:cs typeface="Lucida Sans"/>
              </a:rPr>
              <a:t>not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Lucida Sans"/>
                <a:cs typeface="Lucida Sans"/>
              </a:rPr>
              <a:t>have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Lucida Sans"/>
                <a:cs typeface="Lucida Sans"/>
              </a:rPr>
              <a:t>adequate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Lucida Sans"/>
                <a:cs typeface="Lucida Sans"/>
              </a:rPr>
              <a:t>data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Lucida Sans"/>
                <a:cs typeface="Lucida Sans"/>
              </a:rPr>
              <a:t>for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Lucida Sans"/>
                <a:cs typeface="Lucida Sans"/>
              </a:rPr>
              <a:t>all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Lucida Sans"/>
                <a:cs typeface="Lucida Sans"/>
              </a:rPr>
              <a:t>customers.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Lucida Sans"/>
                <a:cs typeface="Lucida Sans"/>
              </a:rPr>
              <a:t>Data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Lucida Sans"/>
                <a:cs typeface="Lucida Sans"/>
              </a:rPr>
              <a:t>is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Lucida Sans"/>
                <a:cs typeface="Lucida Sans"/>
              </a:rPr>
              <a:t>not  </a:t>
            </a:r>
            <a:r>
              <a:rPr sz="1300" spc="-65" dirty="0">
                <a:solidFill>
                  <a:srgbClr val="FFFFFF"/>
                </a:solidFill>
                <a:latin typeface="Lucida Sans"/>
                <a:cs typeface="Lucida Sans"/>
              </a:rPr>
              <a:t>considered</a:t>
            </a:r>
            <a:r>
              <a:rPr sz="1300" spc="-17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Lucida Sans"/>
                <a:cs typeface="Lucida Sans"/>
              </a:rPr>
              <a:t>for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Lucida Sans"/>
                <a:cs typeface="Lucida Sans"/>
              </a:rPr>
              <a:t>predictive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Lucida Sans"/>
                <a:cs typeface="Lucida Sans"/>
              </a:rPr>
              <a:t>analysis</a:t>
            </a:r>
            <a:endParaRPr sz="1300">
              <a:latin typeface="Lucida Sans"/>
              <a:cs typeface="Lucida Sans"/>
            </a:endParaRPr>
          </a:p>
          <a:p>
            <a:pPr marL="340360" marR="5080" indent="-328295">
              <a:lnSpc>
                <a:spcPct val="149000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40" dirty="0">
                <a:solidFill>
                  <a:srgbClr val="FFFFFF"/>
                </a:solidFill>
                <a:latin typeface="Lucida Sans"/>
                <a:cs typeface="Lucida Sans"/>
              </a:rPr>
              <a:t>Created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Lucida Sans"/>
                <a:cs typeface="Lucida Sans"/>
              </a:rPr>
              <a:t>new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Lucida Sans"/>
                <a:cs typeface="Lucida Sans"/>
              </a:rPr>
              <a:t>features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Lucida Sans"/>
                <a:cs typeface="Lucida Sans"/>
              </a:rPr>
              <a:t>for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Lucida Sans"/>
                <a:cs typeface="Lucida Sans"/>
              </a:rPr>
              <a:t>data.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Lucida Sans"/>
                <a:cs typeface="Lucida Sans"/>
              </a:rPr>
              <a:t>average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Lucida Sans"/>
                <a:cs typeface="Lucida Sans"/>
              </a:rPr>
              <a:t>payments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85" dirty="0">
                <a:solidFill>
                  <a:srgbClr val="FFFFFF"/>
                </a:solidFill>
                <a:latin typeface="Lucida Sans"/>
                <a:cs typeface="Lucida Sans"/>
              </a:rPr>
              <a:t>made</a:t>
            </a:r>
            <a:r>
              <a:rPr sz="1300" spc="-1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Lucida Sans"/>
                <a:cs typeface="Lucida Sans"/>
              </a:rPr>
              <a:t>by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Lucida Sans"/>
                <a:cs typeface="Lucida Sans"/>
              </a:rPr>
              <a:t>customers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80" dirty="0">
                <a:solidFill>
                  <a:srgbClr val="FFFFFF"/>
                </a:solidFill>
                <a:latin typeface="Lucida Sans"/>
                <a:cs typeface="Lucida Sans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Lucida Sans"/>
                <a:cs typeface="Lucida Sans"/>
              </a:rPr>
              <a:t>the  </a:t>
            </a:r>
            <a:r>
              <a:rPr sz="1300" spc="-65" dirty="0">
                <a:solidFill>
                  <a:srgbClr val="FFFFFF"/>
                </a:solidFill>
                <a:latin typeface="Lucida Sans"/>
                <a:cs typeface="Lucida Sans"/>
              </a:rPr>
              <a:t>average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80" dirty="0">
                <a:solidFill>
                  <a:srgbClr val="FFFFFF"/>
                </a:solidFill>
                <a:latin typeface="Lucida Sans"/>
                <a:cs typeface="Lucida Sans"/>
              </a:rPr>
              <a:t>money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Lucida Sans"/>
                <a:cs typeface="Lucida Sans"/>
              </a:rPr>
              <a:t>spent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Lucida Sans"/>
                <a:cs typeface="Lucida Sans"/>
              </a:rPr>
              <a:t>by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Lucida Sans"/>
                <a:cs typeface="Lucida Sans"/>
              </a:rPr>
              <a:t>customers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Lucida Sans"/>
                <a:cs typeface="Lucida Sans"/>
              </a:rPr>
              <a:t>at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Lucida Sans"/>
                <a:cs typeface="Lucida Sans"/>
              </a:rPr>
              <a:t>point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80" dirty="0">
                <a:solidFill>
                  <a:srgbClr val="FFFFFF"/>
                </a:solidFill>
                <a:latin typeface="Lucida Sans"/>
                <a:cs typeface="Lucida Sans"/>
              </a:rPr>
              <a:t>sale.</a:t>
            </a:r>
            <a:endParaRPr sz="13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61950"/>
            <a:ext cx="2959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70" dirty="0"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Supervised</a:t>
            </a:r>
            <a:r>
              <a:rPr sz="2400" b="1" u="heavy" spc="-90" dirty="0"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2400" b="1" u="heavy" spc="35" dirty="0"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Model: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689125" y="1428750"/>
            <a:ext cx="7765322" cy="281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9050" marR="5080" indent="-32829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1289050" algn="l"/>
                <a:tab pos="1289685" algn="l"/>
              </a:tabLst>
            </a:pPr>
            <a:r>
              <a:rPr spc="-110" dirty="0"/>
              <a:t>Took</a:t>
            </a:r>
            <a:r>
              <a:rPr spc="-165" dirty="0"/>
              <a:t> </a:t>
            </a:r>
            <a:r>
              <a:rPr spc="-55" dirty="0"/>
              <a:t>these</a:t>
            </a:r>
            <a:r>
              <a:rPr spc="-160" dirty="0"/>
              <a:t> </a:t>
            </a:r>
            <a:r>
              <a:rPr spc="-85" dirty="0"/>
              <a:t>columns</a:t>
            </a:r>
            <a:r>
              <a:rPr spc="-160" dirty="0"/>
              <a:t> </a:t>
            </a:r>
            <a:r>
              <a:rPr spc="-80" dirty="0"/>
              <a:t>as</a:t>
            </a:r>
            <a:r>
              <a:rPr spc="-160" dirty="0"/>
              <a:t> </a:t>
            </a:r>
            <a:r>
              <a:rPr spc="20" dirty="0"/>
              <a:t>X</a:t>
            </a:r>
            <a:r>
              <a:rPr spc="-160" dirty="0"/>
              <a:t> </a:t>
            </a:r>
            <a:r>
              <a:rPr spc="-80" dirty="0"/>
              <a:t>and</a:t>
            </a:r>
            <a:r>
              <a:rPr spc="-165" dirty="0"/>
              <a:t> </a:t>
            </a:r>
            <a:r>
              <a:rPr spc="-120" dirty="0"/>
              <a:t>y.</a:t>
            </a:r>
            <a:r>
              <a:rPr spc="-160" dirty="0"/>
              <a:t> </a:t>
            </a:r>
            <a:r>
              <a:rPr spc="-65" dirty="0"/>
              <a:t>The</a:t>
            </a:r>
            <a:r>
              <a:rPr spc="-160" dirty="0"/>
              <a:t> </a:t>
            </a:r>
            <a:r>
              <a:rPr spc="-40" dirty="0"/>
              <a:t>r2</a:t>
            </a:r>
            <a:r>
              <a:rPr spc="-160" dirty="0"/>
              <a:t> </a:t>
            </a:r>
            <a:r>
              <a:rPr spc="-60" dirty="0"/>
              <a:t>score</a:t>
            </a:r>
            <a:r>
              <a:rPr spc="-160" dirty="0"/>
              <a:t> </a:t>
            </a:r>
            <a:r>
              <a:rPr spc="-55" dirty="0"/>
              <a:t>was</a:t>
            </a:r>
            <a:r>
              <a:rPr spc="-160" dirty="0"/>
              <a:t> </a:t>
            </a:r>
            <a:r>
              <a:rPr spc="-80" dirty="0"/>
              <a:t>low,</a:t>
            </a:r>
            <a:r>
              <a:rPr spc="-165" dirty="0"/>
              <a:t> </a:t>
            </a:r>
            <a:r>
              <a:rPr spc="-85" dirty="0"/>
              <a:t>main</a:t>
            </a:r>
            <a:r>
              <a:rPr spc="-160" dirty="0"/>
              <a:t> </a:t>
            </a:r>
            <a:r>
              <a:rPr spc="-65" dirty="0"/>
              <a:t>reason</a:t>
            </a:r>
            <a:r>
              <a:rPr spc="-160" dirty="0"/>
              <a:t> </a:t>
            </a:r>
            <a:r>
              <a:rPr spc="-85" dirty="0"/>
              <a:t>being</a:t>
            </a:r>
            <a:r>
              <a:rPr spc="-160" dirty="0"/>
              <a:t> </a:t>
            </a:r>
            <a:r>
              <a:rPr spc="-60" dirty="0"/>
              <a:t>lack</a:t>
            </a:r>
            <a:r>
              <a:rPr spc="-160" dirty="0"/>
              <a:t> </a:t>
            </a:r>
            <a:r>
              <a:rPr spc="-60" dirty="0"/>
              <a:t>of</a:t>
            </a:r>
            <a:r>
              <a:rPr spc="-160" dirty="0"/>
              <a:t> </a:t>
            </a:r>
            <a:r>
              <a:rPr spc="-70" dirty="0"/>
              <a:t>data,</a:t>
            </a:r>
            <a:r>
              <a:rPr spc="-165" dirty="0"/>
              <a:t> </a:t>
            </a:r>
            <a:r>
              <a:rPr spc="-65" dirty="0"/>
              <a:t>hence</a:t>
            </a:r>
            <a:r>
              <a:rPr spc="-160" dirty="0"/>
              <a:t> </a:t>
            </a:r>
            <a:r>
              <a:rPr spc="-75" dirty="0"/>
              <a:t>less  </a:t>
            </a:r>
            <a:r>
              <a:rPr spc="-65" dirty="0"/>
              <a:t>training</a:t>
            </a:r>
            <a:r>
              <a:rPr spc="-170" dirty="0"/>
              <a:t> </a:t>
            </a:r>
            <a:r>
              <a:rPr spc="-95" dirty="0"/>
              <a:t>examples.</a:t>
            </a:r>
          </a:p>
          <a:p>
            <a:pPr marL="819150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●"/>
            </a:pPr>
            <a:endParaRPr sz="1500" dirty="0"/>
          </a:p>
          <a:p>
            <a:pPr marL="831850">
              <a:lnSpc>
                <a:spcPct val="100000"/>
              </a:lnSpc>
            </a:pPr>
            <a:endParaRPr lang="en-IN" b="1" spc="-70" dirty="0" smtClean="0">
              <a:latin typeface="Tahoma"/>
              <a:cs typeface="Tahoma"/>
            </a:endParaRPr>
          </a:p>
          <a:p>
            <a:pPr marL="831850">
              <a:lnSpc>
                <a:spcPct val="100000"/>
              </a:lnSpc>
            </a:pPr>
            <a:endParaRPr lang="en-IN" b="1" spc="-70" dirty="0" smtClean="0">
              <a:latin typeface="Tahoma"/>
              <a:cs typeface="Tahoma"/>
            </a:endParaRPr>
          </a:p>
          <a:p>
            <a:pPr marL="831850">
              <a:lnSpc>
                <a:spcPct val="100000"/>
              </a:lnSpc>
            </a:pPr>
            <a:r>
              <a:rPr b="1" spc="-70" dirty="0" smtClean="0">
                <a:latin typeface="Tahoma"/>
                <a:cs typeface="Tahoma"/>
              </a:rPr>
              <a:t>Decision </a:t>
            </a:r>
            <a:r>
              <a:rPr b="1" spc="-85" dirty="0">
                <a:latin typeface="Tahoma"/>
                <a:cs typeface="Tahoma"/>
              </a:rPr>
              <a:t>Tree</a:t>
            </a:r>
            <a:r>
              <a:rPr b="1" spc="-204" dirty="0">
                <a:latin typeface="Tahoma"/>
                <a:cs typeface="Tahoma"/>
              </a:rPr>
              <a:t> </a:t>
            </a:r>
            <a:r>
              <a:rPr b="1" spc="-85" dirty="0" err="1">
                <a:latin typeface="Tahoma"/>
                <a:cs typeface="Tahoma"/>
              </a:rPr>
              <a:t>Regressor</a:t>
            </a:r>
            <a:r>
              <a:rPr b="1" spc="-85" dirty="0" smtClean="0">
                <a:latin typeface="Tahoma"/>
                <a:cs typeface="Tahoma"/>
              </a:rPr>
              <a:t>:</a:t>
            </a:r>
            <a:endParaRPr lang="en-IN" b="1" spc="-85" dirty="0" smtClean="0">
              <a:latin typeface="Tahoma"/>
              <a:cs typeface="Tahoma"/>
            </a:endParaRPr>
          </a:p>
          <a:p>
            <a:pPr marL="589650" indent="0">
              <a:lnSpc>
                <a:spcPct val="100000"/>
              </a:lnSpc>
              <a:spcBef>
                <a:spcPts val="5"/>
              </a:spcBef>
              <a:buNone/>
            </a:pPr>
            <a:endParaRPr sz="1500" dirty="0">
              <a:latin typeface="Tahoma"/>
              <a:cs typeface="Tahoma"/>
            </a:endParaRPr>
          </a:p>
          <a:p>
            <a:pPr marL="1289050" indent="-328295">
              <a:lnSpc>
                <a:spcPct val="100000"/>
              </a:lnSpc>
              <a:buFont typeface="Arial"/>
              <a:buChar char="●"/>
              <a:tabLst>
                <a:tab pos="1289050" algn="l"/>
                <a:tab pos="1289685" algn="l"/>
              </a:tabLst>
            </a:pPr>
            <a:r>
              <a:rPr spc="-75" dirty="0"/>
              <a:t>This</a:t>
            </a:r>
            <a:r>
              <a:rPr spc="-170" dirty="0"/>
              <a:t> </a:t>
            </a:r>
            <a:r>
              <a:rPr spc="-80" dirty="0"/>
              <a:t>model</a:t>
            </a:r>
            <a:r>
              <a:rPr spc="-165" dirty="0"/>
              <a:t> </a:t>
            </a:r>
            <a:r>
              <a:rPr spc="-70" dirty="0"/>
              <a:t>also</a:t>
            </a:r>
            <a:r>
              <a:rPr spc="-165" dirty="0"/>
              <a:t> </a:t>
            </a:r>
            <a:r>
              <a:rPr spc="-75" dirty="0"/>
              <a:t>gave</a:t>
            </a:r>
            <a:r>
              <a:rPr spc="-165" dirty="0"/>
              <a:t> </a:t>
            </a:r>
            <a:r>
              <a:rPr spc="-60" dirty="0"/>
              <a:t>a</a:t>
            </a:r>
            <a:r>
              <a:rPr spc="-165" dirty="0"/>
              <a:t> </a:t>
            </a:r>
            <a:r>
              <a:rPr spc="-25" dirty="0"/>
              <a:t>very</a:t>
            </a:r>
            <a:r>
              <a:rPr spc="-165" dirty="0"/>
              <a:t> </a:t>
            </a:r>
            <a:r>
              <a:rPr spc="-45" dirty="0"/>
              <a:t>low</a:t>
            </a:r>
            <a:r>
              <a:rPr spc="-165" dirty="0"/>
              <a:t> </a:t>
            </a:r>
            <a:r>
              <a:rPr spc="-70" dirty="0"/>
              <a:t>score.</a:t>
            </a:r>
          </a:p>
          <a:p>
            <a:pPr marL="128905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1289050" algn="l"/>
                <a:tab pos="1289685" algn="l"/>
              </a:tabLst>
            </a:pPr>
            <a:r>
              <a:rPr dirty="0"/>
              <a:t>But</a:t>
            </a:r>
            <a:r>
              <a:rPr spc="-170" dirty="0"/>
              <a:t> </a:t>
            </a:r>
            <a:r>
              <a:rPr spc="-45" dirty="0"/>
              <a:t>the</a:t>
            </a:r>
            <a:r>
              <a:rPr spc="-165" dirty="0"/>
              <a:t> </a:t>
            </a:r>
            <a:r>
              <a:rPr spc="-85" dirty="0"/>
              <a:t>sample</a:t>
            </a:r>
            <a:r>
              <a:rPr spc="-165" dirty="0"/>
              <a:t> </a:t>
            </a:r>
            <a:r>
              <a:rPr spc="-55" dirty="0"/>
              <a:t>prediction</a:t>
            </a:r>
            <a:r>
              <a:rPr spc="-165" dirty="0"/>
              <a:t> </a:t>
            </a:r>
            <a:r>
              <a:rPr spc="-25" dirty="0"/>
              <a:t>it</a:t>
            </a:r>
            <a:r>
              <a:rPr spc="-165" dirty="0"/>
              <a:t> </a:t>
            </a:r>
            <a:r>
              <a:rPr spc="-85" dirty="0"/>
              <a:t>made</a:t>
            </a:r>
            <a:r>
              <a:rPr spc="-165" dirty="0"/>
              <a:t> </a:t>
            </a:r>
            <a:r>
              <a:rPr spc="-55" dirty="0"/>
              <a:t>was</a:t>
            </a:r>
            <a:r>
              <a:rPr spc="-165" dirty="0"/>
              <a:t> </a:t>
            </a:r>
            <a:r>
              <a:rPr spc="-70" dirty="0"/>
              <a:t>also</a:t>
            </a:r>
            <a:r>
              <a:rPr spc="-165" dirty="0"/>
              <a:t> </a:t>
            </a:r>
            <a:r>
              <a:rPr spc="-65" dirty="0"/>
              <a:t>in</a:t>
            </a:r>
            <a:r>
              <a:rPr spc="-165" dirty="0"/>
              <a:t> </a:t>
            </a:r>
            <a:r>
              <a:rPr spc="-65" dirty="0"/>
              <a:t>in</a:t>
            </a:r>
            <a:r>
              <a:rPr spc="-165" dirty="0"/>
              <a:t> </a:t>
            </a:r>
            <a:r>
              <a:rPr spc="-45" dirty="0"/>
              <a:t>realistic</a:t>
            </a:r>
            <a:r>
              <a:rPr spc="-165" dirty="0"/>
              <a:t> </a:t>
            </a:r>
            <a:r>
              <a:rPr spc="-70" dirty="0"/>
              <a:t>values.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0523" y="1050623"/>
            <a:ext cx="18878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70" dirty="0">
                <a:solidFill>
                  <a:srgbClr val="FFFFFF"/>
                </a:solidFill>
                <a:latin typeface="Tahoma"/>
                <a:cs typeface="Tahoma"/>
              </a:rPr>
              <a:t>Linear </a:t>
            </a:r>
            <a:r>
              <a:rPr sz="1300" b="1" spc="-85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r>
              <a:rPr sz="1300" b="1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60" dirty="0">
                <a:solidFill>
                  <a:srgbClr val="FFFFFF"/>
                </a:solidFill>
                <a:latin typeface="Tahoma"/>
                <a:cs typeface="Tahoma"/>
              </a:rPr>
              <a:t>Model: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26" y="2015233"/>
            <a:ext cx="3804851" cy="8163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340" y="2012071"/>
            <a:ext cx="4627280" cy="8194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112751"/>
            <a:ext cx="3642676" cy="8535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223" y="387046"/>
            <a:ext cx="33769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80" dirty="0"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Unsupervised</a:t>
            </a:r>
            <a:r>
              <a:rPr sz="2400" b="1" u="heavy" spc="-80" dirty="0"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2400" b="1" u="heavy" spc="35" dirty="0"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Model: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2834" y="952035"/>
            <a:ext cx="29737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75" dirty="0">
                <a:solidFill>
                  <a:srgbClr val="FFFFFF"/>
                </a:solidFill>
                <a:latin typeface="Tahoma"/>
                <a:cs typeface="Tahoma"/>
              </a:rPr>
              <a:t>Customer </a:t>
            </a:r>
            <a:r>
              <a:rPr sz="1300" b="1" spc="-95" dirty="0">
                <a:solidFill>
                  <a:srgbClr val="FFFFFF"/>
                </a:solidFill>
                <a:latin typeface="Tahoma"/>
                <a:cs typeface="Tahoma"/>
              </a:rPr>
              <a:t>Segmentation </a:t>
            </a:r>
            <a:r>
              <a:rPr sz="1300" b="1" spc="-100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1300" b="1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75" dirty="0">
                <a:solidFill>
                  <a:srgbClr val="FFFFFF"/>
                </a:solidFill>
                <a:latin typeface="Tahoma"/>
                <a:cs typeface="Tahoma"/>
              </a:rPr>
              <a:t>K-Means: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4072034"/>
            <a:ext cx="7066280" cy="711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65" dirty="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Lucida Sans"/>
                <a:cs typeface="Lucida Sans"/>
              </a:rPr>
              <a:t>elbow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Lucida Sans"/>
                <a:cs typeface="Lucida Sans"/>
              </a:rPr>
              <a:t>curve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Lucida Sans"/>
                <a:cs typeface="Lucida Sans"/>
              </a:rPr>
              <a:t>Kmeans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Lucida Sans"/>
                <a:cs typeface="Lucida Sans"/>
              </a:rPr>
              <a:t>shows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Lucida Sans"/>
                <a:cs typeface="Lucida Sans"/>
              </a:rPr>
              <a:t>that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Lucida Sans"/>
                <a:cs typeface="Lucida Sans"/>
              </a:rPr>
              <a:t>elbow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Lucida Sans"/>
                <a:cs typeface="Lucida Sans"/>
              </a:rPr>
              <a:t>is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Lucida Sans"/>
                <a:cs typeface="Lucida Sans"/>
              </a:rPr>
              <a:t>formed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Lucida Sans"/>
                <a:cs typeface="Lucida Sans"/>
              </a:rPr>
              <a:t>at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Lucida Sans"/>
                <a:cs typeface="Lucida Sans"/>
              </a:rPr>
              <a:t>K=3.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Lucida Sans"/>
                <a:cs typeface="Lucida Sans"/>
              </a:rPr>
              <a:t>So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ucida Sans"/>
                <a:cs typeface="Lucida Sans"/>
              </a:rPr>
              <a:t>we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Lucida Sans"/>
                <a:cs typeface="Lucida Sans"/>
              </a:rPr>
              <a:t>can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95" dirty="0">
                <a:solidFill>
                  <a:srgbClr val="FFFFFF"/>
                </a:solidFill>
                <a:latin typeface="Lucida Sans"/>
                <a:cs typeface="Lucida Sans"/>
              </a:rPr>
              <a:t>make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Lucida Sans"/>
                <a:cs typeface="Lucida Sans"/>
              </a:rPr>
              <a:t>3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Lucida Sans"/>
                <a:cs typeface="Lucida Sans"/>
              </a:rPr>
              <a:t>clusters.</a:t>
            </a:r>
            <a:endParaRPr sz="1300" dirty="0">
              <a:latin typeface="Lucida Sans"/>
              <a:cs typeface="Lucida Sans"/>
            </a:endParaRPr>
          </a:p>
          <a:p>
            <a:pPr marL="340360" marR="163195" indent="-328295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65" dirty="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Lucida Sans"/>
                <a:cs typeface="Lucida Sans"/>
              </a:rPr>
              <a:t>customer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85" dirty="0">
                <a:solidFill>
                  <a:srgbClr val="FFFFFF"/>
                </a:solidFill>
                <a:latin typeface="Lucida Sans"/>
                <a:cs typeface="Lucida Sans"/>
              </a:rPr>
              <a:t>segments</a:t>
            </a:r>
            <a:r>
              <a:rPr sz="1300" spc="-1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Lucida Sans"/>
                <a:cs typeface="Lucida Sans"/>
              </a:rPr>
              <a:t>have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Lucida Sans"/>
                <a:cs typeface="Lucida Sans"/>
              </a:rPr>
              <a:t>been</a:t>
            </a:r>
            <a:r>
              <a:rPr sz="1300" spc="-1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0" dirty="0">
                <a:solidFill>
                  <a:srgbClr val="FFFFFF"/>
                </a:solidFill>
                <a:latin typeface="Lucida Sans"/>
                <a:cs typeface="Lucida Sans"/>
              </a:rPr>
              <a:t>made.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85" dirty="0">
                <a:solidFill>
                  <a:srgbClr val="FFFFFF"/>
                </a:solidFill>
                <a:latin typeface="Lucida Sans"/>
                <a:cs typeface="Lucida Sans"/>
              </a:rPr>
              <a:t>segments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Lucida Sans"/>
                <a:cs typeface="Lucida Sans"/>
              </a:rPr>
              <a:t>are</a:t>
            </a:r>
            <a:r>
              <a:rPr sz="1300" spc="-1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80" dirty="0">
                <a:solidFill>
                  <a:srgbClr val="FFFFFF"/>
                </a:solidFill>
                <a:latin typeface="Lucida Sans"/>
                <a:cs typeface="Lucida Sans"/>
              </a:rPr>
              <a:t>based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80" dirty="0">
                <a:solidFill>
                  <a:srgbClr val="FFFFFF"/>
                </a:solidFill>
                <a:latin typeface="Lucida Sans"/>
                <a:cs typeface="Lucida Sans"/>
              </a:rPr>
              <a:t>on</a:t>
            </a:r>
            <a:r>
              <a:rPr sz="1300" spc="-1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Lucida Sans"/>
                <a:cs typeface="Lucida Sans"/>
              </a:rPr>
              <a:t>customer</a:t>
            </a:r>
            <a:r>
              <a:rPr sz="1300" spc="-1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0" dirty="0">
                <a:solidFill>
                  <a:srgbClr val="FFFFFF"/>
                </a:solidFill>
                <a:latin typeface="Lucida Sans"/>
                <a:cs typeface="Lucida Sans"/>
              </a:rPr>
              <a:t>age,</a:t>
            </a:r>
            <a:r>
              <a:rPr sz="1300" spc="-1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Lucida Sans"/>
                <a:cs typeface="Lucida Sans"/>
              </a:rPr>
              <a:t>account  </a:t>
            </a:r>
            <a:r>
              <a:rPr sz="1300" spc="-75" dirty="0">
                <a:solidFill>
                  <a:srgbClr val="FFFFFF"/>
                </a:solidFill>
                <a:latin typeface="Lucida Sans"/>
                <a:cs typeface="Lucida Sans"/>
              </a:rPr>
              <a:t>balance,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Lucida Sans"/>
                <a:cs typeface="Lucida Sans"/>
              </a:rPr>
              <a:t>average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Lucida Sans"/>
                <a:cs typeface="Lucida Sans"/>
              </a:rPr>
              <a:t>payment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80" dirty="0">
                <a:solidFill>
                  <a:srgbClr val="FFFFFF"/>
                </a:solidFill>
                <a:latin typeface="Lucida Sans"/>
                <a:cs typeface="Lucida Sans"/>
              </a:rPr>
              <a:t>and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Lucida Sans"/>
                <a:cs typeface="Lucida Sans"/>
              </a:rPr>
              <a:t>POS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Lucida Sans"/>
                <a:cs typeface="Lucida Sans"/>
              </a:rPr>
              <a:t>transactions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80" dirty="0">
                <a:solidFill>
                  <a:srgbClr val="FFFFFF"/>
                </a:solidFill>
                <a:latin typeface="Lucida Sans"/>
                <a:cs typeface="Lucida Sans"/>
              </a:rPr>
              <a:t>and</a:t>
            </a:r>
            <a:r>
              <a:rPr sz="13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Lucida Sans"/>
                <a:cs typeface="Lucida Sans"/>
              </a:rPr>
              <a:t>salary.</a:t>
            </a:r>
            <a:endParaRPr sz="1300" dirty="0">
              <a:latin typeface="Lucida Sans"/>
              <a:cs typeface="Lucida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45695"/>
            <a:ext cx="4191000" cy="275619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11</TotalTime>
  <Words>219</Words>
  <Application>Microsoft Office PowerPoint</Application>
  <PresentationFormat>On-screen Show (16:9)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Calisto MT</vt:lpstr>
      <vt:lpstr>Lucida Sans</vt:lpstr>
      <vt:lpstr>Tahoma</vt:lpstr>
      <vt:lpstr>Trebuchet MS</vt:lpstr>
      <vt:lpstr>Wingdings 2</vt:lpstr>
      <vt:lpstr>Slate</vt:lpstr>
      <vt:lpstr>Predictive Analytics</vt:lpstr>
      <vt:lpstr>Model building parameters:</vt:lpstr>
      <vt:lpstr>Supervised Model:</vt:lpstr>
      <vt:lpstr>Unsupervised Model: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</dc:title>
  <cp:lastModifiedBy>girish kemba</cp:lastModifiedBy>
  <cp:revision>2</cp:revision>
  <dcterms:created xsi:type="dcterms:W3CDTF">2020-08-24T07:50:13Z</dcterms:created>
  <dcterms:modified xsi:type="dcterms:W3CDTF">2020-08-24T08:07:48Z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