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93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8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7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085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57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50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27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28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7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5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3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64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2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0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8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3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9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55" y="514350"/>
            <a:ext cx="7765322" cy="727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3760" marR="508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EXPLORATORY  </a:t>
            </a:r>
            <a:r>
              <a:rPr dirty="0"/>
              <a:t>DATA</a:t>
            </a:r>
            <a:r>
              <a:rPr spc="-425" dirty="0"/>
              <a:t> </a:t>
            </a:r>
            <a:r>
              <a:rPr spc="-8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6975" y="3991345"/>
            <a:ext cx="2193925" cy="4278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en-IN" sz="1300" dirty="0" smtClean="0">
                <a:latin typeface="Calibri"/>
                <a:cs typeface="Calibri"/>
              </a:rPr>
              <a:t>Girish Kemba,</a:t>
            </a: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en-IN" sz="1300" dirty="0">
                <a:latin typeface="Calibri"/>
                <a:cs typeface="Calibri"/>
              </a:rPr>
              <a:t>g</a:t>
            </a:r>
            <a:r>
              <a:rPr lang="en-IN" sz="1300" dirty="0" smtClean="0">
                <a:latin typeface="Calibri"/>
                <a:cs typeface="Calibri"/>
              </a:rPr>
              <a:t>irish.kemba26@gmail.com</a:t>
            </a:r>
            <a:endParaRPr sz="1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013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5" dirty="0">
                <a:uFill>
                  <a:solidFill>
                    <a:srgbClr val="FFFFFF"/>
                  </a:solidFill>
                </a:uFill>
                <a:latin typeface="Lucida Sans"/>
                <a:cs typeface="Lucida Sans"/>
              </a:rPr>
              <a:t>The </a:t>
            </a:r>
            <a:r>
              <a:rPr sz="2400" b="1" u="heavy" spc="20" dirty="0">
                <a:uFill>
                  <a:solidFill>
                    <a:srgbClr val="FFFFFF"/>
                  </a:solidFill>
                </a:uFill>
                <a:latin typeface="Lucida Sans"/>
                <a:cs typeface="Lucida Sans"/>
              </a:rPr>
              <a:t>provided</a:t>
            </a:r>
            <a:r>
              <a:rPr sz="2400" b="1" u="heavy" spc="-220" dirty="0">
                <a:uFill>
                  <a:solidFill>
                    <a:srgbClr val="FFFFFF"/>
                  </a:solidFill>
                </a:uFill>
                <a:latin typeface="Lucida Sans"/>
                <a:cs typeface="Lucida Sans"/>
              </a:rPr>
              <a:t> </a:t>
            </a:r>
            <a:r>
              <a:rPr sz="2400" b="1" u="heavy" spc="60" dirty="0">
                <a:uFill>
                  <a:solidFill>
                    <a:srgbClr val="FFFFFF"/>
                  </a:solidFill>
                </a:uFill>
                <a:latin typeface="Lucida Sans"/>
                <a:cs typeface="Lucida Sans"/>
              </a:rPr>
              <a:t>data: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129163"/>
            <a:ext cx="7056120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dataset contains 12043 transactions for 100 customers who have one bank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each.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Transactional period is from 01/08/2018 31/10/2018 (92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days).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There is only 91 unique dates in the dataset, (missing date: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2018-08-16)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347980" indent="40005">
              <a:lnSpc>
                <a:spcPts val="165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data entries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unique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have consistent formats for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analysis.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Some columns contain  missing data (NA cells), possibly due to the nature of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transaction.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columns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469900" marR="5080">
              <a:lnSpc>
                <a:spcPts val="165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['status', 'card_present_flag ', bpay_biller_code ', '‘currency', 'long_lat ', txn_description ',  merchant_id'merchant_code ', first_name ', 'balance', 'date', 'gender', ''merchant_suburb ',  merchant_state ', 'extraction', ''transaction_id ', 'country', customer_id  ',merchant_long_lat'movement']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38150"/>
            <a:ext cx="205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5" dirty="0">
                <a:uFill>
                  <a:solidFill>
                    <a:srgbClr val="FFFFFF"/>
                  </a:solidFill>
                </a:uFill>
                <a:latin typeface="Lucida Sans"/>
                <a:cs typeface="Lucida Sans"/>
              </a:rPr>
              <a:t>The</a:t>
            </a:r>
            <a:r>
              <a:rPr sz="2400" b="1" u="heavy" spc="-130" dirty="0">
                <a:uFill>
                  <a:solidFill>
                    <a:srgbClr val="FFFFFF"/>
                  </a:solidFill>
                </a:uFill>
                <a:latin typeface="Lucida Sans"/>
                <a:cs typeface="Lucida Sans"/>
              </a:rPr>
              <a:t> </a:t>
            </a:r>
            <a:r>
              <a:rPr sz="2400" b="1" u="heavy" spc="5" dirty="0">
                <a:uFill>
                  <a:solidFill>
                    <a:srgbClr val="FFFFFF"/>
                  </a:solidFill>
                </a:uFill>
                <a:latin typeface="Lucida Sans"/>
                <a:cs typeface="Lucida Sans"/>
              </a:rPr>
              <a:t>insights: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52400" y="1123950"/>
            <a:ext cx="8230054" cy="336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1420" marR="160655" indent="-336550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1201420" algn="l"/>
                <a:tab pos="1202690" algn="l"/>
              </a:tabLst>
            </a:pPr>
            <a:r>
              <a:rPr spc="-5" dirty="0"/>
              <a:t>Total transaction volume over the dates have ranged from 10,000 to 40,000 usually, mean  transactions have ranged from 100 AUD to 300 AUD</a:t>
            </a:r>
            <a:r>
              <a:rPr spc="-15" dirty="0"/>
              <a:t> </a:t>
            </a:r>
            <a:r>
              <a:rPr spc="-5" dirty="0" smtClean="0"/>
              <a:t>usually</a:t>
            </a:r>
            <a:r>
              <a:rPr lang="en-IN" spc="-5" dirty="0" smtClean="0"/>
              <a:t>.</a:t>
            </a:r>
          </a:p>
          <a:p>
            <a:pPr marL="1201420" marR="160655" indent="-336550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1201420" algn="l"/>
                <a:tab pos="1202690" algn="l"/>
              </a:tabLst>
            </a:pPr>
            <a:r>
              <a:rPr lang="en-IN" spc="-5" dirty="0"/>
              <a:t> </a:t>
            </a:r>
            <a:r>
              <a:rPr lang="en-IN" spc="-5" dirty="0" smtClean="0"/>
              <a:t>The max salary for a male candidate in the company is 8835.98$ and for the female candidate is of 7081.09$</a:t>
            </a:r>
            <a:endParaRPr spc="-5" dirty="0"/>
          </a:p>
          <a:p>
            <a:pPr marL="1201420" marR="45085" indent="-336550">
              <a:lnSpc>
                <a:spcPct val="116100"/>
              </a:lnSpc>
              <a:buFont typeface="Arial"/>
              <a:buChar char="●"/>
              <a:tabLst>
                <a:tab pos="1201420" algn="l"/>
                <a:tab pos="1202690" algn="l"/>
              </a:tabLst>
            </a:pPr>
            <a:r>
              <a:rPr spc="-5" dirty="0"/>
              <a:t>Male customers have spent more on their transactions over the dates, </a:t>
            </a:r>
            <a:r>
              <a:rPr dirty="0"/>
              <a:t>as </a:t>
            </a:r>
            <a:r>
              <a:rPr spc="-5" dirty="0"/>
              <a:t>compared to their  female</a:t>
            </a:r>
            <a:r>
              <a:rPr spc="-10" dirty="0"/>
              <a:t> </a:t>
            </a:r>
            <a:r>
              <a:rPr spc="-5" dirty="0"/>
              <a:t>customers.</a:t>
            </a:r>
          </a:p>
          <a:p>
            <a:pPr marL="1201420" marR="594995" indent="-336550">
              <a:lnSpc>
                <a:spcPct val="116100"/>
              </a:lnSpc>
              <a:buFont typeface="Arial"/>
              <a:buChar char="●"/>
              <a:tabLst>
                <a:tab pos="1201420" algn="l"/>
                <a:tab pos="1202690" algn="l"/>
              </a:tabLst>
            </a:pPr>
            <a:r>
              <a:rPr spc="-5" dirty="0"/>
              <a:t>States have widely distributed transaction over the dates, but New South Wales </a:t>
            </a:r>
            <a:r>
              <a:rPr dirty="0"/>
              <a:t>and  </a:t>
            </a:r>
            <a:r>
              <a:rPr spc="-5" dirty="0"/>
              <a:t>Queensland have had </a:t>
            </a:r>
            <a:r>
              <a:rPr dirty="0"/>
              <a:t>a </a:t>
            </a:r>
            <a:r>
              <a:rPr spc="-5" dirty="0"/>
              <a:t>few peaks in transaction</a:t>
            </a:r>
            <a:r>
              <a:rPr spc="-20" dirty="0"/>
              <a:t> </a:t>
            </a:r>
            <a:r>
              <a:rPr dirty="0"/>
              <a:t>amounts.</a:t>
            </a:r>
          </a:p>
          <a:p>
            <a:pPr marL="1201420" marR="81915" indent="-336550">
              <a:lnSpc>
                <a:spcPct val="116100"/>
              </a:lnSpc>
              <a:buFont typeface="Arial"/>
              <a:buChar char="●"/>
              <a:tabLst>
                <a:tab pos="1201420" algn="l"/>
                <a:tab pos="1202690" algn="l"/>
              </a:tabLst>
            </a:pPr>
            <a:r>
              <a:rPr spc="-5" dirty="0"/>
              <a:t>State wise, New South Wales, Victoria </a:t>
            </a:r>
            <a:r>
              <a:rPr dirty="0"/>
              <a:t>and </a:t>
            </a:r>
            <a:r>
              <a:rPr spc="-5" dirty="0"/>
              <a:t>Queensland have had most transaction. The fact  that most economic centres </a:t>
            </a:r>
            <a:r>
              <a:rPr dirty="0"/>
              <a:t>and </a:t>
            </a:r>
            <a:r>
              <a:rPr spc="-5" dirty="0"/>
              <a:t>large cities of Australia </a:t>
            </a:r>
            <a:r>
              <a:rPr dirty="0"/>
              <a:t>are </a:t>
            </a:r>
            <a:r>
              <a:rPr spc="-5" dirty="0"/>
              <a:t>in this states </a:t>
            </a:r>
            <a:r>
              <a:rPr dirty="0"/>
              <a:t>also </a:t>
            </a:r>
            <a:r>
              <a:rPr spc="-5" dirty="0"/>
              <a:t>supports the  fact</a:t>
            </a:r>
            <a:r>
              <a:rPr spc="-5" dirty="0" smtClean="0"/>
              <a:t>.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u="sng" dirty="0" smtClean="0"/>
              <a:t>Mean Transaction Volume by Gender </a:t>
            </a:r>
            <a:r>
              <a:rPr lang="en-IN" dirty="0" smtClean="0"/>
              <a:t>:-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57350"/>
            <a:ext cx="5811806" cy="2484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u="sng" dirty="0" smtClean="0"/>
              <a:t>Transaction Volume by Each State</a:t>
            </a:r>
            <a:r>
              <a:rPr lang="en-IN" dirty="0" smtClean="0"/>
              <a:t>:-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7350"/>
            <a:ext cx="6046848" cy="29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u="sng" dirty="0" smtClean="0"/>
              <a:t>Visualizing net amount spend by each state </a:t>
            </a:r>
            <a:r>
              <a:rPr lang="en-IN" dirty="0" smtClean="0"/>
              <a:t>:-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7350"/>
            <a:ext cx="6285487" cy="298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590550"/>
            <a:ext cx="7143750" cy="374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66040" indent="-336550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mean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usual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account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balance of the customers has varied from 10,000 to 20,000 AUD  over the times. This does suggest that customers have been saving money,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assets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grown.</a:t>
            </a:r>
            <a:endParaRPr sz="1400" dirty="0">
              <a:latin typeface="Calibri"/>
              <a:cs typeface="Calibri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Male customers have had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higher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account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balance than female customers, over the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dates.</a:t>
            </a:r>
            <a:endParaRPr sz="1400" dirty="0">
              <a:latin typeface="Calibri"/>
              <a:cs typeface="Calibri"/>
            </a:endParaRPr>
          </a:p>
          <a:p>
            <a:pPr marL="348615" marR="384175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mean transaction bar plot shows that the value has remained fairly uniform over the 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ages,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total transaction has high rises for 22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34.</a:t>
            </a:r>
            <a:endParaRPr sz="1400" dirty="0">
              <a:latin typeface="Calibri"/>
              <a:cs typeface="Calibri"/>
            </a:endParaRPr>
          </a:p>
          <a:p>
            <a:pPr marL="348615" marR="34290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Most of the customers of the bank have made more credit transactions,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compared to debit  transactions.</a:t>
            </a:r>
            <a:endParaRPr sz="1400" dirty="0">
              <a:latin typeface="Calibri"/>
              <a:cs typeface="Calibri"/>
            </a:endParaRPr>
          </a:p>
          <a:p>
            <a:pPr marL="348615" marR="90170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Working with the map coordinates, it becomes clear that the majority of the transactions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based where the major cities of Australia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are.</a:t>
            </a:r>
            <a:endParaRPr sz="1400" dirty="0">
              <a:latin typeface="Calibri"/>
              <a:cs typeface="Calibri"/>
            </a:endParaRPr>
          </a:p>
          <a:p>
            <a:pPr marL="348615" marR="5080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Most spending is coming from the large cities of Australia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from some key states. The bank  should look to expand its operations in these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areas.</a:t>
            </a:r>
            <a:endParaRPr sz="1400" dirty="0">
              <a:latin typeface="Calibri"/>
              <a:cs typeface="Calibri"/>
            </a:endParaRPr>
          </a:p>
          <a:p>
            <a:pPr marL="348615" marR="71755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Some customers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have tendency to spend more than others, the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average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bank balance of  the customers have increased. It indicates that the bank customers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getting well  financially.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</TotalTime>
  <Words>460</Words>
  <Application>Microsoft Office PowerPoint</Application>
  <PresentationFormat>On-screen Show (16:9)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Calisto MT</vt:lpstr>
      <vt:lpstr>Lucida Sans</vt:lpstr>
      <vt:lpstr>Times New Roman</vt:lpstr>
      <vt:lpstr>Trebuchet MS</vt:lpstr>
      <vt:lpstr>Wingdings 2</vt:lpstr>
      <vt:lpstr>Slate</vt:lpstr>
      <vt:lpstr>EXPLORATORY  DATA ANALYSIS</vt:lpstr>
      <vt:lpstr>The provided data:</vt:lpstr>
      <vt:lpstr>The insights: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 DATA ANALYSIS</dc:title>
  <cp:lastModifiedBy>girish kemba</cp:lastModifiedBy>
  <cp:revision>2</cp:revision>
  <dcterms:created xsi:type="dcterms:W3CDTF">2020-08-20T17:23:49Z</dcterms:created>
  <dcterms:modified xsi:type="dcterms:W3CDTF">2020-08-20T17:38:38Z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