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06456B-4668-439C-93A1-4FEB593463DF}">
          <p14:sldIdLst>
            <p14:sldId id="256"/>
            <p14:sldId id="257"/>
            <p14:sldId id="258"/>
            <p14:sldId id="259"/>
            <p14:sldId id="268"/>
            <p14:sldId id="270"/>
            <p14:sldId id="269"/>
            <p14:sldId id="27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055">
              <a:alpha val="8235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1362" y="2164156"/>
            <a:ext cx="308127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307" y="1202435"/>
            <a:ext cx="8787384" cy="1484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29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253" y="1882216"/>
            <a:ext cx="455422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600" spc="-225" dirty="0"/>
              <a:t>Warby</a:t>
            </a:r>
            <a:r>
              <a:rPr sz="5600" spc="-165" dirty="0"/>
              <a:t> </a:t>
            </a:r>
            <a:r>
              <a:rPr sz="5600" spc="-85" dirty="0"/>
              <a:t>Parker</a:t>
            </a:r>
            <a:endParaRPr sz="5600" dirty="0"/>
          </a:p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sz="2800" b="0" spc="-120" dirty="0">
                <a:solidFill>
                  <a:srgbClr val="EEEEEE"/>
                </a:solidFill>
                <a:latin typeface="Lucida Sans"/>
                <a:cs typeface="Lucida Sans"/>
              </a:rPr>
              <a:t>Funnels</a:t>
            </a:r>
            <a:r>
              <a:rPr sz="2800" b="0" spc="-250" dirty="0">
                <a:solidFill>
                  <a:srgbClr val="EEEEEE"/>
                </a:solidFill>
                <a:latin typeface="Lucida Sans"/>
                <a:cs typeface="Lucida Sans"/>
              </a:rPr>
              <a:t> </a:t>
            </a:r>
            <a:r>
              <a:rPr sz="2800" b="0" spc="-95" dirty="0">
                <a:solidFill>
                  <a:srgbClr val="EEEEEE"/>
                </a:solidFill>
                <a:latin typeface="Lucida Sans"/>
                <a:cs typeface="Lucida Sans"/>
              </a:rPr>
              <a:t>Usage</a:t>
            </a:r>
            <a:r>
              <a:rPr sz="2800" b="0" spc="-260" dirty="0">
                <a:solidFill>
                  <a:srgbClr val="EEEEEE"/>
                </a:solidFill>
                <a:latin typeface="Lucida Sans"/>
                <a:cs typeface="Lucida Sans"/>
              </a:rPr>
              <a:t> </a:t>
            </a:r>
            <a:r>
              <a:rPr sz="2800" b="0" spc="430" dirty="0">
                <a:solidFill>
                  <a:srgbClr val="EEEEEE"/>
                </a:solidFill>
                <a:latin typeface="Lucida Sans"/>
                <a:cs typeface="Lucida Sans"/>
              </a:rPr>
              <a:t>–</a:t>
            </a:r>
            <a:r>
              <a:rPr sz="2800" b="0" spc="-240" dirty="0">
                <a:solidFill>
                  <a:srgbClr val="EEEEEE"/>
                </a:solidFill>
                <a:latin typeface="Lucida Sans"/>
                <a:cs typeface="Lucida Sans"/>
              </a:rPr>
              <a:t> </a:t>
            </a:r>
            <a:r>
              <a:rPr sz="2800" b="0" spc="-50" dirty="0">
                <a:solidFill>
                  <a:srgbClr val="EEEEEE"/>
                </a:solidFill>
                <a:latin typeface="Lucida Sans"/>
                <a:cs typeface="Lucida Sans"/>
              </a:rPr>
              <a:t>SQL</a:t>
            </a:r>
            <a:r>
              <a:rPr sz="2800" b="0" spc="-220" dirty="0">
                <a:solidFill>
                  <a:srgbClr val="EEEEEE"/>
                </a:solidFill>
                <a:latin typeface="Lucida Sans"/>
                <a:cs typeface="Lucida Sans"/>
              </a:rPr>
              <a:t> </a:t>
            </a:r>
            <a:r>
              <a:rPr sz="2800" b="0" spc="-95" dirty="0" smtClean="0">
                <a:solidFill>
                  <a:srgbClr val="EEEEEE"/>
                </a:solidFill>
                <a:latin typeface="Lucida Sans"/>
                <a:cs typeface="Lucida Sans"/>
              </a:rPr>
              <a:t>Project</a:t>
            </a:r>
            <a:r>
              <a:rPr lang="en-IN" sz="2800" b="0" spc="-95" dirty="0" smtClean="0">
                <a:solidFill>
                  <a:srgbClr val="EEEEEE"/>
                </a:solidFill>
                <a:latin typeface="Lucida Sans"/>
                <a:cs typeface="Lucida Sans"/>
              </a:rPr>
              <a:t/>
            </a:r>
            <a:br>
              <a:rPr lang="en-IN" sz="2800" b="0" spc="-95" dirty="0" smtClean="0">
                <a:solidFill>
                  <a:srgbClr val="EEEEEE"/>
                </a:solidFill>
                <a:latin typeface="Lucida Sans"/>
                <a:cs typeface="Lucida Sans"/>
              </a:rPr>
            </a:br>
            <a:r>
              <a:rPr lang="en-IN" sz="2800" b="0" spc="-95" dirty="0" smtClean="0">
                <a:solidFill>
                  <a:srgbClr val="EEEEEE"/>
                </a:solidFill>
                <a:latin typeface="Lucida Sans"/>
                <a:cs typeface="Lucida Sans"/>
              </a:rPr>
              <a:t>GIRISH KEMBA	</a:t>
            </a:r>
            <a:r>
              <a:rPr sz="2800" b="0" spc="-95" dirty="0" smtClean="0">
                <a:solidFill>
                  <a:srgbClr val="EEEEEE"/>
                </a:solidFill>
                <a:latin typeface="Lucida Sans"/>
                <a:cs typeface="Lucida Sans"/>
              </a:rPr>
              <a:t>  </a:t>
            </a:r>
            <a:r>
              <a:rPr lang="en-IN" sz="2800" b="0" spc="-95" dirty="0">
                <a:solidFill>
                  <a:srgbClr val="EEEEEE"/>
                </a:solidFill>
                <a:latin typeface="Lucida Sans"/>
                <a:cs typeface="Lucida Sans"/>
              </a:rPr>
              <a:t/>
            </a:r>
            <a:br>
              <a:rPr lang="en-IN" sz="2800" b="0" spc="-95" dirty="0">
                <a:solidFill>
                  <a:srgbClr val="EEEEEE"/>
                </a:solidFill>
                <a:latin typeface="Lucida Sans"/>
                <a:cs typeface="Lucida Sans"/>
              </a:rPr>
            </a:br>
            <a:r>
              <a:rPr sz="2800" b="0" spc="-229" dirty="0" smtClean="0">
                <a:solidFill>
                  <a:srgbClr val="EEEEEE"/>
                </a:solidFill>
                <a:latin typeface="Lucida Sans"/>
                <a:cs typeface="Lucida Sans"/>
              </a:rPr>
              <a:t>0</a:t>
            </a:r>
            <a:r>
              <a:rPr lang="en-IN" sz="2800" b="0" spc="-229" dirty="0">
                <a:solidFill>
                  <a:srgbClr val="EEEEEE"/>
                </a:solidFill>
                <a:latin typeface="Lucida Sans"/>
                <a:cs typeface="Lucida Sans"/>
              </a:rPr>
              <a:t>8</a:t>
            </a:r>
            <a:r>
              <a:rPr sz="2800" b="0" spc="-229" dirty="0" smtClean="0">
                <a:solidFill>
                  <a:srgbClr val="EEEEEE"/>
                </a:solidFill>
                <a:latin typeface="Lucida Sans"/>
                <a:cs typeface="Lucida Sans"/>
              </a:rPr>
              <a:t>/</a:t>
            </a:r>
            <a:r>
              <a:rPr lang="en-IN" sz="2800" b="0" spc="-229" dirty="0" smtClean="0">
                <a:solidFill>
                  <a:srgbClr val="EEEEEE"/>
                </a:solidFill>
                <a:latin typeface="Lucida Sans"/>
                <a:cs typeface="Lucida Sans"/>
              </a:rPr>
              <a:t>28</a:t>
            </a:r>
            <a:r>
              <a:rPr sz="2800" b="0" spc="-229" dirty="0" smtClean="0">
                <a:solidFill>
                  <a:srgbClr val="EEEEEE"/>
                </a:solidFill>
                <a:latin typeface="Lucida Sans"/>
                <a:cs typeface="Lucida Sans"/>
              </a:rPr>
              <a:t>/2020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344" y="661415"/>
            <a:ext cx="2023872" cy="42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55065"/>
            <a:ext cx="539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35" dirty="0">
                <a:solidFill>
                  <a:srgbClr val="295269"/>
                </a:solidFill>
                <a:latin typeface="Lucida Sans"/>
                <a:cs typeface="Lucida Sans"/>
              </a:rPr>
              <a:t>3</a:t>
            </a:r>
            <a:r>
              <a:rPr sz="2400" b="1" spc="-35" dirty="0" smtClean="0">
                <a:solidFill>
                  <a:srgbClr val="295269"/>
                </a:solidFill>
                <a:latin typeface="Lucida Sans"/>
                <a:cs typeface="Lucida Sans"/>
              </a:rPr>
              <a:t>.1</a:t>
            </a:r>
            <a:r>
              <a:rPr sz="2400" b="1" spc="-35" dirty="0">
                <a:solidFill>
                  <a:srgbClr val="295269"/>
                </a:solidFill>
                <a:latin typeface="Lucida Sans"/>
                <a:cs typeface="Lucida Sans"/>
              </a:rPr>
              <a:t>. </a:t>
            </a:r>
            <a:r>
              <a:rPr sz="2400" b="1" spc="-180" dirty="0">
                <a:solidFill>
                  <a:srgbClr val="295269"/>
                </a:solidFill>
                <a:latin typeface="Lucida Sans"/>
                <a:cs typeface="Lucida Sans"/>
              </a:rPr>
              <a:t>Warby </a:t>
            </a:r>
            <a:r>
              <a:rPr sz="2400" b="1" spc="-130" dirty="0">
                <a:solidFill>
                  <a:srgbClr val="295269"/>
                </a:solidFill>
                <a:latin typeface="Lucida Sans"/>
                <a:cs typeface="Lucida Sans"/>
              </a:rPr>
              <a:t>Parker’s </a:t>
            </a:r>
            <a:r>
              <a:rPr sz="2400" b="1" spc="-170" dirty="0">
                <a:solidFill>
                  <a:srgbClr val="295269"/>
                </a:solidFill>
                <a:latin typeface="Lucida Sans"/>
                <a:cs typeface="Lucida Sans"/>
              </a:rPr>
              <a:t>purchase </a:t>
            </a:r>
            <a:r>
              <a:rPr sz="2400" b="1" spc="-185" dirty="0">
                <a:solidFill>
                  <a:srgbClr val="295269"/>
                </a:solidFill>
                <a:latin typeface="Lucida Sans"/>
                <a:cs typeface="Lucida Sans"/>
              </a:rPr>
              <a:t>funnel</a:t>
            </a:r>
            <a:r>
              <a:rPr sz="2400" b="1" spc="-275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400" b="1" spc="-50" dirty="0">
                <a:solidFill>
                  <a:srgbClr val="295269"/>
                </a:solidFill>
                <a:latin typeface="Lucida Sans"/>
                <a:cs typeface="Lucida Sans"/>
              </a:rPr>
              <a:t>is: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78552" y="1200911"/>
            <a:ext cx="3870960" cy="2094230"/>
          </a:xfrm>
          <a:custGeom>
            <a:avLst/>
            <a:gdLst/>
            <a:ahLst/>
            <a:cxnLst/>
            <a:rect l="l" t="t" r="r" b="b"/>
            <a:pathLst>
              <a:path w="3870959" h="2094229">
                <a:moveTo>
                  <a:pt x="3870959" y="0"/>
                </a:moveTo>
                <a:lnTo>
                  <a:pt x="0" y="0"/>
                </a:lnTo>
                <a:lnTo>
                  <a:pt x="0" y="2093976"/>
                </a:lnTo>
                <a:lnTo>
                  <a:pt x="3870959" y="2093976"/>
                </a:lnTo>
                <a:lnTo>
                  <a:pt x="38709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2404" y="2500325"/>
            <a:ext cx="6985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404" y="1265681"/>
            <a:ext cx="3350895" cy="19488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8155" indent="-47879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Courier New"/>
                <a:cs typeface="Courier New"/>
              </a:rPr>
              <a:t>WITH </a:t>
            </a:r>
            <a:r>
              <a:rPr sz="900" spc="-5" dirty="0">
                <a:latin typeface="Courier New"/>
                <a:cs typeface="Courier New"/>
              </a:rPr>
              <a:t>funnel </a:t>
            </a:r>
            <a:r>
              <a:rPr sz="900" spc="5" dirty="0">
                <a:latin typeface="Courier New"/>
                <a:cs typeface="Courier New"/>
              </a:rPr>
              <a:t>AS </a:t>
            </a:r>
            <a:r>
              <a:rPr sz="900" spc="-5" dirty="0">
                <a:latin typeface="Courier New"/>
                <a:cs typeface="Courier New"/>
              </a:rPr>
              <a:t>(SELECT q.user_id </a:t>
            </a:r>
            <a:r>
              <a:rPr sz="900" spc="5" dirty="0">
                <a:latin typeface="Courier New"/>
                <a:cs typeface="Courier New"/>
              </a:rPr>
              <a:t>AS </a:t>
            </a:r>
            <a:r>
              <a:rPr sz="900" spc="-5" dirty="0">
                <a:latin typeface="Courier New"/>
                <a:cs typeface="Courier New"/>
              </a:rPr>
              <a:t>'quiz',  h.address </a:t>
            </a:r>
            <a:r>
              <a:rPr sz="900" spc="5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NOT </a:t>
            </a:r>
            <a:r>
              <a:rPr sz="900" spc="-5" dirty="0">
                <a:latin typeface="Courier New"/>
                <a:cs typeface="Courier New"/>
              </a:rPr>
              <a:t>NULL AS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'is_home_try_on',  h.number_of_pairs,</a:t>
            </a:r>
            <a:endParaRPr sz="900">
              <a:latin typeface="Courier New"/>
              <a:cs typeface="Courier New"/>
            </a:endParaRPr>
          </a:p>
          <a:p>
            <a:pPr marR="62865" indent="47815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p.product_id </a:t>
            </a:r>
            <a:r>
              <a:rPr sz="900" spc="5" dirty="0">
                <a:latin typeface="Courier New"/>
                <a:cs typeface="Courier New"/>
              </a:rPr>
              <a:t>IS </a:t>
            </a:r>
            <a:r>
              <a:rPr sz="900" spc="-10" dirty="0">
                <a:latin typeface="Courier New"/>
                <a:cs typeface="Courier New"/>
              </a:rPr>
              <a:t>NOT </a:t>
            </a:r>
            <a:r>
              <a:rPr sz="900" spc="-5" dirty="0">
                <a:latin typeface="Courier New"/>
                <a:cs typeface="Courier New"/>
              </a:rPr>
              <a:t>NULL AS 'is_purchase'  </a:t>
            </a:r>
            <a:r>
              <a:rPr sz="900" dirty="0">
                <a:latin typeface="Courier New"/>
                <a:cs typeface="Courier New"/>
              </a:rPr>
              <a:t>FROM quiz 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endParaRPr sz="900">
              <a:latin typeface="Courier New"/>
              <a:cs typeface="Courier New"/>
            </a:endParaRPr>
          </a:p>
          <a:p>
            <a:pPr marR="1565275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LEFT JOIN </a:t>
            </a:r>
            <a:r>
              <a:rPr sz="900" spc="-5" dirty="0">
                <a:latin typeface="Courier New"/>
                <a:cs typeface="Courier New"/>
              </a:rPr>
              <a:t>home_try_on 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  ON </a:t>
            </a:r>
            <a:r>
              <a:rPr sz="900" spc="-5" dirty="0">
                <a:latin typeface="Courier New"/>
                <a:cs typeface="Courier New"/>
              </a:rPr>
              <a:t>q.user_id </a:t>
            </a:r>
            <a:r>
              <a:rPr sz="900" spc="5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h.user_id  </a:t>
            </a:r>
            <a:r>
              <a:rPr sz="900" dirty="0">
                <a:latin typeface="Courier New"/>
                <a:cs typeface="Courier New"/>
              </a:rPr>
              <a:t>LEFT JOIN </a:t>
            </a:r>
            <a:r>
              <a:rPr sz="900" spc="-5" dirty="0">
                <a:latin typeface="Courier New"/>
                <a:cs typeface="Courier New"/>
              </a:rPr>
              <a:t>purchase AS </a:t>
            </a:r>
            <a:r>
              <a:rPr sz="900" spc="5" dirty="0">
                <a:latin typeface="Courier New"/>
                <a:cs typeface="Courier New"/>
              </a:rPr>
              <a:t>p  ON </a:t>
            </a:r>
            <a:r>
              <a:rPr sz="900" spc="-5" dirty="0">
                <a:latin typeface="Courier New"/>
                <a:cs typeface="Courier New"/>
              </a:rPr>
              <a:t>h.user_id </a:t>
            </a:r>
            <a:r>
              <a:rPr sz="900" spc="5" dirty="0">
                <a:latin typeface="Courier New"/>
                <a:cs typeface="Courier New"/>
              </a:rPr>
              <a:t>=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p.user_id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478155" marR="266700" indent="-47879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SELECT COUNT(quiz) AS 'quiz_num',  SUM(is_home_try_on) AS 'home_try_num',  SUM(is_purchase) AS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'purchase_num'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FROM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funnel;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07" y="1202435"/>
            <a:ext cx="4922520" cy="2094230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sz="1200" spc="-60" dirty="0">
                <a:latin typeface="Lucida Sans"/>
                <a:cs typeface="Lucida Sans"/>
              </a:rPr>
              <a:t>Take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r>
              <a:rPr sz="1200" spc="-65" dirty="0">
                <a:latin typeface="Lucida Sans"/>
                <a:cs typeface="Lucida Sans"/>
              </a:rPr>
              <a:t> </a:t>
            </a:r>
            <a:r>
              <a:rPr sz="1200" spc="-40" dirty="0">
                <a:latin typeface="Lucida Sans"/>
                <a:cs typeface="Lucida Sans"/>
              </a:rPr>
              <a:t>Style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105" dirty="0">
                <a:latin typeface="Lucida Sans"/>
                <a:cs typeface="Lucida Sans"/>
              </a:rPr>
              <a:t>Quiz</a:t>
            </a:r>
            <a:r>
              <a:rPr sz="1200" spc="-65" dirty="0">
                <a:latin typeface="Lucida Sans"/>
                <a:cs typeface="Lucida San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→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Home</a:t>
            </a:r>
            <a:r>
              <a:rPr sz="1200" spc="-65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Try-On</a:t>
            </a:r>
            <a:r>
              <a:rPr sz="1200" spc="-105" dirty="0">
                <a:latin typeface="Lucida Sans"/>
                <a:cs typeface="Lucida San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→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Lucida Sans"/>
                <a:cs typeface="Lucida Sans"/>
              </a:rPr>
              <a:t>Purchase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r>
              <a:rPr sz="1200" spc="-65" dirty="0">
                <a:latin typeface="Lucida Sans"/>
                <a:cs typeface="Lucida Sans"/>
              </a:rPr>
              <a:t> </a:t>
            </a:r>
            <a:r>
              <a:rPr sz="1200" spc="-30" dirty="0">
                <a:latin typeface="Lucida Sans"/>
                <a:cs typeface="Lucida Sans"/>
              </a:rPr>
              <a:t>Perfect</a:t>
            </a:r>
            <a:r>
              <a:rPr sz="1200" spc="-120" dirty="0">
                <a:latin typeface="Lucida Sans"/>
                <a:cs typeface="Lucida Sans"/>
              </a:rPr>
              <a:t> </a:t>
            </a:r>
            <a:r>
              <a:rPr sz="1200" spc="-30" dirty="0">
                <a:latin typeface="Lucida Sans"/>
                <a:cs typeface="Lucida Sans"/>
              </a:rPr>
              <a:t>Pair</a:t>
            </a:r>
            <a:r>
              <a:rPr sz="1200" spc="-114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of</a:t>
            </a:r>
            <a:endParaRPr sz="1200">
              <a:latin typeface="Lucida Sans"/>
              <a:cs typeface="Lucida Sans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200" spc="-45" dirty="0">
                <a:latin typeface="Lucida Sans"/>
                <a:cs typeface="Lucida Sans"/>
              </a:rPr>
              <a:t>Glasses.</a:t>
            </a:r>
            <a:endParaRPr sz="1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Lucida Sans"/>
              <a:cs typeface="Lucida Sans"/>
            </a:endParaRPr>
          </a:p>
          <a:p>
            <a:pPr marL="90805" marR="161290">
              <a:lnSpc>
                <a:spcPct val="115100"/>
              </a:lnSpc>
              <a:spcBef>
                <a:spcPts val="5"/>
              </a:spcBef>
            </a:pPr>
            <a:r>
              <a:rPr sz="1200" spc="-65" dirty="0">
                <a:latin typeface="Lucida Sans"/>
                <a:cs typeface="Lucida Sans"/>
              </a:rPr>
              <a:t>Using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55" dirty="0">
                <a:latin typeface="Lucida Sans"/>
                <a:cs typeface="Lucida Sans"/>
              </a:rPr>
              <a:t>adjacent </a:t>
            </a:r>
            <a:r>
              <a:rPr sz="1200" spc="-75" dirty="0">
                <a:latin typeface="Lucida Sans"/>
                <a:cs typeface="Lucida Sans"/>
              </a:rPr>
              <a:t>code, </a:t>
            </a:r>
            <a:r>
              <a:rPr sz="1200" spc="-80" dirty="0">
                <a:latin typeface="Lucida Sans"/>
                <a:cs typeface="Lucida Sans"/>
              </a:rPr>
              <a:t>we’ll </a:t>
            </a:r>
            <a:r>
              <a:rPr sz="1200" spc="-65" dirty="0">
                <a:latin typeface="Lucida Sans"/>
                <a:cs typeface="Lucida Sans"/>
              </a:rPr>
              <a:t>get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70" dirty="0">
                <a:latin typeface="Lucida Sans"/>
                <a:cs typeface="Lucida Sans"/>
              </a:rPr>
              <a:t>numbers </a:t>
            </a:r>
            <a:r>
              <a:rPr sz="1200" spc="-60" dirty="0">
                <a:latin typeface="Lucida Sans"/>
                <a:cs typeface="Lucida Sans"/>
              </a:rPr>
              <a:t>of </a:t>
            </a:r>
            <a:r>
              <a:rPr sz="1200" spc="-50" dirty="0">
                <a:latin typeface="Lucida Sans"/>
                <a:cs typeface="Lucida Sans"/>
              </a:rPr>
              <a:t>customers </a:t>
            </a:r>
            <a:r>
              <a:rPr sz="1200" spc="-65" dirty="0">
                <a:latin typeface="Lucida Sans"/>
                <a:cs typeface="Lucida Sans"/>
              </a:rPr>
              <a:t>who</a:t>
            </a:r>
            <a:r>
              <a:rPr sz="1200" spc="-275" dirty="0">
                <a:latin typeface="Lucida Sans"/>
                <a:cs typeface="Lucida Sans"/>
              </a:rPr>
              <a:t> </a:t>
            </a:r>
            <a:r>
              <a:rPr sz="1200" spc="-85" dirty="0">
                <a:latin typeface="Lucida Sans"/>
                <a:cs typeface="Lucida Sans"/>
              </a:rPr>
              <a:t>took 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110" dirty="0">
                <a:latin typeface="Lucida Sans"/>
                <a:cs typeface="Lucida Sans"/>
              </a:rPr>
              <a:t>quiz,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85" dirty="0">
                <a:latin typeface="Lucida Sans"/>
                <a:cs typeface="Lucida Sans"/>
              </a:rPr>
              <a:t>number </a:t>
            </a:r>
            <a:r>
              <a:rPr sz="1200" spc="-65" dirty="0">
                <a:latin typeface="Lucida Sans"/>
                <a:cs typeface="Lucida Sans"/>
              </a:rPr>
              <a:t>who </a:t>
            </a:r>
            <a:r>
              <a:rPr sz="1200" spc="-85" dirty="0">
                <a:latin typeface="Lucida Sans"/>
                <a:cs typeface="Lucida Sans"/>
              </a:rPr>
              <a:t>took </a:t>
            </a:r>
            <a:r>
              <a:rPr sz="1200" spc="-75" dirty="0">
                <a:latin typeface="Lucida Sans"/>
                <a:cs typeface="Lucida Sans"/>
              </a:rPr>
              <a:t>the home </a:t>
            </a:r>
            <a:r>
              <a:rPr sz="1200" spc="-70" dirty="0">
                <a:latin typeface="Lucida Sans"/>
                <a:cs typeface="Lucida Sans"/>
              </a:rPr>
              <a:t>trial and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85" dirty="0">
                <a:latin typeface="Lucida Sans"/>
                <a:cs typeface="Lucida Sans"/>
              </a:rPr>
              <a:t>number </a:t>
            </a:r>
            <a:r>
              <a:rPr sz="1200" spc="-65" dirty="0">
                <a:latin typeface="Lucida Sans"/>
                <a:cs typeface="Lucida Sans"/>
              </a:rPr>
              <a:t>who  </a:t>
            </a:r>
            <a:r>
              <a:rPr sz="1200" spc="-60" dirty="0">
                <a:latin typeface="Lucida Sans"/>
                <a:cs typeface="Lucida Sans"/>
              </a:rPr>
              <a:t>made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r>
              <a:rPr sz="1200" spc="-125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purchase.</a:t>
            </a:r>
            <a:endParaRPr sz="1200">
              <a:latin typeface="Lucida Sans"/>
              <a:cs typeface="Lucida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215" y="3526345"/>
          <a:ext cx="3629024" cy="487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quiz_num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home_try_num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purchase_num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7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750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495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288747"/>
            <a:ext cx="82873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35" dirty="0">
                <a:solidFill>
                  <a:srgbClr val="295269"/>
                </a:solidFill>
                <a:latin typeface="Lucida Sans"/>
                <a:cs typeface="Lucida Sans"/>
              </a:rPr>
              <a:t>3</a:t>
            </a:r>
            <a:r>
              <a:rPr sz="2400" b="1" spc="-35" dirty="0" smtClean="0">
                <a:solidFill>
                  <a:srgbClr val="295269"/>
                </a:solidFill>
                <a:latin typeface="Lucida Sans"/>
                <a:cs typeface="Lucida Sans"/>
              </a:rPr>
              <a:t>.2</a:t>
            </a:r>
            <a:r>
              <a:rPr sz="2400" b="1" spc="-35" dirty="0">
                <a:solidFill>
                  <a:srgbClr val="295269"/>
                </a:solidFill>
                <a:latin typeface="Lucida Sans"/>
                <a:cs typeface="Lucida Sans"/>
              </a:rPr>
              <a:t>. </a:t>
            </a:r>
            <a:r>
              <a:rPr sz="2400" b="1" spc="-110" dirty="0">
                <a:solidFill>
                  <a:srgbClr val="295269"/>
                </a:solidFill>
                <a:latin typeface="Lucida Sans"/>
                <a:cs typeface="Lucida Sans"/>
              </a:rPr>
              <a:t>Let’s </a:t>
            </a:r>
            <a:r>
              <a:rPr sz="2400" b="1" spc="-165" dirty="0">
                <a:solidFill>
                  <a:srgbClr val="295269"/>
                </a:solidFill>
                <a:latin typeface="Lucida Sans"/>
                <a:cs typeface="Lucida Sans"/>
              </a:rPr>
              <a:t>compare </a:t>
            </a:r>
            <a:r>
              <a:rPr sz="2400" b="1" spc="-170" dirty="0">
                <a:solidFill>
                  <a:srgbClr val="295269"/>
                </a:solidFill>
                <a:latin typeface="Lucida Sans"/>
                <a:cs typeface="Lucida Sans"/>
              </a:rPr>
              <a:t>the conversion </a:t>
            </a:r>
            <a:r>
              <a:rPr sz="2400" b="1" spc="-200" dirty="0">
                <a:solidFill>
                  <a:srgbClr val="295269"/>
                </a:solidFill>
                <a:latin typeface="Lucida Sans"/>
                <a:cs typeface="Lucida Sans"/>
              </a:rPr>
              <a:t>from quiz </a:t>
            </a:r>
            <a:r>
              <a:rPr sz="2400" dirty="0">
                <a:solidFill>
                  <a:srgbClr val="295269"/>
                </a:solidFill>
                <a:latin typeface="Times New Roman"/>
                <a:cs typeface="Times New Roman"/>
              </a:rPr>
              <a:t>→</a:t>
            </a:r>
            <a:r>
              <a:rPr sz="2400" spc="-95" dirty="0">
                <a:solidFill>
                  <a:srgbClr val="295269"/>
                </a:solidFill>
                <a:latin typeface="Times New Roman"/>
                <a:cs typeface="Times New Roman"/>
              </a:rPr>
              <a:t> </a:t>
            </a:r>
            <a:r>
              <a:rPr sz="2400" b="1" spc="-180" dirty="0">
                <a:solidFill>
                  <a:srgbClr val="295269"/>
                </a:solidFill>
                <a:latin typeface="Lucida Sans"/>
                <a:cs typeface="Lucida Sans"/>
              </a:rPr>
              <a:t>home_try_on</a:t>
            </a:r>
            <a:endParaRPr sz="2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00" dirty="0">
                <a:solidFill>
                  <a:srgbClr val="295269"/>
                </a:solidFill>
                <a:latin typeface="Lucida Sans"/>
                <a:cs typeface="Lucida Sans"/>
              </a:rPr>
              <a:t>and </a:t>
            </a:r>
            <a:r>
              <a:rPr sz="2400" b="1" spc="-185" dirty="0">
                <a:solidFill>
                  <a:srgbClr val="295269"/>
                </a:solidFill>
                <a:latin typeface="Lucida Sans"/>
                <a:cs typeface="Lucida Sans"/>
              </a:rPr>
              <a:t>home_try_on </a:t>
            </a:r>
            <a:r>
              <a:rPr sz="2400" dirty="0">
                <a:solidFill>
                  <a:srgbClr val="295269"/>
                </a:solidFill>
                <a:latin typeface="Times New Roman"/>
                <a:cs typeface="Times New Roman"/>
              </a:rPr>
              <a:t>→</a:t>
            </a:r>
            <a:r>
              <a:rPr sz="2400" spc="25" dirty="0">
                <a:solidFill>
                  <a:srgbClr val="295269"/>
                </a:solidFill>
                <a:latin typeface="Times New Roman"/>
                <a:cs typeface="Times New Roman"/>
              </a:rPr>
              <a:t> </a:t>
            </a:r>
            <a:r>
              <a:rPr sz="2400" b="1" spc="-145" dirty="0">
                <a:solidFill>
                  <a:srgbClr val="295269"/>
                </a:solidFill>
                <a:latin typeface="Lucida Sans"/>
                <a:cs typeface="Lucida Sans"/>
              </a:rPr>
              <a:t>purchase: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78552" y="1200911"/>
            <a:ext cx="3870960" cy="2243455"/>
          </a:xfrm>
          <a:custGeom>
            <a:avLst/>
            <a:gdLst/>
            <a:ahLst/>
            <a:cxnLst/>
            <a:rect l="l" t="t" r="r" b="b"/>
            <a:pathLst>
              <a:path w="3870959" h="2243454">
                <a:moveTo>
                  <a:pt x="3870959" y="0"/>
                </a:moveTo>
                <a:lnTo>
                  <a:pt x="0" y="0"/>
                </a:lnTo>
                <a:lnTo>
                  <a:pt x="0" y="2243327"/>
                </a:lnTo>
                <a:lnTo>
                  <a:pt x="3870959" y="2243327"/>
                </a:lnTo>
                <a:lnTo>
                  <a:pt x="38709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2404" y="2500325"/>
            <a:ext cx="6985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404" y="1265681"/>
            <a:ext cx="3350895" cy="2085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8155" indent="-47879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Courier New"/>
                <a:cs typeface="Courier New"/>
              </a:rPr>
              <a:t>WITH </a:t>
            </a:r>
            <a:r>
              <a:rPr sz="900" spc="-5" dirty="0">
                <a:latin typeface="Courier New"/>
                <a:cs typeface="Courier New"/>
              </a:rPr>
              <a:t>funnel </a:t>
            </a:r>
            <a:r>
              <a:rPr sz="900" spc="5" dirty="0">
                <a:latin typeface="Courier New"/>
                <a:cs typeface="Courier New"/>
              </a:rPr>
              <a:t>AS </a:t>
            </a:r>
            <a:r>
              <a:rPr sz="900" spc="-5" dirty="0">
                <a:latin typeface="Courier New"/>
                <a:cs typeface="Courier New"/>
              </a:rPr>
              <a:t>(SELECT q.user_id </a:t>
            </a:r>
            <a:r>
              <a:rPr sz="900" spc="5" dirty="0">
                <a:latin typeface="Courier New"/>
                <a:cs typeface="Courier New"/>
              </a:rPr>
              <a:t>AS </a:t>
            </a:r>
            <a:r>
              <a:rPr sz="900" spc="-5" dirty="0">
                <a:latin typeface="Courier New"/>
                <a:cs typeface="Courier New"/>
              </a:rPr>
              <a:t>'quiz',  h.address </a:t>
            </a:r>
            <a:r>
              <a:rPr sz="900" spc="5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NOT </a:t>
            </a:r>
            <a:r>
              <a:rPr sz="900" spc="-5" dirty="0">
                <a:latin typeface="Courier New"/>
                <a:cs typeface="Courier New"/>
              </a:rPr>
              <a:t>NULL AS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'is_home_try_on',  h.number_of_pairs,</a:t>
            </a:r>
            <a:endParaRPr sz="900">
              <a:latin typeface="Courier New"/>
              <a:cs typeface="Courier New"/>
            </a:endParaRPr>
          </a:p>
          <a:p>
            <a:pPr marR="62865" indent="47815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p.product_id </a:t>
            </a:r>
            <a:r>
              <a:rPr sz="900" spc="5" dirty="0">
                <a:latin typeface="Courier New"/>
                <a:cs typeface="Courier New"/>
              </a:rPr>
              <a:t>IS </a:t>
            </a:r>
            <a:r>
              <a:rPr sz="900" spc="-10" dirty="0">
                <a:latin typeface="Courier New"/>
                <a:cs typeface="Courier New"/>
              </a:rPr>
              <a:t>NOT </a:t>
            </a:r>
            <a:r>
              <a:rPr sz="900" spc="-5" dirty="0">
                <a:latin typeface="Courier New"/>
                <a:cs typeface="Courier New"/>
              </a:rPr>
              <a:t>NULL AS 'is_purchase'  </a:t>
            </a:r>
            <a:r>
              <a:rPr sz="900" dirty="0">
                <a:latin typeface="Courier New"/>
                <a:cs typeface="Courier New"/>
              </a:rPr>
              <a:t>FROM quiz 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endParaRPr sz="900">
              <a:latin typeface="Courier New"/>
              <a:cs typeface="Courier New"/>
            </a:endParaRPr>
          </a:p>
          <a:p>
            <a:pPr marR="1565275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LEFT JOIN </a:t>
            </a:r>
            <a:r>
              <a:rPr sz="900" spc="-5" dirty="0">
                <a:latin typeface="Courier New"/>
                <a:cs typeface="Courier New"/>
              </a:rPr>
              <a:t>home_try_on 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  ON </a:t>
            </a:r>
            <a:r>
              <a:rPr sz="900" spc="-5" dirty="0">
                <a:latin typeface="Courier New"/>
                <a:cs typeface="Courier New"/>
              </a:rPr>
              <a:t>q.user_id </a:t>
            </a:r>
            <a:r>
              <a:rPr sz="900" spc="5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h.user_id  </a:t>
            </a:r>
            <a:r>
              <a:rPr sz="900" dirty="0">
                <a:latin typeface="Courier New"/>
                <a:cs typeface="Courier New"/>
              </a:rPr>
              <a:t>LEFT JOIN </a:t>
            </a:r>
            <a:r>
              <a:rPr sz="900" spc="-5" dirty="0">
                <a:latin typeface="Courier New"/>
                <a:cs typeface="Courier New"/>
              </a:rPr>
              <a:t>purchase AS </a:t>
            </a:r>
            <a:r>
              <a:rPr sz="900" spc="5" dirty="0">
                <a:latin typeface="Courier New"/>
                <a:cs typeface="Courier New"/>
              </a:rPr>
              <a:t>p  ON </a:t>
            </a:r>
            <a:r>
              <a:rPr sz="900" spc="-5" dirty="0">
                <a:latin typeface="Courier New"/>
                <a:cs typeface="Courier New"/>
              </a:rPr>
              <a:t>h.user_id </a:t>
            </a:r>
            <a:r>
              <a:rPr sz="900" spc="5" dirty="0">
                <a:latin typeface="Courier New"/>
                <a:cs typeface="Courier New"/>
              </a:rPr>
              <a:t>=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p.user_id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478155" marR="472440" indent="-47879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SELECT 1.0*SUM(is_home_try_on)/COUNT(quiz)  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'try_on_conv',</a:t>
            </a:r>
            <a:endParaRPr sz="900">
              <a:latin typeface="Courier New"/>
              <a:cs typeface="Courier New"/>
            </a:endParaRPr>
          </a:p>
          <a:p>
            <a:pPr marL="47815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1.0*SUM(is_purchase)/SUM(is_home_try_on)</a:t>
            </a:r>
            <a:endParaRPr sz="900">
              <a:latin typeface="Courier New"/>
              <a:cs typeface="Courier New"/>
            </a:endParaRPr>
          </a:p>
          <a:p>
            <a:pPr marL="478155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'purchase_conv'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FROM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funnel;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07" y="1202435"/>
            <a:ext cx="4706620" cy="649605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sz="1200" spc="-65" dirty="0">
                <a:latin typeface="Lucida Sans"/>
                <a:cs typeface="Lucida Sans"/>
              </a:rPr>
              <a:t>Using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55" dirty="0">
                <a:latin typeface="Lucida Sans"/>
                <a:cs typeface="Lucida Sans"/>
              </a:rPr>
              <a:t>adjacent </a:t>
            </a:r>
            <a:r>
              <a:rPr sz="1200" spc="-75" dirty="0">
                <a:latin typeface="Lucida Sans"/>
                <a:cs typeface="Lucida Sans"/>
              </a:rPr>
              <a:t>code, </a:t>
            </a:r>
            <a:r>
              <a:rPr sz="1200" spc="-80" dirty="0">
                <a:latin typeface="Lucida Sans"/>
                <a:cs typeface="Lucida Sans"/>
              </a:rPr>
              <a:t>we’ll </a:t>
            </a:r>
            <a:r>
              <a:rPr sz="1200" spc="-65" dirty="0">
                <a:latin typeface="Lucida Sans"/>
                <a:cs typeface="Lucida Sans"/>
              </a:rPr>
              <a:t>get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60" dirty="0">
                <a:latin typeface="Lucida Sans"/>
                <a:cs typeface="Lucida Sans"/>
              </a:rPr>
              <a:t>conversion </a:t>
            </a:r>
            <a:r>
              <a:rPr sz="1200" spc="-65" dirty="0">
                <a:latin typeface="Lucida Sans"/>
                <a:cs typeface="Lucida Sans"/>
              </a:rPr>
              <a:t>from </a:t>
            </a:r>
            <a:r>
              <a:rPr sz="1200" spc="-95" dirty="0">
                <a:latin typeface="Lucida Sans"/>
                <a:cs typeface="Lucida Sans"/>
              </a:rPr>
              <a:t>quiz</a:t>
            </a:r>
            <a:r>
              <a:rPr sz="1200" spc="-210" dirty="0">
                <a:latin typeface="Lucida Sans"/>
                <a:cs typeface="Lucida San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→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200" spc="-75" dirty="0">
                <a:latin typeface="Lucida Sans"/>
                <a:cs typeface="Lucida Sans"/>
              </a:rPr>
              <a:t>home_try_on </a:t>
            </a:r>
            <a:r>
              <a:rPr sz="1200" spc="-70" dirty="0">
                <a:latin typeface="Lucida Sans"/>
                <a:cs typeface="Lucida Sans"/>
              </a:rPr>
              <a:t>and </a:t>
            </a:r>
            <a:r>
              <a:rPr sz="1200" spc="-75" dirty="0">
                <a:latin typeface="Lucida Sans"/>
                <a:cs typeface="Lucida Sans"/>
              </a:rPr>
              <a:t>home_try_on </a:t>
            </a:r>
            <a:r>
              <a:rPr sz="1200" dirty="0">
                <a:latin typeface="Times New Roman"/>
                <a:cs typeface="Times New Roman"/>
              </a:rPr>
              <a:t>→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purchase.</a:t>
            </a:r>
            <a:endParaRPr sz="1200">
              <a:latin typeface="Lucida Sans"/>
              <a:cs typeface="Lucida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215" y="2002345"/>
          <a:ext cx="2161539" cy="487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try_on_conv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purchase_conv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0.75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0.66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8307" y="2650235"/>
            <a:ext cx="4706620" cy="1569720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90805" marR="101600">
              <a:lnSpc>
                <a:spcPct val="115100"/>
              </a:lnSpc>
              <a:spcBef>
                <a:spcPts val="560"/>
              </a:spcBef>
            </a:pPr>
            <a:r>
              <a:rPr sz="1200" dirty="0">
                <a:latin typeface="Lucida Sans"/>
                <a:cs typeface="Lucida Sans"/>
              </a:rPr>
              <a:t>We </a:t>
            </a:r>
            <a:r>
              <a:rPr sz="1200" spc="-35" dirty="0">
                <a:latin typeface="Lucida Sans"/>
                <a:cs typeface="Lucida Sans"/>
              </a:rPr>
              <a:t>can </a:t>
            </a:r>
            <a:r>
              <a:rPr sz="1200" spc="-40" dirty="0">
                <a:latin typeface="Lucida Sans"/>
                <a:cs typeface="Lucida Sans"/>
              </a:rPr>
              <a:t>see </a:t>
            </a:r>
            <a:r>
              <a:rPr sz="1200" spc="-65" dirty="0">
                <a:latin typeface="Lucida Sans"/>
                <a:cs typeface="Lucida Sans"/>
              </a:rPr>
              <a:t>that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85" dirty="0">
                <a:latin typeface="Lucida Sans"/>
                <a:cs typeface="Lucida Sans"/>
              </a:rPr>
              <a:t>number </a:t>
            </a:r>
            <a:r>
              <a:rPr sz="1200" spc="-60" dirty="0">
                <a:latin typeface="Lucida Sans"/>
                <a:cs typeface="Lucida Sans"/>
              </a:rPr>
              <a:t>of </a:t>
            </a:r>
            <a:r>
              <a:rPr sz="1200" spc="-55" dirty="0">
                <a:latin typeface="Lucida Sans"/>
                <a:cs typeface="Lucida Sans"/>
              </a:rPr>
              <a:t>customers </a:t>
            </a:r>
            <a:r>
              <a:rPr sz="1200" spc="-65" dirty="0">
                <a:latin typeface="Lucida Sans"/>
                <a:cs typeface="Lucida Sans"/>
              </a:rPr>
              <a:t>who </a:t>
            </a:r>
            <a:r>
              <a:rPr sz="1200" spc="-70" dirty="0">
                <a:latin typeface="Lucida Sans"/>
                <a:cs typeface="Lucida Sans"/>
              </a:rPr>
              <a:t>make </a:t>
            </a:r>
            <a:r>
              <a:rPr sz="1200" spc="-20" dirty="0">
                <a:latin typeface="Lucida Sans"/>
                <a:cs typeface="Lucida Sans"/>
              </a:rPr>
              <a:t>a </a:t>
            </a:r>
            <a:r>
              <a:rPr sz="1200" spc="-60" dirty="0">
                <a:latin typeface="Lucida Sans"/>
                <a:cs typeface="Lucida Sans"/>
              </a:rPr>
              <a:t>purchase  </a:t>
            </a:r>
            <a:r>
              <a:rPr sz="1200" spc="-55" dirty="0">
                <a:latin typeface="Lucida Sans"/>
                <a:cs typeface="Lucida Sans"/>
              </a:rPr>
              <a:t>are</a:t>
            </a:r>
            <a:r>
              <a:rPr sz="1200" spc="-114" dirty="0">
                <a:latin typeface="Lucida Sans"/>
                <a:cs typeface="Lucida Sans"/>
              </a:rPr>
              <a:t> </a:t>
            </a:r>
            <a:r>
              <a:rPr sz="1200" spc="-35" dirty="0">
                <a:latin typeface="Lucida Sans"/>
                <a:cs typeface="Lucida Sans"/>
              </a:rPr>
              <a:t>66%</a:t>
            </a:r>
            <a:r>
              <a:rPr sz="1200" spc="-110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of</a:t>
            </a:r>
            <a:r>
              <a:rPr sz="1200" spc="-85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those</a:t>
            </a:r>
            <a:r>
              <a:rPr sz="1200" spc="-40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who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50" dirty="0">
                <a:latin typeface="Lucida Sans"/>
                <a:cs typeface="Lucida Sans"/>
              </a:rPr>
              <a:t>reach</a:t>
            </a:r>
            <a:r>
              <a:rPr sz="1200" spc="-125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r>
              <a:rPr sz="1200" spc="-60" dirty="0">
                <a:latin typeface="Lucida Sans"/>
                <a:cs typeface="Lucida Sans"/>
              </a:rPr>
              <a:t> Home</a:t>
            </a:r>
            <a:r>
              <a:rPr sz="1200" spc="-65" dirty="0">
                <a:latin typeface="Lucida Sans"/>
                <a:cs typeface="Lucida Sans"/>
              </a:rPr>
              <a:t> Try-on</a:t>
            </a:r>
            <a:r>
              <a:rPr sz="1200" spc="-100" dirty="0">
                <a:latin typeface="Lucida Sans"/>
                <a:cs typeface="Lucida Sans"/>
              </a:rPr>
              <a:t> </a:t>
            </a:r>
            <a:r>
              <a:rPr sz="1200" spc="-40" dirty="0">
                <a:latin typeface="Lucida Sans"/>
                <a:cs typeface="Lucida Sans"/>
              </a:rPr>
              <a:t>Stage.</a:t>
            </a:r>
            <a:r>
              <a:rPr sz="1200" spc="-114" dirty="0">
                <a:latin typeface="Lucida Sans"/>
                <a:cs typeface="Lucida Sans"/>
              </a:rPr>
              <a:t> </a:t>
            </a:r>
            <a:r>
              <a:rPr sz="1200" spc="-95" dirty="0">
                <a:latin typeface="Lucida Sans"/>
                <a:cs typeface="Lucida Sans"/>
              </a:rPr>
              <a:t>And</a:t>
            </a:r>
            <a:r>
              <a:rPr sz="1200" spc="-85" dirty="0">
                <a:latin typeface="Lucida Sans"/>
                <a:cs typeface="Lucida Sans"/>
              </a:rPr>
              <a:t> </a:t>
            </a:r>
            <a:r>
              <a:rPr sz="1200" spc="-35" dirty="0">
                <a:latin typeface="Lucida Sans"/>
                <a:cs typeface="Lucida Sans"/>
              </a:rPr>
              <a:t>75%</a:t>
            </a:r>
            <a:r>
              <a:rPr sz="1200" spc="-114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of</a:t>
            </a:r>
            <a:r>
              <a:rPr sz="1200" spc="-80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the  </a:t>
            </a:r>
            <a:r>
              <a:rPr sz="1200" spc="-55" dirty="0">
                <a:latin typeface="Lucida Sans"/>
                <a:cs typeface="Lucida Sans"/>
              </a:rPr>
              <a:t>customers </a:t>
            </a:r>
            <a:r>
              <a:rPr sz="1200" spc="-65" dirty="0">
                <a:latin typeface="Lucida Sans"/>
                <a:cs typeface="Lucida Sans"/>
              </a:rPr>
              <a:t>who </a:t>
            </a:r>
            <a:r>
              <a:rPr sz="1200" spc="-70" dirty="0">
                <a:latin typeface="Lucida Sans"/>
                <a:cs typeface="Lucida Sans"/>
              </a:rPr>
              <a:t>take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55" dirty="0">
                <a:latin typeface="Lucida Sans"/>
                <a:cs typeface="Lucida Sans"/>
              </a:rPr>
              <a:t>style </a:t>
            </a:r>
            <a:r>
              <a:rPr sz="1200" spc="-110" dirty="0">
                <a:latin typeface="Lucida Sans"/>
                <a:cs typeface="Lucida Sans"/>
              </a:rPr>
              <a:t>quiz, </a:t>
            </a:r>
            <a:r>
              <a:rPr sz="1200" spc="-75" dirty="0">
                <a:latin typeface="Lucida Sans"/>
                <a:cs typeface="Lucida Sans"/>
              </a:rPr>
              <a:t>go </a:t>
            </a:r>
            <a:r>
              <a:rPr sz="1200" spc="-80" dirty="0">
                <a:latin typeface="Lucida Sans"/>
                <a:cs typeface="Lucida Sans"/>
              </a:rPr>
              <a:t>on </a:t>
            </a:r>
            <a:r>
              <a:rPr sz="1200" spc="-70" dirty="0">
                <a:latin typeface="Lucida Sans"/>
                <a:cs typeface="Lucida Sans"/>
              </a:rPr>
              <a:t>to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60" dirty="0">
                <a:latin typeface="Lucida Sans"/>
                <a:cs typeface="Lucida Sans"/>
              </a:rPr>
              <a:t>Home </a:t>
            </a:r>
            <a:r>
              <a:rPr sz="1200" spc="-65" dirty="0">
                <a:latin typeface="Lucida Sans"/>
                <a:cs typeface="Lucida Sans"/>
              </a:rPr>
              <a:t>Try-on</a:t>
            </a:r>
            <a:r>
              <a:rPr sz="1200" spc="-105" dirty="0">
                <a:latin typeface="Lucida Sans"/>
                <a:cs typeface="Lucida Sans"/>
              </a:rPr>
              <a:t> </a:t>
            </a:r>
            <a:r>
              <a:rPr sz="1200" spc="-40" dirty="0">
                <a:latin typeface="Lucida Sans"/>
                <a:cs typeface="Lucida Sans"/>
              </a:rPr>
              <a:t>Stage.</a:t>
            </a:r>
            <a:endParaRPr sz="1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Lucida Sans"/>
              <a:cs typeface="Lucida Sans"/>
            </a:endParaRPr>
          </a:p>
          <a:p>
            <a:pPr marL="90805" marR="279400">
              <a:lnSpc>
                <a:spcPct val="115100"/>
              </a:lnSpc>
            </a:pPr>
            <a:r>
              <a:rPr sz="1200" spc="-65" dirty="0">
                <a:latin typeface="Lucida Sans"/>
                <a:cs typeface="Lucida Sans"/>
              </a:rPr>
              <a:t>Now, </a:t>
            </a:r>
            <a:r>
              <a:rPr sz="1200" spc="-75" dirty="0">
                <a:latin typeface="Lucida Sans"/>
                <a:cs typeface="Lucida Sans"/>
              </a:rPr>
              <a:t>let’s </a:t>
            </a:r>
            <a:r>
              <a:rPr sz="1200" spc="-40" dirty="0">
                <a:latin typeface="Lucida Sans"/>
                <a:cs typeface="Lucida Sans"/>
              </a:rPr>
              <a:t>see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70" dirty="0">
                <a:latin typeface="Lucida Sans"/>
                <a:cs typeface="Lucida Sans"/>
              </a:rPr>
              <a:t>result </a:t>
            </a:r>
            <a:r>
              <a:rPr sz="1200" spc="-60" dirty="0">
                <a:latin typeface="Lucida Sans"/>
                <a:cs typeface="Lucida Sans"/>
              </a:rPr>
              <a:t>of </a:t>
            </a:r>
            <a:r>
              <a:rPr sz="1200" spc="-90" dirty="0">
                <a:latin typeface="Lucida Sans"/>
                <a:cs typeface="Lucida Sans"/>
              </a:rPr>
              <a:t>our </a:t>
            </a:r>
            <a:r>
              <a:rPr sz="1200" spc="-55" dirty="0">
                <a:latin typeface="Lucida Sans"/>
                <a:cs typeface="Lucida Sans"/>
              </a:rPr>
              <a:t>A/B </a:t>
            </a:r>
            <a:r>
              <a:rPr sz="1200" spc="-60" dirty="0">
                <a:latin typeface="Lucida Sans"/>
                <a:cs typeface="Lucida Sans"/>
              </a:rPr>
              <a:t>test. </a:t>
            </a:r>
            <a:r>
              <a:rPr sz="1200" dirty="0">
                <a:latin typeface="Lucida Sans"/>
                <a:cs typeface="Lucida Sans"/>
              </a:rPr>
              <a:t>We </a:t>
            </a:r>
            <a:r>
              <a:rPr sz="1200" spc="-50" dirty="0">
                <a:latin typeface="Lucida Sans"/>
                <a:cs typeface="Lucida Sans"/>
              </a:rPr>
              <a:t>want </a:t>
            </a:r>
            <a:r>
              <a:rPr sz="1200" spc="-70" dirty="0">
                <a:latin typeface="Lucida Sans"/>
                <a:cs typeface="Lucida Sans"/>
              </a:rPr>
              <a:t>to </a:t>
            </a:r>
            <a:r>
              <a:rPr sz="1200" spc="-80" dirty="0">
                <a:latin typeface="Lucida Sans"/>
                <a:cs typeface="Lucida Sans"/>
              </a:rPr>
              <a:t>find out  </a:t>
            </a:r>
            <a:r>
              <a:rPr sz="1200" spc="-70" dirty="0">
                <a:latin typeface="Lucida Sans"/>
                <a:cs typeface="Lucida Sans"/>
              </a:rPr>
              <a:t>whether </a:t>
            </a:r>
            <a:r>
              <a:rPr sz="1200" spc="-80" dirty="0">
                <a:latin typeface="Lucida Sans"/>
                <a:cs typeface="Lucida Sans"/>
              </a:rPr>
              <a:t>or not </a:t>
            </a:r>
            <a:r>
              <a:rPr sz="1200" spc="-50" dirty="0">
                <a:latin typeface="Lucida Sans"/>
                <a:cs typeface="Lucida Sans"/>
              </a:rPr>
              <a:t>users </a:t>
            </a:r>
            <a:r>
              <a:rPr sz="1200" spc="-65" dirty="0">
                <a:latin typeface="Lucida Sans"/>
                <a:cs typeface="Lucida Sans"/>
              </a:rPr>
              <a:t>who get </a:t>
            </a:r>
            <a:r>
              <a:rPr sz="1200" spc="-70" dirty="0">
                <a:latin typeface="Lucida Sans"/>
                <a:cs typeface="Lucida Sans"/>
              </a:rPr>
              <a:t>more </a:t>
            </a:r>
            <a:r>
              <a:rPr sz="1200" spc="-60" dirty="0">
                <a:latin typeface="Lucida Sans"/>
                <a:cs typeface="Lucida Sans"/>
              </a:rPr>
              <a:t>pairs </a:t>
            </a:r>
            <a:r>
              <a:rPr sz="1200" spc="-70" dirty="0">
                <a:latin typeface="Lucida Sans"/>
                <a:cs typeface="Lucida Sans"/>
              </a:rPr>
              <a:t>to </a:t>
            </a:r>
            <a:r>
              <a:rPr sz="1200" spc="-75" dirty="0">
                <a:latin typeface="Lucida Sans"/>
                <a:cs typeface="Lucida Sans"/>
              </a:rPr>
              <a:t>try </a:t>
            </a:r>
            <a:r>
              <a:rPr sz="1200" spc="-80" dirty="0">
                <a:latin typeface="Lucida Sans"/>
                <a:cs typeface="Lucida Sans"/>
              </a:rPr>
              <a:t>on </a:t>
            </a:r>
            <a:r>
              <a:rPr sz="1200" spc="-45" dirty="0">
                <a:latin typeface="Lucida Sans"/>
                <a:cs typeface="Lucida Sans"/>
              </a:rPr>
              <a:t>at</a:t>
            </a:r>
            <a:r>
              <a:rPr sz="1200" spc="-275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home </a:t>
            </a:r>
            <a:r>
              <a:rPr sz="1200" spc="-65" dirty="0">
                <a:latin typeface="Lucida Sans"/>
                <a:cs typeface="Lucida Sans"/>
              </a:rPr>
              <a:t>will </a:t>
            </a:r>
            <a:r>
              <a:rPr sz="1200" spc="-70" dirty="0">
                <a:latin typeface="Lucida Sans"/>
                <a:cs typeface="Lucida Sans"/>
              </a:rPr>
              <a:t>be  more </a:t>
            </a:r>
            <a:r>
              <a:rPr sz="1200" spc="-80" dirty="0">
                <a:latin typeface="Lucida Sans"/>
                <a:cs typeface="Lucida Sans"/>
              </a:rPr>
              <a:t>likely </a:t>
            </a:r>
            <a:r>
              <a:rPr sz="1200" spc="-70" dirty="0">
                <a:latin typeface="Lucida Sans"/>
                <a:cs typeface="Lucida Sans"/>
              </a:rPr>
              <a:t>to make </a:t>
            </a:r>
            <a:r>
              <a:rPr sz="1200" spc="-20" dirty="0">
                <a:latin typeface="Lucida Sans"/>
                <a:cs typeface="Lucida Sans"/>
              </a:rPr>
              <a:t>a</a:t>
            </a:r>
            <a:r>
              <a:rPr sz="1200" spc="-125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purchase.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288747"/>
            <a:ext cx="8623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35" dirty="0">
                <a:solidFill>
                  <a:srgbClr val="295269"/>
                </a:solidFill>
                <a:latin typeface="Lucida Sans"/>
                <a:cs typeface="Lucida Sans"/>
              </a:rPr>
              <a:t>3</a:t>
            </a:r>
            <a:r>
              <a:rPr sz="2400" b="1" spc="-35" dirty="0" smtClean="0">
                <a:solidFill>
                  <a:srgbClr val="295269"/>
                </a:solidFill>
                <a:latin typeface="Lucida Sans"/>
                <a:cs typeface="Lucida Sans"/>
              </a:rPr>
              <a:t>.3</a:t>
            </a:r>
            <a:r>
              <a:rPr sz="2400" b="1" spc="-35" dirty="0">
                <a:solidFill>
                  <a:srgbClr val="295269"/>
                </a:solidFill>
                <a:latin typeface="Lucida Sans"/>
                <a:cs typeface="Lucida Sans"/>
              </a:rPr>
              <a:t>. </a:t>
            </a:r>
            <a:r>
              <a:rPr sz="2400" b="1" spc="-110" dirty="0">
                <a:solidFill>
                  <a:srgbClr val="295269"/>
                </a:solidFill>
                <a:latin typeface="Lucida Sans"/>
                <a:cs typeface="Lucida Sans"/>
              </a:rPr>
              <a:t>Let’s </a:t>
            </a:r>
            <a:r>
              <a:rPr sz="2400" b="1" spc="-165" dirty="0">
                <a:solidFill>
                  <a:srgbClr val="295269"/>
                </a:solidFill>
                <a:latin typeface="Lucida Sans"/>
                <a:cs typeface="Lucida Sans"/>
              </a:rPr>
              <a:t>compare </a:t>
            </a:r>
            <a:r>
              <a:rPr sz="2400" b="1" spc="-170" dirty="0">
                <a:solidFill>
                  <a:srgbClr val="295269"/>
                </a:solidFill>
                <a:latin typeface="Lucida Sans"/>
                <a:cs typeface="Lucida Sans"/>
              </a:rPr>
              <a:t>the purchase </a:t>
            </a:r>
            <a:r>
              <a:rPr sz="2400" b="1" spc="-150" dirty="0">
                <a:solidFill>
                  <a:srgbClr val="295269"/>
                </a:solidFill>
                <a:latin typeface="Lucida Sans"/>
                <a:cs typeface="Lucida Sans"/>
              </a:rPr>
              <a:t>rates </a:t>
            </a:r>
            <a:r>
              <a:rPr sz="2400" b="1" spc="-185" dirty="0">
                <a:solidFill>
                  <a:srgbClr val="295269"/>
                </a:solidFill>
                <a:latin typeface="Lucida Sans"/>
                <a:cs typeface="Lucida Sans"/>
              </a:rPr>
              <a:t>between </a:t>
            </a:r>
            <a:r>
              <a:rPr sz="2400" b="1" spc="-160" dirty="0">
                <a:solidFill>
                  <a:srgbClr val="295269"/>
                </a:solidFill>
                <a:latin typeface="Lucida Sans"/>
                <a:cs typeface="Lucida Sans"/>
              </a:rPr>
              <a:t>customers</a:t>
            </a:r>
            <a:r>
              <a:rPr sz="2400" b="1" spc="-325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400" b="1" spc="-245" dirty="0">
                <a:solidFill>
                  <a:srgbClr val="295269"/>
                </a:solidFill>
                <a:latin typeface="Lucida Sans"/>
                <a:cs typeface="Lucida Sans"/>
              </a:rPr>
              <a:t>who</a:t>
            </a:r>
            <a:endParaRPr sz="2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00" dirty="0">
                <a:solidFill>
                  <a:srgbClr val="295269"/>
                </a:solidFill>
                <a:latin typeface="Lucida Sans"/>
                <a:cs typeface="Lucida Sans"/>
              </a:rPr>
              <a:t>had </a:t>
            </a:r>
            <a:r>
              <a:rPr sz="2400" b="1" spc="-160" dirty="0">
                <a:solidFill>
                  <a:srgbClr val="295269"/>
                </a:solidFill>
                <a:latin typeface="Lucida Sans"/>
                <a:cs typeface="Lucida Sans"/>
              </a:rPr>
              <a:t>3 </a:t>
            </a:r>
            <a:r>
              <a:rPr sz="2400" b="1" spc="-185" dirty="0">
                <a:solidFill>
                  <a:srgbClr val="295269"/>
                </a:solidFill>
                <a:latin typeface="Lucida Sans"/>
                <a:cs typeface="Lucida Sans"/>
              </a:rPr>
              <a:t>number_of_pairs </a:t>
            </a:r>
            <a:r>
              <a:rPr sz="2400" b="1" spc="-215" dirty="0">
                <a:solidFill>
                  <a:srgbClr val="295269"/>
                </a:solidFill>
                <a:latin typeface="Lucida Sans"/>
                <a:cs typeface="Lucida Sans"/>
              </a:rPr>
              <a:t>with </a:t>
            </a:r>
            <a:r>
              <a:rPr sz="2400" b="1" spc="-160" dirty="0">
                <a:solidFill>
                  <a:srgbClr val="295269"/>
                </a:solidFill>
                <a:latin typeface="Lucida Sans"/>
                <a:cs typeface="Lucida Sans"/>
              </a:rPr>
              <a:t>ones </a:t>
            </a:r>
            <a:r>
              <a:rPr sz="2400" b="1" spc="-245" dirty="0">
                <a:solidFill>
                  <a:srgbClr val="295269"/>
                </a:solidFill>
                <a:latin typeface="Lucida Sans"/>
                <a:cs typeface="Lucida Sans"/>
              </a:rPr>
              <a:t>who </a:t>
            </a:r>
            <a:r>
              <a:rPr sz="2400" b="1" spc="-200" dirty="0">
                <a:solidFill>
                  <a:srgbClr val="295269"/>
                </a:solidFill>
                <a:latin typeface="Lucida Sans"/>
                <a:cs typeface="Lucida Sans"/>
              </a:rPr>
              <a:t>had</a:t>
            </a:r>
            <a:r>
              <a:rPr sz="2400" b="1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400" b="1" spc="-40" dirty="0">
                <a:solidFill>
                  <a:srgbClr val="295269"/>
                </a:solidFill>
                <a:latin typeface="Lucida Sans"/>
                <a:cs typeface="Lucida Sans"/>
              </a:rPr>
              <a:t>5: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78552" y="1200911"/>
            <a:ext cx="3870960" cy="2472055"/>
          </a:xfrm>
          <a:custGeom>
            <a:avLst/>
            <a:gdLst/>
            <a:ahLst/>
            <a:cxnLst/>
            <a:rect l="l" t="t" r="r" b="b"/>
            <a:pathLst>
              <a:path w="3870959" h="2472054">
                <a:moveTo>
                  <a:pt x="3870959" y="0"/>
                </a:moveTo>
                <a:lnTo>
                  <a:pt x="0" y="0"/>
                </a:lnTo>
                <a:lnTo>
                  <a:pt x="0" y="2471928"/>
                </a:lnTo>
                <a:lnTo>
                  <a:pt x="3870959" y="2471928"/>
                </a:lnTo>
                <a:lnTo>
                  <a:pt x="38709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2404" y="2500325"/>
            <a:ext cx="6985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404" y="1265681"/>
            <a:ext cx="3691890" cy="22231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8155" marR="332740" indent="-47879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Courier New"/>
                <a:cs typeface="Courier New"/>
              </a:rPr>
              <a:t>WITH </a:t>
            </a:r>
            <a:r>
              <a:rPr sz="900" spc="-5" dirty="0">
                <a:latin typeface="Courier New"/>
                <a:cs typeface="Courier New"/>
              </a:rPr>
              <a:t>funnel </a:t>
            </a:r>
            <a:r>
              <a:rPr sz="900" spc="5" dirty="0">
                <a:latin typeface="Courier New"/>
                <a:cs typeface="Courier New"/>
              </a:rPr>
              <a:t>AS </a:t>
            </a:r>
            <a:r>
              <a:rPr sz="900" spc="-5" dirty="0">
                <a:latin typeface="Courier New"/>
                <a:cs typeface="Courier New"/>
              </a:rPr>
              <a:t>(SELECT q.user_id </a:t>
            </a:r>
            <a:r>
              <a:rPr sz="900" spc="5" dirty="0">
                <a:latin typeface="Courier New"/>
                <a:cs typeface="Courier New"/>
              </a:rPr>
              <a:t>AS </a:t>
            </a:r>
            <a:r>
              <a:rPr sz="900" spc="-5" dirty="0">
                <a:latin typeface="Courier New"/>
                <a:cs typeface="Courier New"/>
              </a:rPr>
              <a:t>'quiz',  h.address </a:t>
            </a:r>
            <a:r>
              <a:rPr sz="900" spc="5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NOT </a:t>
            </a:r>
            <a:r>
              <a:rPr sz="900" spc="-5" dirty="0">
                <a:latin typeface="Courier New"/>
                <a:cs typeface="Courier New"/>
              </a:rPr>
              <a:t>NULL AS 'is_home_try_on',  h.number_of_pairs </a:t>
            </a:r>
            <a:r>
              <a:rPr sz="900" spc="5" dirty="0">
                <a:latin typeface="Courier New"/>
                <a:cs typeface="Courier New"/>
              </a:rPr>
              <a:t>AS </a:t>
            </a:r>
            <a:r>
              <a:rPr sz="900" spc="-5" dirty="0">
                <a:latin typeface="Courier New"/>
                <a:cs typeface="Courier New"/>
              </a:rPr>
              <a:t>'number_of_pairs',  p.product_id </a:t>
            </a:r>
            <a:r>
              <a:rPr sz="900" spc="5" dirty="0">
                <a:latin typeface="Courier New"/>
                <a:cs typeface="Courier New"/>
              </a:rPr>
              <a:t>IS </a:t>
            </a:r>
            <a:r>
              <a:rPr sz="900" spc="-10" dirty="0">
                <a:latin typeface="Courier New"/>
                <a:cs typeface="Courier New"/>
              </a:rPr>
              <a:t>NOT </a:t>
            </a:r>
            <a:r>
              <a:rPr sz="900" spc="-5" dirty="0">
                <a:latin typeface="Courier New"/>
                <a:cs typeface="Courier New"/>
              </a:rPr>
              <a:t>NULL AS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'is_purchase'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FROM quiz 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endParaRPr sz="900">
              <a:latin typeface="Courier New"/>
              <a:cs typeface="Courier New"/>
            </a:endParaRPr>
          </a:p>
          <a:p>
            <a:pPr marR="1905635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LEFT JOIN </a:t>
            </a:r>
            <a:r>
              <a:rPr sz="900" spc="-5" dirty="0">
                <a:latin typeface="Courier New"/>
                <a:cs typeface="Courier New"/>
              </a:rPr>
              <a:t>home_try_on 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  ON </a:t>
            </a:r>
            <a:r>
              <a:rPr sz="900" spc="-5" dirty="0">
                <a:latin typeface="Courier New"/>
                <a:cs typeface="Courier New"/>
              </a:rPr>
              <a:t>q.user_id </a:t>
            </a:r>
            <a:r>
              <a:rPr sz="900" spc="5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h.user_id  </a:t>
            </a:r>
            <a:r>
              <a:rPr sz="900" dirty="0">
                <a:latin typeface="Courier New"/>
                <a:cs typeface="Courier New"/>
              </a:rPr>
              <a:t>LEFT JOIN </a:t>
            </a:r>
            <a:r>
              <a:rPr sz="900" spc="-5" dirty="0">
                <a:latin typeface="Courier New"/>
                <a:cs typeface="Courier New"/>
              </a:rPr>
              <a:t>purchase AS </a:t>
            </a:r>
            <a:r>
              <a:rPr sz="900" spc="5" dirty="0">
                <a:latin typeface="Courier New"/>
                <a:cs typeface="Courier New"/>
              </a:rPr>
              <a:t>p  ON </a:t>
            </a:r>
            <a:r>
              <a:rPr sz="900" spc="-5" dirty="0">
                <a:latin typeface="Courier New"/>
                <a:cs typeface="Courier New"/>
              </a:rPr>
              <a:t>h.user_id </a:t>
            </a:r>
            <a:r>
              <a:rPr sz="900" spc="5" dirty="0">
                <a:latin typeface="Courier New"/>
                <a:cs typeface="Courier New"/>
              </a:rPr>
              <a:t>=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p.user_id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urier New"/>
              <a:cs typeface="Courier New"/>
            </a:endParaRPr>
          </a:p>
          <a:p>
            <a:pPr marL="340995" indent="-34163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SELECT number_of_pairs,  ROUND(1.0*SUM(is_purchase)/SUM(is_home_try_on),2)</a:t>
            </a:r>
            <a:endParaRPr sz="900">
              <a:latin typeface="Courier New"/>
              <a:cs typeface="Courier New"/>
            </a:endParaRPr>
          </a:p>
          <a:p>
            <a:pPr marL="478155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'purchase_conv'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FROM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funnel</a:t>
            </a:r>
            <a:endParaRPr sz="900">
              <a:latin typeface="Courier New"/>
              <a:cs typeface="Courier New"/>
            </a:endParaRPr>
          </a:p>
          <a:p>
            <a:pPr marR="1425575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WHERE number_of_pairs </a:t>
            </a:r>
            <a:r>
              <a:rPr sz="900" spc="5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NOT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NULL  GROUP BY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number_of_pairs;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07" y="1202435"/>
            <a:ext cx="4706620" cy="649605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sz="1200" spc="-65" dirty="0">
                <a:latin typeface="Lucida Sans"/>
                <a:cs typeface="Lucida Sans"/>
              </a:rPr>
              <a:t>Using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55" dirty="0">
                <a:latin typeface="Lucida Sans"/>
                <a:cs typeface="Lucida Sans"/>
              </a:rPr>
              <a:t>adjacent </a:t>
            </a:r>
            <a:r>
              <a:rPr sz="1200" spc="-75" dirty="0">
                <a:latin typeface="Lucida Sans"/>
                <a:cs typeface="Lucida Sans"/>
              </a:rPr>
              <a:t>code, </a:t>
            </a:r>
            <a:r>
              <a:rPr sz="1200" spc="-80" dirty="0">
                <a:latin typeface="Lucida Sans"/>
                <a:cs typeface="Lucida Sans"/>
              </a:rPr>
              <a:t>we’ll </a:t>
            </a:r>
            <a:r>
              <a:rPr sz="1200" spc="-65" dirty="0">
                <a:latin typeface="Lucida Sans"/>
                <a:cs typeface="Lucida Sans"/>
              </a:rPr>
              <a:t>get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60" dirty="0">
                <a:latin typeface="Lucida Sans"/>
                <a:cs typeface="Lucida Sans"/>
              </a:rPr>
              <a:t>conversion </a:t>
            </a:r>
            <a:r>
              <a:rPr sz="1200" spc="-65" dirty="0">
                <a:latin typeface="Lucida Sans"/>
                <a:cs typeface="Lucida Sans"/>
              </a:rPr>
              <a:t>from </a:t>
            </a:r>
            <a:r>
              <a:rPr sz="1200" spc="-95" dirty="0">
                <a:latin typeface="Lucida Sans"/>
                <a:cs typeface="Lucida Sans"/>
              </a:rPr>
              <a:t>quiz</a:t>
            </a:r>
            <a:r>
              <a:rPr sz="1200" spc="-210" dirty="0">
                <a:latin typeface="Lucida Sans"/>
                <a:cs typeface="Lucida San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→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200" spc="-75" dirty="0">
                <a:latin typeface="Lucida Sans"/>
                <a:cs typeface="Lucida Sans"/>
              </a:rPr>
              <a:t>home_try_on </a:t>
            </a:r>
            <a:r>
              <a:rPr sz="1200" spc="-70" dirty="0">
                <a:latin typeface="Lucida Sans"/>
                <a:cs typeface="Lucida Sans"/>
              </a:rPr>
              <a:t>and </a:t>
            </a:r>
            <a:r>
              <a:rPr sz="1200" spc="-75" dirty="0">
                <a:latin typeface="Lucida Sans"/>
                <a:cs typeface="Lucida Sans"/>
              </a:rPr>
              <a:t>home_try_on </a:t>
            </a:r>
            <a:r>
              <a:rPr sz="1200" dirty="0">
                <a:latin typeface="Times New Roman"/>
                <a:cs typeface="Times New Roman"/>
              </a:rPr>
              <a:t>→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purchase.</a:t>
            </a:r>
            <a:endParaRPr sz="1200">
              <a:latin typeface="Lucida Sans"/>
              <a:cs typeface="Lucida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215" y="2002345"/>
          <a:ext cx="2614295" cy="731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number_of_pairs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purchase_conv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pairs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0.53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pairs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0.79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8307" y="2842259"/>
            <a:ext cx="4706620" cy="1277620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200" spc="-5" dirty="0">
                <a:latin typeface="Lucida Sans"/>
                <a:cs typeface="Lucida Sans"/>
              </a:rPr>
              <a:t>We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35" dirty="0">
                <a:latin typeface="Lucida Sans"/>
                <a:cs typeface="Lucida Sans"/>
              </a:rPr>
              <a:t>can</a:t>
            </a:r>
            <a:r>
              <a:rPr sz="1200" spc="-125" dirty="0">
                <a:latin typeface="Lucida Sans"/>
                <a:cs typeface="Lucida Sans"/>
              </a:rPr>
              <a:t> </a:t>
            </a:r>
            <a:r>
              <a:rPr sz="1200" spc="-40" dirty="0">
                <a:latin typeface="Lucida Sans"/>
                <a:cs typeface="Lucida Sans"/>
              </a:rPr>
              <a:t>see</a:t>
            </a:r>
            <a:r>
              <a:rPr sz="1200" spc="-70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that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purchase</a:t>
            </a:r>
            <a:r>
              <a:rPr sz="1200" spc="-85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rate</a:t>
            </a:r>
            <a:r>
              <a:rPr sz="1200" spc="-95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for</a:t>
            </a:r>
            <a:r>
              <a:rPr sz="1200" spc="-114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r>
              <a:rPr sz="1200" spc="-65" dirty="0">
                <a:latin typeface="Lucida Sans"/>
                <a:cs typeface="Lucida Sans"/>
              </a:rPr>
              <a:t> </a:t>
            </a:r>
            <a:r>
              <a:rPr sz="1200" spc="-50" dirty="0">
                <a:latin typeface="Lucida Sans"/>
                <a:cs typeface="Lucida Sans"/>
              </a:rPr>
              <a:t>customers</a:t>
            </a:r>
            <a:r>
              <a:rPr sz="1200" spc="-80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who</a:t>
            </a:r>
            <a:r>
              <a:rPr sz="1200" spc="-75" dirty="0">
                <a:latin typeface="Lucida Sans"/>
                <a:cs typeface="Lucida Sans"/>
              </a:rPr>
              <a:t> </a:t>
            </a:r>
            <a:r>
              <a:rPr sz="1200" spc="-70" dirty="0">
                <a:latin typeface="Lucida Sans"/>
                <a:cs typeface="Lucida Sans"/>
              </a:rPr>
              <a:t>had</a:t>
            </a:r>
            <a:r>
              <a:rPr sz="1200" spc="-105" dirty="0">
                <a:latin typeface="Lucida Sans"/>
                <a:cs typeface="Lucida Sans"/>
              </a:rPr>
              <a:t> </a:t>
            </a:r>
            <a:r>
              <a:rPr sz="1200" spc="-95" dirty="0">
                <a:latin typeface="Lucida Sans"/>
                <a:cs typeface="Lucida Sans"/>
              </a:rPr>
              <a:t>3</a:t>
            </a:r>
            <a:endParaRPr sz="1200">
              <a:latin typeface="Lucida Sans"/>
              <a:cs typeface="Lucida Sans"/>
            </a:endParaRPr>
          </a:p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200" spc="-60" dirty="0">
                <a:latin typeface="Lucida Sans"/>
                <a:cs typeface="Lucida Sans"/>
              </a:rPr>
              <a:t>pairs </a:t>
            </a:r>
            <a:r>
              <a:rPr sz="1200" spc="-45" dirty="0">
                <a:latin typeface="Lucida Sans"/>
                <a:cs typeface="Lucida Sans"/>
              </a:rPr>
              <a:t>is </a:t>
            </a:r>
            <a:r>
              <a:rPr sz="1200" spc="-65" dirty="0">
                <a:latin typeface="Lucida Sans"/>
                <a:cs typeface="Lucida Sans"/>
              </a:rPr>
              <a:t>significantly </a:t>
            </a:r>
            <a:r>
              <a:rPr sz="1200" spc="-40" dirty="0">
                <a:latin typeface="Lucida Sans"/>
                <a:cs typeface="Lucida Sans"/>
              </a:rPr>
              <a:t>less </a:t>
            </a:r>
            <a:r>
              <a:rPr sz="1200" spc="-70" dirty="0">
                <a:latin typeface="Lucida Sans"/>
                <a:cs typeface="Lucida Sans"/>
              </a:rPr>
              <a:t>than </a:t>
            </a:r>
            <a:r>
              <a:rPr sz="1200" spc="-65" dirty="0">
                <a:latin typeface="Lucida Sans"/>
                <a:cs typeface="Lucida Sans"/>
              </a:rPr>
              <a:t>those who </a:t>
            </a:r>
            <a:r>
              <a:rPr sz="1200" spc="-70" dirty="0">
                <a:latin typeface="Lucida Sans"/>
                <a:cs typeface="Lucida Sans"/>
              </a:rPr>
              <a:t>had </a:t>
            </a:r>
            <a:r>
              <a:rPr sz="1200" spc="-95" dirty="0">
                <a:latin typeface="Lucida Sans"/>
                <a:cs typeface="Lucida Sans"/>
              </a:rPr>
              <a:t>5 </a:t>
            </a:r>
            <a:r>
              <a:rPr sz="1200" spc="-60" dirty="0">
                <a:latin typeface="Lucida Sans"/>
                <a:cs typeface="Lucida Sans"/>
              </a:rPr>
              <a:t>pairs </a:t>
            </a:r>
            <a:r>
              <a:rPr sz="1200" spc="-70" dirty="0">
                <a:latin typeface="Lucida Sans"/>
                <a:cs typeface="Lucida Sans"/>
              </a:rPr>
              <a:t>to </a:t>
            </a:r>
            <a:r>
              <a:rPr sz="1200" spc="-75" dirty="0">
                <a:latin typeface="Lucida Sans"/>
                <a:cs typeface="Lucida Sans"/>
              </a:rPr>
              <a:t>try</a:t>
            </a:r>
            <a:r>
              <a:rPr sz="1200" spc="-280" dirty="0">
                <a:latin typeface="Lucida Sans"/>
                <a:cs typeface="Lucida Sans"/>
              </a:rPr>
              <a:t> </a:t>
            </a:r>
            <a:r>
              <a:rPr sz="1200" spc="-90" dirty="0">
                <a:latin typeface="Lucida Sans"/>
                <a:cs typeface="Lucida Sans"/>
              </a:rPr>
              <a:t>on.</a:t>
            </a:r>
            <a:endParaRPr sz="1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Lucida Sans"/>
              <a:cs typeface="Lucida Sans"/>
            </a:endParaRPr>
          </a:p>
          <a:p>
            <a:pPr marL="90805" marR="196850">
              <a:lnSpc>
                <a:spcPct val="114999"/>
              </a:lnSpc>
            </a:pPr>
            <a:r>
              <a:rPr sz="1200" dirty="0">
                <a:latin typeface="Lucida Sans"/>
                <a:cs typeface="Lucida Sans"/>
              </a:rPr>
              <a:t>We </a:t>
            </a:r>
            <a:r>
              <a:rPr sz="1200" spc="-35" dirty="0">
                <a:latin typeface="Lucida Sans"/>
                <a:cs typeface="Lucida Sans"/>
              </a:rPr>
              <a:t>can </a:t>
            </a:r>
            <a:r>
              <a:rPr sz="1200" spc="-65" dirty="0">
                <a:latin typeface="Lucida Sans"/>
                <a:cs typeface="Lucida Sans"/>
              </a:rPr>
              <a:t>conclude that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85" dirty="0">
                <a:latin typeface="Lucida Sans"/>
                <a:cs typeface="Lucida Sans"/>
              </a:rPr>
              <a:t>number </a:t>
            </a:r>
            <a:r>
              <a:rPr sz="1200" spc="-60" dirty="0">
                <a:latin typeface="Lucida Sans"/>
                <a:cs typeface="Lucida Sans"/>
              </a:rPr>
              <a:t>of pairs </a:t>
            </a:r>
            <a:r>
              <a:rPr sz="1200" spc="-55" dirty="0">
                <a:latin typeface="Lucida Sans"/>
                <a:cs typeface="Lucida Sans"/>
              </a:rPr>
              <a:t>customers </a:t>
            </a:r>
            <a:r>
              <a:rPr sz="1200" spc="-65" dirty="0">
                <a:latin typeface="Lucida Sans"/>
                <a:cs typeface="Lucida Sans"/>
              </a:rPr>
              <a:t>get </a:t>
            </a:r>
            <a:r>
              <a:rPr sz="1200" spc="-70" dirty="0">
                <a:latin typeface="Lucida Sans"/>
                <a:cs typeface="Lucida Sans"/>
              </a:rPr>
              <a:t>to </a:t>
            </a:r>
            <a:r>
              <a:rPr sz="1200" spc="-75" dirty="0">
                <a:latin typeface="Lucida Sans"/>
                <a:cs typeface="Lucida Sans"/>
              </a:rPr>
              <a:t>try </a:t>
            </a:r>
            <a:r>
              <a:rPr sz="1200" spc="-85" dirty="0">
                <a:latin typeface="Lucida Sans"/>
                <a:cs typeface="Lucida Sans"/>
              </a:rPr>
              <a:t>on  </a:t>
            </a:r>
            <a:r>
              <a:rPr sz="1200" spc="-35" dirty="0">
                <a:latin typeface="Lucida Sans"/>
                <a:cs typeface="Lucida Sans"/>
              </a:rPr>
              <a:t>can affect</a:t>
            </a:r>
            <a:r>
              <a:rPr sz="1200" spc="-310" dirty="0">
                <a:latin typeface="Lucida Sans"/>
                <a:cs typeface="Lucida Sans"/>
              </a:rPr>
              <a:t> </a:t>
            </a:r>
            <a:r>
              <a:rPr sz="1200" spc="-80" dirty="0">
                <a:latin typeface="Lucida Sans"/>
                <a:cs typeface="Lucida Sans"/>
              </a:rPr>
              <a:t>their </a:t>
            </a:r>
            <a:r>
              <a:rPr sz="1200" spc="-60" dirty="0">
                <a:latin typeface="Lucida Sans"/>
                <a:cs typeface="Lucida Sans"/>
              </a:rPr>
              <a:t>decision </a:t>
            </a:r>
            <a:r>
              <a:rPr sz="1200" spc="-70" dirty="0">
                <a:latin typeface="Lucida Sans"/>
                <a:cs typeface="Lucida Sans"/>
              </a:rPr>
              <a:t>about whether </a:t>
            </a:r>
            <a:r>
              <a:rPr sz="1200" spc="-80" dirty="0">
                <a:latin typeface="Lucida Sans"/>
                <a:cs typeface="Lucida Sans"/>
              </a:rPr>
              <a:t>or not </a:t>
            </a:r>
            <a:r>
              <a:rPr sz="1200" spc="-70" dirty="0">
                <a:latin typeface="Lucida Sans"/>
                <a:cs typeface="Lucida Sans"/>
              </a:rPr>
              <a:t>to make </a:t>
            </a:r>
            <a:r>
              <a:rPr sz="1200" spc="-20" dirty="0">
                <a:latin typeface="Lucida Sans"/>
                <a:cs typeface="Lucida Sans"/>
              </a:rPr>
              <a:t>a </a:t>
            </a:r>
            <a:r>
              <a:rPr sz="1200" spc="-65" dirty="0">
                <a:latin typeface="Lucida Sans"/>
                <a:cs typeface="Lucida Sans"/>
              </a:rPr>
              <a:t>purchase.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999" y="2164156"/>
            <a:ext cx="6618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10" dirty="0"/>
              <a:t>4</a:t>
            </a:r>
            <a:r>
              <a:rPr spc="110" dirty="0" smtClean="0"/>
              <a:t>. </a:t>
            </a:r>
            <a:r>
              <a:rPr spc="-60" dirty="0"/>
              <a:t>Most </a:t>
            </a:r>
            <a:r>
              <a:rPr spc="-220" dirty="0"/>
              <a:t>Common</a:t>
            </a:r>
            <a:r>
              <a:rPr spc="-480" dirty="0"/>
              <a:t> </a:t>
            </a:r>
            <a:r>
              <a:rPr spc="-100" dirty="0"/>
              <a:t>Styles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288747"/>
            <a:ext cx="7613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35" dirty="0">
                <a:solidFill>
                  <a:srgbClr val="295269"/>
                </a:solidFill>
                <a:latin typeface="Lucida Sans"/>
                <a:cs typeface="Lucida Sans"/>
              </a:rPr>
              <a:t>4</a:t>
            </a:r>
            <a:r>
              <a:rPr sz="2400" b="1" spc="-35" dirty="0" smtClean="0">
                <a:solidFill>
                  <a:srgbClr val="295269"/>
                </a:solidFill>
                <a:latin typeface="Lucida Sans"/>
                <a:cs typeface="Lucida Sans"/>
              </a:rPr>
              <a:t>.1</a:t>
            </a:r>
            <a:r>
              <a:rPr sz="2400" b="1" spc="-35" dirty="0">
                <a:solidFill>
                  <a:srgbClr val="295269"/>
                </a:solidFill>
                <a:latin typeface="Lucida Sans"/>
                <a:cs typeface="Lucida Sans"/>
              </a:rPr>
              <a:t>. </a:t>
            </a:r>
            <a:r>
              <a:rPr sz="2400" b="1" spc="-140" dirty="0">
                <a:solidFill>
                  <a:srgbClr val="295269"/>
                </a:solidFill>
                <a:latin typeface="Lucida Sans"/>
                <a:cs typeface="Lucida Sans"/>
              </a:rPr>
              <a:t>Most </a:t>
            </a:r>
            <a:r>
              <a:rPr sz="2400" b="1" spc="-185" dirty="0">
                <a:solidFill>
                  <a:srgbClr val="295269"/>
                </a:solidFill>
                <a:latin typeface="Lucida Sans"/>
                <a:cs typeface="Lucida Sans"/>
              </a:rPr>
              <a:t>common </a:t>
            </a:r>
            <a:r>
              <a:rPr sz="2400" b="1" spc="-145" dirty="0">
                <a:solidFill>
                  <a:srgbClr val="295269"/>
                </a:solidFill>
                <a:latin typeface="Lucida Sans"/>
                <a:cs typeface="Lucida Sans"/>
              </a:rPr>
              <a:t>styles </a:t>
            </a:r>
            <a:r>
              <a:rPr sz="2400" b="1" spc="-170" dirty="0">
                <a:solidFill>
                  <a:srgbClr val="295269"/>
                </a:solidFill>
                <a:latin typeface="Lucida Sans"/>
                <a:cs typeface="Lucida Sans"/>
              </a:rPr>
              <a:t>people </a:t>
            </a:r>
            <a:r>
              <a:rPr sz="2400" b="1" spc="-155" dirty="0">
                <a:solidFill>
                  <a:srgbClr val="295269"/>
                </a:solidFill>
                <a:latin typeface="Lucida Sans"/>
                <a:cs typeface="Lucida Sans"/>
              </a:rPr>
              <a:t>are </a:t>
            </a:r>
            <a:r>
              <a:rPr sz="2400" b="1" spc="-165" dirty="0">
                <a:solidFill>
                  <a:srgbClr val="295269"/>
                </a:solidFill>
                <a:latin typeface="Lucida Sans"/>
                <a:cs typeface="Lucida Sans"/>
              </a:rPr>
              <a:t>interested </a:t>
            </a:r>
            <a:r>
              <a:rPr sz="2400" b="1" spc="-185" dirty="0">
                <a:solidFill>
                  <a:srgbClr val="295269"/>
                </a:solidFill>
                <a:latin typeface="Lucida Sans"/>
                <a:cs typeface="Lucida Sans"/>
              </a:rPr>
              <a:t>in</a:t>
            </a:r>
            <a:r>
              <a:rPr sz="2400" b="1" spc="-345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400" b="1" spc="-190" dirty="0">
                <a:solidFill>
                  <a:srgbClr val="295269"/>
                </a:solidFill>
                <a:latin typeface="Lucida Sans"/>
                <a:cs typeface="Lucida Sans"/>
              </a:rPr>
              <a:t>while</a:t>
            </a:r>
            <a:endParaRPr sz="2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95" dirty="0">
                <a:solidFill>
                  <a:srgbClr val="295269"/>
                </a:solidFill>
                <a:latin typeface="Lucida Sans"/>
                <a:cs typeface="Lucida Sans"/>
              </a:rPr>
              <a:t>answering </a:t>
            </a:r>
            <a:r>
              <a:rPr sz="2400" b="1" spc="-170" dirty="0">
                <a:solidFill>
                  <a:srgbClr val="295269"/>
                </a:solidFill>
                <a:latin typeface="Lucida Sans"/>
                <a:cs typeface="Lucida Sans"/>
              </a:rPr>
              <a:t>the</a:t>
            </a:r>
            <a:r>
              <a:rPr sz="2400" b="1" spc="-125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400" b="1" spc="-150" dirty="0">
                <a:solidFill>
                  <a:srgbClr val="295269"/>
                </a:solidFill>
                <a:latin typeface="Lucida Sans"/>
                <a:cs typeface="Lucida Sans"/>
              </a:rPr>
              <a:t>survey: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78552" y="1200911"/>
            <a:ext cx="3870960" cy="2472055"/>
          </a:xfrm>
          <a:custGeom>
            <a:avLst/>
            <a:gdLst/>
            <a:ahLst/>
            <a:cxnLst/>
            <a:rect l="l" t="t" r="r" b="b"/>
            <a:pathLst>
              <a:path w="3870959" h="2472054">
                <a:moveTo>
                  <a:pt x="3870959" y="0"/>
                </a:moveTo>
                <a:lnTo>
                  <a:pt x="0" y="0"/>
                </a:lnTo>
                <a:lnTo>
                  <a:pt x="0" y="2471928"/>
                </a:lnTo>
                <a:lnTo>
                  <a:pt x="3870959" y="2471928"/>
                </a:lnTo>
                <a:lnTo>
                  <a:pt x="38709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9704" y="1265681"/>
            <a:ext cx="146113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Courier New"/>
                <a:cs typeface="Courier New"/>
              </a:rPr>
              <a:t>SELECT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style,</a:t>
            </a:r>
            <a:endParaRPr sz="900">
              <a:latin typeface="Courier New"/>
              <a:cs typeface="Courier New"/>
            </a:endParaRPr>
          </a:p>
          <a:p>
            <a:pPr marL="12700" marR="5080" indent="478155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OU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us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id</a:t>
            </a:r>
            <a:r>
              <a:rPr sz="900" spc="5" dirty="0">
                <a:latin typeface="Courier New"/>
                <a:cs typeface="Courier New"/>
              </a:rPr>
              <a:t>)  </a:t>
            </a:r>
            <a:r>
              <a:rPr sz="900" dirty="0">
                <a:latin typeface="Courier New"/>
                <a:cs typeface="Courier New"/>
              </a:rPr>
              <a:t>FROM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quiz</a:t>
            </a:r>
            <a:endParaRPr sz="900">
              <a:latin typeface="Courier New"/>
              <a:cs typeface="Courier New"/>
            </a:endParaRPr>
          </a:p>
          <a:p>
            <a:pPr marL="12700" marR="34607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GROUP BY </a:t>
            </a:r>
            <a:r>
              <a:rPr sz="900" spc="5" dirty="0">
                <a:latin typeface="Courier New"/>
                <a:cs typeface="Courier New"/>
              </a:rPr>
              <a:t>1  </a:t>
            </a:r>
            <a:r>
              <a:rPr sz="900" spc="-5" dirty="0">
                <a:latin typeface="Courier New"/>
                <a:cs typeface="Courier New"/>
              </a:rPr>
              <a:t>ORDER BY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DESC;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307" y="1202435"/>
            <a:ext cx="4706620" cy="649605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sz="1200" spc="-65" dirty="0">
                <a:latin typeface="Lucida Sans"/>
                <a:cs typeface="Lucida Sans"/>
              </a:rPr>
              <a:t>Using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55" dirty="0">
                <a:latin typeface="Lucida Sans"/>
                <a:cs typeface="Lucida Sans"/>
              </a:rPr>
              <a:t>adjacent </a:t>
            </a:r>
            <a:r>
              <a:rPr sz="1200" spc="-75" dirty="0">
                <a:latin typeface="Lucida Sans"/>
                <a:cs typeface="Lucida Sans"/>
              </a:rPr>
              <a:t>code, </a:t>
            </a:r>
            <a:r>
              <a:rPr sz="1200" spc="-80" dirty="0">
                <a:latin typeface="Lucida Sans"/>
                <a:cs typeface="Lucida Sans"/>
              </a:rPr>
              <a:t>we’ll </a:t>
            </a:r>
            <a:r>
              <a:rPr sz="1200" spc="-65" dirty="0">
                <a:latin typeface="Lucida Sans"/>
                <a:cs typeface="Lucida Sans"/>
              </a:rPr>
              <a:t>get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55" dirty="0">
                <a:latin typeface="Lucida Sans"/>
                <a:cs typeface="Lucida Sans"/>
              </a:rPr>
              <a:t>most </a:t>
            </a:r>
            <a:r>
              <a:rPr sz="1200" spc="-60" dirty="0">
                <a:latin typeface="Lucida Sans"/>
                <a:cs typeface="Lucida Sans"/>
              </a:rPr>
              <a:t>common </a:t>
            </a:r>
            <a:r>
              <a:rPr sz="1200" spc="-45" dirty="0">
                <a:latin typeface="Lucida Sans"/>
                <a:cs typeface="Lucida Sans"/>
              </a:rPr>
              <a:t>styles</a:t>
            </a:r>
            <a:r>
              <a:rPr sz="1200" spc="-210" dirty="0">
                <a:latin typeface="Lucida Sans"/>
                <a:cs typeface="Lucida Sans"/>
              </a:rPr>
              <a:t> </a:t>
            </a:r>
            <a:r>
              <a:rPr sz="1200" spc="-70" dirty="0">
                <a:latin typeface="Lucida Sans"/>
                <a:cs typeface="Lucida Sans"/>
              </a:rPr>
              <a:t>people</a:t>
            </a:r>
            <a:endParaRPr sz="1200">
              <a:latin typeface="Lucida Sans"/>
              <a:cs typeface="Lucida Sans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200" spc="-50" dirty="0">
                <a:latin typeface="Lucida Sans"/>
                <a:cs typeface="Lucida Sans"/>
              </a:rPr>
              <a:t>are </a:t>
            </a:r>
            <a:r>
              <a:rPr sz="1200" spc="-70" dirty="0">
                <a:latin typeface="Lucida Sans"/>
                <a:cs typeface="Lucida Sans"/>
              </a:rPr>
              <a:t>interested </a:t>
            </a:r>
            <a:r>
              <a:rPr sz="1200" spc="-85" dirty="0">
                <a:latin typeface="Lucida Sans"/>
                <a:cs typeface="Lucida Sans"/>
              </a:rPr>
              <a:t>in </a:t>
            </a:r>
            <a:r>
              <a:rPr sz="1200" spc="-70" dirty="0">
                <a:latin typeface="Lucida Sans"/>
                <a:cs typeface="Lucida Sans"/>
              </a:rPr>
              <a:t>while </a:t>
            </a:r>
            <a:r>
              <a:rPr sz="1200" spc="-60" dirty="0">
                <a:latin typeface="Lucida Sans"/>
                <a:cs typeface="Lucida Sans"/>
              </a:rPr>
              <a:t>answering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r>
              <a:rPr sz="1200" spc="-120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survey.</a:t>
            </a:r>
            <a:endParaRPr sz="1200">
              <a:latin typeface="Lucida Sans"/>
              <a:cs typeface="Lucida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215" y="2002345"/>
          <a:ext cx="3068320" cy="97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style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COUNT(user_id)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Women's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Styles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469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Men's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Styles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432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I'm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not sure.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Let's skip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it.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8307" y="3140963"/>
            <a:ext cx="4706620" cy="649605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200" spc="-5" dirty="0">
                <a:latin typeface="Lucida Sans"/>
                <a:cs typeface="Lucida Sans"/>
              </a:rPr>
              <a:t>We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35" dirty="0">
                <a:latin typeface="Lucida Sans"/>
                <a:cs typeface="Lucida Sans"/>
              </a:rPr>
              <a:t>can</a:t>
            </a:r>
            <a:r>
              <a:rPr sz="1200" spc="-125" dirty="0">
                <a:latin typeface="Lucida Sans"/>
                <a:cs typeface="Lucida Sans"/>
              </a:rPr>
              <a:t> </a:t>
            </a:r>
            <a:r>
              <a:rPr sz="1200" spc="-40" dirty="0">
                <a:latin typeface="Lucida Sans"/>
                <a:cs typeface="Lucida Sans"/>
              </a:rPr>
              <a:t>see</a:t>
            </a:r>
            <a:r>
              <a:rPr sz="1200" spc="-65" dirty="0">
                <a:latin typeface="Lucida Sans"/>
                <a:cs typeface="Lucida Sans"/>
              </a:rPr>
              <a:t> that</a:t>
            </a:r>
            <a:r>
              <a:rPr sz="1200" spc="-70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r>
              <a:rPr sz="1200" spc="-85" dirty="0">
                <a:latin typeface="Lucida Sans"/>
                <a:cs typeface="Lucida Sans"/>
              </a:rPr>
              <a:t> </a:t>
            </a:r>
            <a:r>
              <a:rPr sz="1200" spc="-70" dirty="0">
                <a:latin typeface="Lucida Sans"/>
                <a:cs typeface="Lucida Sans"/>
              </a:rPr>
              <a:t>women’s</a:t>
            </a:r>
            <a:r>
              <a:rPr sz="1200" spc="-80" dirty="0">
                <a:latin typeface="Lucida Sans"/>
                <a:cs typeface="Lucida Sans"/>
              </a:rPr>
              <a:t> </a:t>
            </a:r>
            <a:r>
              <a:rPr sz="1200" spc="-50" dirty="0">
                <a:latin typeface="Lucida Sans"/>
                <a:cs typeface="Lucida Sans"/>
              </a:rPr>
              <a:t>styles</a:t>
            </a:r>
            <a:r>
              <a:rPr sz="1200" spc="-55" dirty="0">
                <a:latin typeface="Lucida Sans"/>
                <a:cs typeface="Lucida Sans"/>
              </a:rPr>
              <a:t> </a:t>
            </a:r>
            <a:r>
              <a:rPr sz="1200" spc="-50" dirty="0">
                <a:latin typeface="Lucida Sans"/>
                <a:cs typeface="Lucida Sans"/>
              </a:rPr>
              <a:t>are</a:t>
            </a:r>
            <a:r>
              <a:rPr sz="1200" spc="-110" dirty="0">
                <a:latin typeface="Lucida Sans"/>
                <a:cs typeface="Lucida Sans"/>
              </a:rPr>
              <a:t> </a:t>
            </a:r>
            <a:r>
              <a:rPr sz="1200" spc="-70" dirty="0">
                <a:latin typeface="Lucida Sans"/>
                <a:cs typeface="Lucida Sans"/>
              </a:rPr>
              <a:t>more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common</a:t>
            </a:r>
            <a:r>
              <a:rPr sz="1200" spc="-80" dirty="0">
                <a:latin typeface="Lucida Sans"/>
                <a:cs typeface="Lucida Sans"/>
              </a:rPr>
              <a:t> </a:t>
            </a:r>
            <a:r>
              <a:rPr sz="1200" spc="-70" dirty="0">
                <a:latin typeface="Lucida Sans"/>
                <a:cs typeface="Lucida Sans"/>
              </a:rPr>
              <a:t>than</a:t>
            </a:r>
            <a:r>
              <a:rPr sz="1200" spc="-80" dirty="0">
                <a:latin typeface="Lucida Sans"/>
                <a:cs typeface="Lucida Sans"/>
              </a:rPr>
              <a:t> </a:t>
            </a:r>
            <a:r>
              <a:rPr sz="1200" spc="-75" dirty="0">
                <a:latin typeface="Lucida Sans"/>
                <a:cs typeface="Lucida Sans"/>
              </a:rPr>
              <a:t>the</a:t>
            </a:r>
            <a:endParaRPr sz="1200">
              <a:latin typeface="Lucida Sans"/>
              <a:cs typeface="Lucida Sans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200" spc="-80" dirty="0">
                <a:latin typeface="Lucida Sans"/>
                <a:cs typeface="Lucida Sans"/>
              </a:rPr>
              <a:t>men’s </a:t>
            </a:r>
            <a:r>
              <a:rPr sz="1200" spc="-75" dirty="0">
                <a:latin typeface="Lucida Sans"/>
                <a:cs typeface="Lucida Sans"/>
              </a:rPr>
              <a:t>within the </a:t>
            </a:r>
            <a:r>
              <a:rPr sz="1200" spc="-60" dirty="0">
                <a:latin typeface="Lucida Sans"/>
                <a:cs typeface="Lucida Sans"/>
              </a:rPr>
              <a:t>survey</a:t>
            </a:r>
            <a:r>
              <a:rPr sz="1200" spc="-40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results.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55065"/>
            <a:ext cx="7074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35" dirty="0">
                <a:solidFill>
                  <a:srgbClr val="295269"/>
                </a:solidFill>
                <a:latin typeface="Lucida Sans"/>
                <a:cs typeface="Lucida Sans"/>
              </a:rPr>
              <a:t>4</a:t>
            </a:r>
            <a:r>
              <a:rPr sz="2400" b="1" spc="-35" dirty="0" smtClean="0">
                <a:solidFill>
                  <a:srgbClr val="295269"/>
                </a:solidFill>
                <a:latin typeface="Lucida Sans"/>
                <a:cs typeface="Lucida Sans"/>
              </a:rPr>
              <a:t>.2</a:t>
            </a:r>
            <a:r>
              <a:rPr sz="2400" b="1" spc="-35" dirty="0">
                <a:solidFill>
                  <a:srgbClr val="295269"/>
                </a:solidFill>
                <a:latin typeface="Lucida Sans"/>
                <a:cs typeface="Lucida Sans"/>
              </a:rPr>
              <a:t>. </a:t>
            </a:r>
            <a:r>
              <a:rPr sz="2400" b="1" spc="-135" dirty="0">
                <a:solidFill>
                  <a:srgbClr val="295269"/>
                </a:solidFill>
                <a:latin typeface="Lucida Sans"/>
                <a:cs typeface="Lucida Sans"/>
              </a:rPr>
              <a:t>Most </a:t>
            </a:r>
            <a:r>
              <a:rPr sz="2400" b="1" spc="-185" dirty="0">
                <a:solidFill>
                  <a:srgbClr val="295269"/>
                </a:solidFill>
                <a:latin typeface="Lucida Sans"/>
                <a:cs typeface="Lucida Sans"/>
              </a:rPr>
              <a:t>common </a:t>
            </a:r>
            <a:r>
              <a:rPr sz="2400" b="1" spc="-145" dirty="0">
                <a:solidFill>
                  <a:srgbClr val="295269"/>
                </a:solidFill>
                <a:latin typeface="Lucida Sans"/>
                <a:cs typeface="Lucida Sans"/>
              </a:rPr>
              <a:t>styles </a:t>
            </a:r>
            <a:r>
              <a:rPr sz="2400" b="1" spc="-175" dirty="0">
                <a:solidFill>
                  <a:srgbClr val="295269"/>
                </a:solidFill>
                <a:latin typeface="Lucida Sans"/>
                <a:cs typeface="Lucida Sans"/>
              </a:rPr>
              <a:t>people </a:t>
            </a:r>
            <a:r>
              <a:rPr sz="2400" b="1" spc="-145" dirty="0">
                <a:solidFill>
                  <a:srgbClr val="295269"/>
                </a:solidFill>
                <a:latin typeface="Lucida Sans"/>
                <a:cs typeface="Lucida Sans"/>
              </a:rPr>
              <a:t>actually</a:t>
            </a:r>
            <a:r>
              <a:rPr sz="2400" b="1" spc="-395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400" b="1" spc="-145" dirty="0">
                <a:solidFill>
                  <a:srgbClr val="295269"/>
                </a:solidFill>
                <a:latin typeface="Lucida Sans"/>
                <a:cs typeface="Lucida Sans"/>
              </a:rPr>
              <a:t>purchase: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78552" y="1200911"/>
            <a:ext cx="3870960" cy="2472055"/>
          </a:xfrm>
          <a:custGeom>
            <a:avLst/>
            <a:gdLst/>
            <a:ahLst/>
            <a:cxnLst/>
            <a:rect l="l" t="t" r="r" b="b"/>
            <a:pathLst>
              <a:path w="3870959" h="2472054">
                <a:moveTo>
                  <a:pt x="3870959" y="0"/>
                </a:moveTo>
                <a:lnTo>
                  <a:pt x="0" y="0"/>
                </a:lnTo>
                <a:lnTo>
                  <a:pt x="0" y="2471928"/>
                </a:lnTo>
                <a:lnTo>
                  <a:pt x="3870959" y="2471928"/>
                </a:lnTo>
                <a:lnTo>
                  <a:pt x="38709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9704" y="1265681"/>
            <a:ext cx="1939925" cy="576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Courier New"/>
                <a:cs typeface="Courier New"/>
              </a:rPr>
              <a:t>SELECT style,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COUNT(user_id)  </a:t>
            </a:r>
            <a:r>
              <a:rPr sz="900" dirty="0">
                <a:latin typeface="Courier New"/>
                <a:cs typeface="Courier New"/>
              </a:rPr>
              <a:t>FROM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purchase</a:t>
            </a:r>
            <a:endParaRPr sz="900">
              <a:latin typeface="Courier New"/>
              <a:cs typeface="Courier New"/>
            </a:endParaRPr>
          </a:p>
          <a:p>
            <a:pPr marL="12700" marR="82486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GROUP BY </a:t>
            </a:r>
            <a:r>
              <a:rPr sz="900" spc="5" dirty="0">
                <a:latin typeface="Courier New"/>
                <a:cs typeface="Courier New"/>
              </a:rPr>
              <a:t>1  </a:t>
            </a:r>
            <a:r>
              <a:rPr sz="900" spc="-5" dirty="0">
                <a:latin typeface="Courier New"/>
                <a:cs typeface="Courier New"/>
              </a:rPr>
              <a:t>ORDER BY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DESC;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307" y="1202435"/>
            <a:ext cx="4706620" cy="649605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sz="1200" spc="-65" dirty="0">
                <a:latin typeface="Lucida Sans"/>
                <a:cs typeface="Lucida Sans"/>
              </a:rPr>
              <a:t>Using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55" dirty="0">
                <a:latin typeface="Lucida Sans"/>
                <a:cs typeface="Lucida Sans"/>
              </a:rPr>
              <a:t>adjacent </a:t>
            </a:r>
            <a:r>
              <a:rPr sz="1200" spc="-75" dirty="0">
                <a:latin typeface="Lucida Sans"/>
                <a:cs typeface="Lucida Sans"/>
              </a:rPr>
              <a:t>code, </a:t>
            </a:r>
            <a:r>
              <a:rPr sz="1200" spc="-80" dirty="0">
                <a:latin typeface="Lucida Sans"/>
                <a:cs typeface="Lucida Sans"/>
              </a:rPr>
              <a:t>we’ll </a:t>
            </a:r>
            <a:r>
              <a:rPr sz="1200" spc="-65" dirty="0">
                <a:latin typeface="Lucida Sans"/>
                <a:cs typeface="Lucida Sans"/>
              </a:rPr>
              <a:t>get </a:t>
            </a:r>
            <a:r>
              <a:rPr sz="1200" spc="-75" dirty="0">
                <a:latin typeface="Lucida Sans"/>
                <a:cs typeface="Lucida Sans"/>
              </a:rPr>
              <a:t>the </a:t>
            </a:r>
            <a:r>
              <a:rPr sz="1200" spc="-55" dirty="0">
                <a:latin typeface="Lucida Sans"/>
                <a:cs typeface="Lucida Sans"/>
              </a:rPr>
              <a:t>most </a:t>
            </a:r>
            <a:r>
              <a:rPr sz="1200" spc="-60" dirty="0">
                <a:latin typeface="Lucida Sans"/>
                <a:cs typeface="Lucida Sans"/>
              </a:rPr>
              <a:t>common </a:t>
            </a:r>
            <a:r>
              <a:rPr sz="1200" spc="-45" dirty="0">
                <a:latin typeface="Lucida Sans"/>
                <a:cs typeface="Lucida Sans"/>
              </a:rPr>
              <a:t>styles</a:t>
            </a:r>
            <a:r>
              <a:rPr sz="1200" spc="-210" dirty="0">
                <a:latin typeface="Lucida Sans"/>
                <a:cs typeface="Lucida Sans"/>
              </a:rPr>
              <a:t> </a:t>
            </a:r>
            <a:r>
              <a:rPr sz="1200" spc="-70" dirty="0">
                <a:latin typeface="Lucida Sans"/>
                <a:cs typeface="Lucida Sans"/>
              </a:rPr>
              <a:t>people</a:t>
            </a:r>
            <a:endParaRPr sz="1200">
              <a:latin typeface="Lucida Sans"/>
              <a:cs typeface="Lucida Sans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200" spc="-55" dirty="0">
                <a:latin typeface="Lucida Sans"/>
                <a:cs typeface="Lucida Sans"/>
              </a:rPr>
              <a:t>actually</a:t>
            </a:r>
            <a:r>
              <a:rPr sz="1200" spc="-95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purchase.</a:t>
            </a:r>
            <a:endParaRPr sz="1200">
              <a:latin typeface="Lucida Sans"/>
              <a:cs typeface="Lucida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215" y="2002345"/>
          <a:ext cx="3068320" cy="731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style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COUNT(user_id)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Women's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Styles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Men's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Styles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243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8307" y="3140963"/>
            <a:ext cx="4706620" cy="649605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200" spc="-5" dirty="0">
                <a:latin typeface="Lucida Sans"/>
                <a:cs typeface="Lucida Sans"/>
              </a:rPr>
              <a:t>We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35" dirty="0">
                <a:latin typeface="Lucida Sans"/>
                <a:cs typeface="Lucida Sans"/>
              </a:rPr>
              <a:t>can</a:t>
            </a:r>
            <a:r>
              <a:rPr sz="1200" spc="-125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conclude </a:t>
            </a:r>
            <a:r>
              <a:rPr sz="1200" spc="-65" dirty="0">
                <a:latin typeface="Lucida Sans"/>
                <a:cs typeface="Lucida Sans"/>
              </a:rPr>
              <a:t>that</a:t>
            </a:r>
            <a:r>
              <a:rPr sz="1200" spc="-90" dirty="0">
                <a:latin typeface="Lucida Sans"/>
                <a:cs typeface="Lucida Sans"/>
              </a:rPr>
              <a:t> </a:t>
            </a:r>
            <a:r>
              <a:rPr sz="1200" spc="-70" dirty="0">
                <a:latin typeface="Lucida Sans"/>
                <a:cs typeface="Lucida Sans"/>
              </a:rPr>
              <a:t>women’s</a:t>
            </a:r>
            <a:r>
              <a:rPr sz="1200" spc="-75" dirty="0">
                <a:latin typeface="Lucida Sans"/>
                <a:cs typeface="Lucida Sans"/>
              </a:rPr>
              <a:t> </a:t>
            </a:r>
            <a:r>
              <a:rPr sz="1200" spc="-50" dirty="0">
                <a:latin typeface="Lucida Sans"/>
                <a:cs typeface="Lucida Sans"/>
              </a:rPr>
              <a:t>styles</a:t>
            </a:r>
            <a:r>
              <a:rPr sz="1200" spc="-55" dirty="0">
                <a:latin typeface="Lucida Sans"/>
                <a:cs typeface="Lucida Sans"/>
              </a:rPr>
              <a:t> </a:t>
            </a:r>
            <a:r>
              <a:rPr sz="1200" spc="-50" dirty="0">
                <a:latin typeface="Lucida Sans"/>
                <a:cs typeface="Lucida Sans"/>
              </a:rPr>
              <a:t>are</a:t>
            </a:r>
            <a:r>
              <a:rPr sz="1200" spc="-114" dirty="0">
                <a:latin typeface="Lucida Sans"/>
                <a:cs typeface="Lucida Sans"/>
              </a:rPr>
              <a:t> </a:t>
            </a:r>
            <a:r>
              <a:rPr sz="1200" spc="-70" dirty="0">
                <a:latin typeface="Lucida Sans"/>
                <a:cs typeface="Lucida Sans"/>
              </a:rPr>
              <a:t>more</a:t>
            </a:r>
            <a:r>
              <a:rPr sz="1200" spc="-85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common</a:t>
            </a:r>
            <a:r>
              <a:rPr sz="1200" spc="-85" dirty="0">
                <a:latin typeface="Lucida Sans"/>
                <a:cs typeface="Lucida Sans"/>
              </a:rPr>
              <a:t> </a:t>
            </a:r>
            <a:r>
              <a:rPr sz="1200" spc="-80" dirty="0">
                <a:latin typeface="Lucida Sans"/>
                <a:cs typeface="Lucida Sans"/>
              </a:rPr>
              <a:t>both</a:t>
            </a:r>
            <a:r>
              <a:rPr sz="1200" spc="-85" dirty="0">
                <a:latin typeface="Lucida Sans"/>
                <a:cs typeface="Lucida Sans"/>
              </a:rPr>
              <a:t> </a:t>
            </a:r>
            <a:r>
              <a:rPr sz="1200" spc="-65" dirty="0">
                <a:latin typeface="Lucida Sans"/>
                <a:cs typeface="Lucida Sans"/>
              </a:rPr>
              <a:t>when</a:t>
            </a:r>
            <a:endParaRPr sz="1200">
              <a:latin typeface="Lucida Sans"/>
              <a:cs typeface="Lucida Sans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200" spc="-75" dirty="0">
                <a:latin typeface="Lucida Sans"/>
                <a:cs typeface="Lucida Sans"/>
              </a:rPr>
              <a:t>it </a:t>
            </a:r>
            <a:r>
              <a:rPr sz="1200" spc="-40" dirty="0">
                <a:latin typeface="Lucida Sans"/>
                <a:cs typeface="Lucida Sans"/>
              </a:rPr>
              <a:t>comes </a:t>
            </a:r>
            <a:r>
              <a:rPr sz="1200" spc="-70" dirty="0">
                <a:latin typeface="Lucida Sans"/>
                <a:cs typeface="Lucida Sans"/>
              </a:rPr>
              <a:t>to </a:t>
            </a:r>
            <a:r>
              <a:rPr sz="1200" spc="-55" dirty="0">
                <a:latin typeface="Lucida Sans"/>
                <a:cs typeface="Lucida Sans"/>
              </a:rPr>
              <a:t>surveys </a:t>
            </a:r>
            <a:r>
              <a:rPr sz="1200" spc="-70" dirty="0">
                <a:latin typeface="Lucida Sans"/>
                <a:cs typeface="Lucida Sans"/>
              </a:rPr>
              <a:t>and </a:t>
            </a:r>
            <a:r>
              <a:rPr sz="1200" spc="-50" dirty="0">
                <a:latin typeface="Lucida Sans"/>
                <a:cs typeface="Lucida Sans"/>
              </a:rPr>
              <a:t>actual</a:t>
            </a:r>
            <a:r>
              <a:rPr sz="1200" spc="-204" dirty="0">
                <a:latin typeface="Lucida Sans"/>
                <a:cs typeface="Lucida Sans"/>
              </a:rPr>
              <a:t> </a:t>
            </a:r>
            <a:r>
              <a:rPr sz="1200" spc="-60" dirty="0">
                <a:latin typeface="Lucida Sans"/>
                <a:cs typeface="Lucida Sans"/>
              </a:rPr>
              <a:t>purchases.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Thank</a:t>
            </a:r>
            <a:r>
              <a:rPr spc="-190" dirty="0"/>
              <a:t> </a:t>
            </a:r>
            <a:r>
              <a:rPr spc="-23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00609"/>
            <a:ext cx="28848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85" dirty="0">
                <a:solidFill>
                  <a:srgbClr val="295269"/>
                </a:solidFill>
                <a:latin typeface="Lucida Sans"/>
                <a:cs typeface="Lucida Sans"/>
              </a:rPr>
              <a:t>Table </a:t>
            </a:r>
            <a:r>
              <a:rPr sz="2800" b="1" spc="-180" dirty="0">
                <a:solidFill>
                  <a:srgbClr val="295269"/>
                </a:solidFill>
                <a:latin typeface="Lucida Sans"/>
                <a:cs typeface="Lucida Sans"/>
              </a:rPr>
              <a:t>of</a:t>
            </a:r>
            <a:r>
              <a:rPr sz="2800" b="1" spc="-315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800" b="1" spc="-190" dirty="0">
                <a:solidFill>
                  <a:srgbClr val="295269"/>
                </a:solidFill>
                <a:latin typeface="Lucida Sans"/>
                <a:cs typeface="Lucida Sans"/>
              </a:rPr>
              <a:t>Contents</a:t>
            </a:r>
            <a:endParaRPr sz="28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368289"/>
            <a:ext cx="3372485" cy="2646237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200" dirty="0">
                <a:solidFill>
                  <a:srgbClr val="212121"/>
                </a:solidFill>
                <a:latin typeface="Lucida Sans"/>
                <a:cs typeface="Lucida Sans"/>
              </a:rPr>
              <a:t>Quiz</a:t>
            </a:r>
            <a:r>
              <a:rPr sz="2400" spc="-185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2400" spc="-125" dirty="0" smtClean="0">
                <a:solidFill>
                  <a:srgbClr val="212121"/>
                </a:solidFill>
                <a:latin typeface="Lucida Sans"/>
                <a:cs typeface="Lucida Sans"/>
              </a:rPr>
              <a:t>Funnel</a:t>
            </a:r>
            <a:endParaRPr lang="en-IN" sz="2400" spc="-125" dirty="0" smtClean="0">
              <a:solidFill>
                <a:srgbClr val="212121"/>
              </a:solidFill>
              <a:latin typeface="Lucida Sans"/>
              <a:cs typeface="Lucida Sans"/>
            </a:endParaRPr>
          </a:p>
          <a:p>
            <a:pPr marL="469900" indent="-457834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IN" sz="2400" dirty="0" smtClean="0">
                <a:latin typeface="Lucida Sans"/>
                <a:cs typeface="Lucida Sans"/>
              </a:rPr>
              <a:t>Home Try-On Funne</a:t>
            </a:r>
            <a:r>
              <a:rPr lang="en-IN" sz="2400" dirty="0">
                <a:latin typeface="Lucida Sans"/>
                <a:cs typeface="Lucida Sans"/>
              </a:rPr>
              <a:t>l</a:t>
            </a:r>
            <a:endParaRPr sz="2400" dirty="0">
              <a:latin typeface="Lucida Sans"/>
              <a:cs typeface="Lucida Sans"/>
            </a:endParaRPr>
          </a:p>
          <a:p>
            <a:pPr marL="469900" indent="-457834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60" dirty="0" smtClean="0">
                <a:solidFill>
                  <a:srgbClr val="212121"/>
                </a:solidFill>
                <a:latin typeface="Lucida Sans"/>
                <a:cs typeface="Lucida Sans"/>
              </a:rPr>
              <a:t>Purchase</a:t>
            </a:r>
            <a:r>
              <a:rPr sz="2400" spc="-245" dirty="0" smtClean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2400" spc="-120" dirty="0" smtClean="0">
                <a:solidFill>
                  <a:srgbClr val="212121"/>
                </a:solidFill>
                <a:latin typeface="Lucida Sans"/>
                <a:cs typeface="Lucida Sans"/>
              </a:rPr>
              <a:t>Funnel</a:t>
            </a:r>
            <a:endParaRPr sz="2400" dirty="0" smtClean="0">
              <a:latin typeface="Lucida Sans"/>
              <a:cs typeface="Lucida Sans"/>
            </a:endParaRPr>
          </a:p>
          <a:p>
            <a:pPr marL="469900" indent="-457834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65" dirty="0" smtClean="0">
                <a:solidFill>
                  <a:srgbClr val="212121"/>
                </a:solidFill>
                <a:latin typeface="Lucida Sans"/>
                <a:cs typeface="Lucida Sans"/>
              </a:rPr>
              <a:t>Most </a:t>
            </a:r>
            <a:r>
              <a:rPr sz="2400" spc="-130" dirty="0" smtClean="0">
                <a:solidFill>
                  <a:srgbClr val="212121"/>
                </a:solidFill>
                <a:latin typeface="Lucida Sans"/>
                <a:cs typeface="Lucida Sans"/>
              </a:rPr>
              <a:t>Common</a:t>
            </a:r>
            <a:r>
              <a:rPr sz="2400" spc="-355" dirty="0" smtClean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2400" spc="-65" dirty="0" smtClean="0">
                <a:solidFill>
                  <a:srgbClr val="212121"/>
                </a:solidFill>
                <a:latin typeface="Lucida Sans"/>
                <a:cs typeface="Lucida Sans"/>
              </a:rPr>
              <a:t>Styles</a:t>
            </a:r>
            <a:endParaRPr sz="2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417" y="2164156"/>
            <a:ext cx="39770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1. </a:t>
            </a:r>
            <a:r>
              <a:rPr spc="-150" dirty="0"/>
              <a:t>Quiz</a:t>
            </a:r>
            <a:r>
              <a:rPr spc="-480" dirty="0"/>
              <a:t> </a:t>
            </a:r>
            <a:r>
              <a:rPr spc="-175" dirty="0"/>
              <a:t>Funnel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43" y="288747"/>
            <a:ext cx="7781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295269"/>
                </a:solidFill>
                <a:latin typeface="Lucida Sans"/>
                <a:cs typeface="Lucida Sans"/>
              </a:rPr>
              <a:t>1.1. </a:t>
            </a:r>
            <a:r>
              <a:rPr sz="2400" b="1" spc="-150" dirty="0">
                <a:solidFill>
                  <a:srgbClr val="295269"/>
                </a:solidFill>
                <a:latin typeface="Lucida Sans"/>
                <a:cs typeface="Lucida Sans"/>
              </a:rPr>
              <a:t>What </a:t>
            </a:r>
            <a:r>
              <a:rPr sz="2400" b="1" spc="-135" dirty="0">
                <a:solidFill>
                  <a:srgbClr val="295269"/>
                </a:solidFill>
                <a:latin typeface="Lucida Sans"/>
                <a:cs typeface="Lucida Sans"/>
              </a:rPr>
              <a:t>is </a:t>
            </a:r>
            <a:r>
              <a:rPr sz="2400" b="1" spc="-170" dirty="0">
                <a:solidFill>
                  <a:srgbClr val="295269"/>
                </a:solidFill>
                <a:latin typeface="Lucida Sans"/>
                <a:cs typeface="Lucida Sans"/>
              </a:rPr>
              <a:t>the </a:t>
            </a:r>
            <a:r>
              <a:rPr sz="2400" b="1" spc="-215" dirty="0">
                <a:solidFill>
                  <a:srgbClr val="295269"/>
                </a:solidFill>
                <a:latin typeface="Lucida Sans"/>
                <a:cs typeface="Lucida Sans"/>
              </a:rPr>
              <a:t>number </a:t>
            </a:r>
            <a:r>
              <a:rPr sz="2400" b="1" spc="-155" dirty="0">
                <a:solidFill>
                  <a:srgbClr val="295269"/>
                </a:solidFill>
                <a:latin typeface="Lucida Sans"/>
                <a:cs typeface="Lucida Sans"/>
              </a:rPr>
              <a:t>of </a:t>
            </a:r>
            <a:r>
              <a:rPr sz="2400" b="1" spc="-170" dirty="0">
                <a:solidFill>
                  <a:srgbClr val="295269"/>
                </a:solidFill>
                <a:latin typeface="Lucida Sans"/>
                <a:cs typeface="Lucida Sans"/>
              </a:rPr>
              <a:t>responses </a:t>
            </a:r>
            <a:r>
              <a:rPr sz="2400" b="1" spc="-175" dirty="0">
                <a:solidFill>
                  <a:srgbClr val="295269"/>
                </a:solidFill>
                <a:latin typeface="Lucida Sans"/>
                <a:cs typeface="Lucida Sans"/>
              </a:rPr>
              <a:t>for </a:t>
            </a:r>
            <a:r>
              <a:rPr sz="2400" b="1" spc="-125" dirty="0">
                <a:solidFill>
                  <a:srgbClr val="295269"/>
                </a:solidFill>
                <a:latin typeface="Lucida Sans"/>
                <a:cs typeface="Lucida Sans"/>
              </a:rPr>
              <a:t>each</a:t>
            </a:r>
            <a:r>
              <a:rPr sz="2400" b="1" spc="-270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400" b="1" spc="-155" dirty="0">
                <a:solidFill>
                  <a:srgbClr val="295269"/>
                </a:solidFill>
                <a:latin typeface="Lucida Sans"/>
                <a:cs typeface="Lucida Sans"/>
              </a:rPr>
              <a:t>question?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743" y="655065"/>
            <a:ext cx="676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295269"/>
                </a:solidFill>
                <a:latin typeface="Lucida Sans"/>
                <a:cs typeface="Lucida Sans"/>
              </a:rPr>
              <a:t>1.2. </a:t>
            </a:r>
            <a:r>
              <a:rPr sz="2400" b="1" spc="-145" dirty="0">
                <a:solidFill>
                  <a:srgbClr val="295269"/>
                </a:solidFill>
                <a:latin typeface="Lucida Sans"/>
                <a:cs typeface="Lucida Sans"/>
              </a:rPr>
              <a:t>Which </a:t>
            </a:r>
            <a:r>
              <a:rPr sz="2400" b="1" spc="-180" dirty="0">
                <a:solidFill>
                  <a:srgbClr val="295269"/>
                </a:solidFill>
                <a:latin typeface="Lucida Sans"/>
                <a:cs typeface="Lucida Sans"/>
              </a:rPr>
              <a:t>question </a:t>
            </a:r>
            <a:r>
              <a:rPr sz="2400" b="1" spc="-160" dirty="0">
                <a:solidFill>
                  <a:srgbClr val="295269"/>
                </a:solidFill>
                <a:latin typeface="Lucida Sans"/>
                <a:cs typeface="Lucida Sans"/>
              </a:rPr>
              <a:t>has </a:t>
            </a:r>
            <a:r>
              <a:rPr sz="2400" b="1" spc="-125" dirty="0">
                <a:solidFill>
                  <a:srgbClr val="295269"/>
                </a:solidFill>
                <a:latin typeface="Lucida Sans"/>
                <a:cs typeface="Lucida Sans"/>
              </a:rPr>
              <a:t>a </a:t>
            </a:r>
            <a:r>
              <a:rPr sz="2400" b="1" spc="-195" dirty="0">
                <a:solidFill>
                  <a:srgbClr val="295269"/>
                </a:solidFill>
                <a:latin typeface="Lucida Sans"/>
                <a:cs typeface="Lucida Sans"/>
              </a:rPr>
              <a:t>lower </a:t>
            </a:r>
            <a:r>
              <a:rPr sz="2400" b="1" spc="-165" dirty="0">
                <a:solidFill>
                  <a:srgbClr val="295269"/>
                </a:solidFill>
                <a:latin typeface="Lucida Sans"/>
                <a:cs typeface="Lucida Sans"/>
              </a:rPr>
              <a:t>completion</a:t>
            </a:r>
            <a:r>
              <a:rPr sz="2400" b="1" spc="-380" dirty="0">
                <a:solidFill>
                  <a:srgbClr val="295269"/>
                </a:solidFill>
                <a:latin typeface="Lucida Sans"/>
                <a:cs typeface="Lucida Sans"/>
              </a:rPr>
              <a:t> </a:t>
            </a:r>
            <a:r>
              <a:rPr sz="2400" b="1" spc="-125" dirty="0">
                <a:solidFill>
                  <a:srgbClr val="295269"/>
                </a:solidFill>
                <a:latin typeface="Lucida Sans"/>
                <a:cs typeface="Lucida Sans"/>
              </a:rPr>
              <a:t>rate?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8552" y="1200911"/>
            <a:ext cx="3870960" cy="1484630"/>
          </a:xfrm>
          <a:custGeom>
            <a:avLst/>
            <a:gdLst/>
            <a:ahLst/>
            <a:cxnLst/>
            <a:rect l="l" t="t" r="r" b="b"/>
            <a:pathLst>
              <a:path w="3870959" h="1484630">
                <a:moveTo>
                  <a:pt x="3870959" y="0"/>
                </a:moveTo>
                <a:lnTo>
                  <a:pt x="0" y="0"/>
                </a:lnTo>
                <a:lnTo>
                  <a:pt x="0" y="1484376"/>
                </a:lnTo>
                <a:lnTo>
                  <a:pt x="3870959" y="1484376"/>
                </a:lnTo>
                <a:lnTo>
                  <a:pt x="38709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9704" y="1265681"/>
            <a:ext cx="3503296" cy="950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dirty="0"/>
              <a:t> 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 question,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count(response) as 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no_of_responses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from survey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group by question;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07" y="1202435"/>
            <a:ext cx="4922520" cy="1484630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1620" marR="183515" indent="-170815">
              <a:lnSpc>
                <a:spcPct val="115500"/>
              </a:lnSpc>
              <a:spcBef>
                <a:spcPts val="540"/>
              </a:spcBef>
              <a:buFont typeface="Arial"/>
              <a:buChar char="•"/>
              <a:tabLst>
                <a:tab pos="262255" algn="l"/>
              </a:tabLst>
            </a:pPr>
            <a:r>
              <a:rPr sz="1100" spc="-60" dirty="0">
                <a:latin typeface="Lucida Sans"/>
                <a:cs typeface="Lucida Sans"/>
              </a:rPr>
              <a:t>This</a:t>
            </a:r>
            <a:r>
              <a:rPr sz="1100" spc="-65" dirty="0">
                <a:latin typeface="Lucida Sans"/>
                <a:cs typeface="Lucida Sans"/>
              </a:rPr>
              <a:t> question</a:t>
            </a:r>
            <a:r>
              <a:rPr sz="1100" spc="-114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is</a:t>
            </a:r>
            <a:r>
              <a:rPr sz="1100" spc="-65" dirty="0">
                <a:latin typeface="Lucida Sans"/>
                <a:cs typeface="Lucida Sans"/>
              </a:rPr>
              <a:t> </a:t>
            </a:r>
            <a:r>
              <a:rPr sz="1100" spc="-60" dirty="0">
                <a:latin typeface="Lucida Sans"/>
                <a:cs typeface="Lucida Sans"/>
              </a:rPr>
              <a:t>targeted</a:t>
            </a:r>
            <a:r>
              <a:rPr sz="1100" spc="-145" dirty="0">
                <a:latin typeface="Lucida Sans"/>
                <a:cs typeface="Lucida Sans"/>
              </a:rPr>
              <a:t> </a:t>
            </a:r>
            <a:r>
              <a:rPr sz="1100" spc="-35" dirty="0">
                <a:latin typeface="Lucida Sans"/>
                <a:cs typeface="Lucida Sans"/>
              </a:rPr>
              <a:t>at</a:t>
            </a:r>
            <a:r>
              <a:rPr sz="1100" spc="-95" dirty="0">
                <a:latin typeface="Lucida Sans"/>
                <a:cs typeface="Lucida Sans"/>
              </a:rPr>
              <a:t> </a:t>
            </a:r>
            <a:r>
              <a:rPr sz="1100" spc="-60" dirty="0">
                <a:latin typeface="Lucida Sans"/>
                <a:cs typeface="Lucida Sans"/>
              </a:rPr>
              <a:t>demonstrating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65" dirty="0">
                <a:latin typeface="Lucida Sans"/>
                <a:cs typeface="Lucida Sans"/>
              </a:rPr>
              <a:t>the</a:t>
            </a:r>
            <a:r>
              <a:rPr sz="1100" spc="-100" dirty="0">
                <a:latin typeface="Lucida Sans"/>
                <a:cs typeface="Lucida Sans"/>
              </a:rPr>
              <a:t> </a:t>
            </a:r>
            <a:r>
              <a:rPr sz="1100" spc="-70" dirty="0">
                <a:latin typeface="Lucida Sans"/>
                <a:cs typeface="Lucida Sans"/>
              </a:rPr>
              <a:t>number</a:t>
            </a:r>
            <a:r>
              <a:rPr sz="1100" spc="-114" dirty="0">
                <a:latin typeface="Lucida Sans"/>
                <a:cs typeface="Lucida Sans"/>
              </a:rPr>
              <a:t> </a:t>
            </a:r>
            <a:r>
              <a:rPr sz="1100" spc="-50" dirty="0">
                <a:latin typeface="Lucida Sans"/>
                <a:cs typeface="Lucida Sans"/>
              </a:rPr>
              <a:t>of</a:t>
            </a:r>
            <a:r>
              <a:rPr sz="1100" spc="-85" dirty="0">
                <a:latin typeface="Lucida Sans"/>
                <a:cs typeface="Lucida Sans"/>
              </a:rPr>
              <a:t> </a:t>
            </a:r>
            <a:r>
              <a:rPr sz="1100" spc="-50" dirty="0">
                <a:latin typeface="Lucida Sans"/>
                <a:cs typeface="Lucida Sans"/>
              </a:rPr>
              <a:t>responses</a:t>
            </a:r>
            <a:r>
              <a:rPr sz="1100" spc="-114" dirty="0">
                <a:latin typeface="Lucida Sans"/>
                <a:cs typeface="Lucida Sans"/>
              </a:rPr>
              <a:t> </a:t>
            </a:r>
            <a:r>
              <a:rPr sz="1100" spc="-30" dirty="0">
                <a:latin typeface="Lucida Sans"/>
                <a:cs typeface="Lucida Sans"/>
              </a:rPr>
              <a:t>each  </a:t>
            </a:r>
            <a:r>
              <a:rPr sz="1100" spc="-60" dirty="0">
                <a:latin typeface="Lucida Sans"/>
                <a:cs typeface="Lucida Sans"/>
              </a:rPr>
              <a:t>question </a:t>
            </a:r>
            <a:r>
              <a:rPr sz="1100" spc="-50" dirty="0">
                <a:latin typeface="Lucida Sans"/>
                <a:cs typeface="Lucida Sans"/>
              </a:rPr>
              <a:t>has. </a:t>
            </a:r>
            <a:r>
              <a:rPr sz="1100" spc="-60" dirty="0">
                <a:latin typeface="Lucida Sans"/>
                <a:cs typeface="Lucida Sans"/>
              </a:rPr>
              <a:t>Using </a:t>
            </a:r>
            <a:r>
              <a:rPr sz="1100" spc="-65" dirty="0">
                <a:latin typeface="Lucida Sans"/>
                <a:cs typeface="Lucida Sans"/>
              </a:rPr>
              <a:t>the </a:t>
            </a:r>
            <a:r>
              <a:rPr sz="1100" spc="-45" dirty="0">
                <a:latin typeface="Lucida Sans"/>
                <a:cs typeface="Lucida Sans"/>
              </a:rPr>
              <a:t>adjacent </a:t>
            </a:r>
            <a:r>
              <a:rPr sz="1100" spc="-60" dirty="0">
                <a:latin typeface="Lucida Sans"/>
                <a:cs typeface="Lucida Sans"/>
              </a:rPr>
              <a:t>code, </a:t>
            </a:r>
            <a:r>
              <a:rPr sz="1100" spc="-75" dirty="0">
                <a:latin typeface="Lucida Sans"/>
                <a:cs typeface="Lucida Sans"/>
              </a:rPr>
              <a:t>we’ll </a:t>
            </a:r>
            <a:r>
              <a:rPr sz="1100" spc="-55" dirty="0">
                <a:latin typeface="Lucida Sans"/>
                <a:cs typeface="Lucida Sans"/>
              </a:rPr>
              <a:t>get </a:t>
            </a:r>
            <a:r>
              <a:rPr sz="1100" spc="-65" dirty="0">
                <a:latin typeface="Lucida Sans"/>
                <a:cs typeface="Lucida Sans"/>
              </a:rPr>
              <a:t>the </a:t>
            </a:r>
            <a:r>
              <a:rPr sz="1100" spc="-70" dirty="0">
                <a:latin typeface="Lucida Sans"/>
                <a:cs typeface="Lucida Sans"/>
              </a:rPr>
              <a:t>number </a:t>
            </a:r>
            <a:r>
              <a:rPr sz="1100" spc="-50" dirty="0">
                <a:latin typeface="Lucida Sans"/>
                <a:cs typeface="Lucida Sans"/>
              </a:rPr>
              <a:t>of responses  </a:t>
            </a:r>
            <a:r>
              <a:rPr sz="1100" spc="-65" dirty="0">
                <a:latin typeface="Lucida Sans"/>
                <a:cs typeface="Lucida Sans"/>
              </a:rPr>
              <a:t>per</a:t>
            </a:r>
            <a:r>
              <a:rPr sz="1100" spc="-105" dirty="0">
                <a:latin typeface="Lucida Sans"/>
                <a:cs typeface="Lucida Sans"/>
              </a:rPr>
              <a:t> </a:t>
            </a:r>
            <a:r>
              <a:rPr sz="1100" spc="-65" dirty="0">
                <a:latin typeface="Lucida Sans"/>
                <a:cs typeface="Lucida Sans"/>
              </a:rPr>
              <a:t>question.</a:t>
            </a:r>
            <a:endParaRPr sz="1100" dirty="0">
              <a:latin typeface="Lucida Sans"/>
              <a:cs typeface="Lucida Sans"/>
            </a:endParaRPr>
          </a:p>
          <a:p>
            <a:pPr marL="261620" marR="221615" indent="-170815">
              <a:lnSpc>
                <a:spcPts val="1510"/>
              </a:lnSpc>
              <a:spcBef>
                <a:spcPts val="85"/>
              </a:spcBef>
              <a:buFont typeface="Arial"/>
              <a:buChar char="•"/>
              <a:tabLst>
                <a:tab pos="262255" algn="l"/>
              </a:tabLst>
            </a:pPr>
            <a:r>
              <a:rPr sz="1100" spc="-60" dirty="0">
                <a:latin typeface="Lucida Sans"/>
                <a:cs typeface="Lucida Sans"/>
              </a:rPr>
              <a:t>Using </a:t>
            </a:r>
            <a:r>
              <a:rPr sz="1100" spc="-20" dirty="0">
                <a:latin typeface="Lucida Sans"/>
                <a:cs typeface="Lucida Sans"/>
              </a:rPr>
              <a:t>a </a:t>
            </a:r>
            <a:r>
              <a:rPr sz="1100" spc="-50" dirty="0">
                <a:latin typeface="Lucida Sans"/>
                <a:cs typeface="Lucida Sans"/>
              </a:rPr>
              <a:t>spreadsheet </a:t>
            </a:r>
            <a:r>
              <a:rPr sz="1100" spc="-65" dirty="0">
                <a:latin typeface="Lucida Sans"/>
                <a:cs typeface="Lucida Sans"/>
              </a:rPr>
              <a:t>program </a:t>
            </a:r>
            <a:r>
              <a:rPr sz="1100" spc="-30" dirty="0">
                <a:latin typeface="Lucida Sans"/>
                <a:cs typeface="Lucida Sans"/>
              </a:rPr>
              <a:t>we </a:t>
            </a:r>
            <a:r>
              <a:rPr sz="1100" spc="-55" dirty="0">
                <a:latin typeface="Lucida Sans"/>
                <a:cs typeface="Lucida Sans"/>
              </a:rPr>
              <a:t>get </a:t>
            </a:r>
            <a:r>
              <a:rPr sz="1100" spc="-65" dirty="0">
                <a:latin typeface="Lucida Sans"/>
                <a:cs typeface="Lucida Sans"/>
              </a:rPr>
              <a:t>the </a:t>
            </a:r>
            <a:r>
              <a:rPr sz="1100" spc="-60" dirty="0">
                <a:latin typeface="Lucida Sans"/>
                <a:cs typeface="Lucida Sans"/>
              </a:rPr>
              <a:t>completion </a:t>
            </a:r>
            <a:r>
              <a:rPr sz="1100" spc="-45" dirty="0">
                <a:latin typeface="Lucida Sans"/>
                <a:cs typeface="Lucida Sans"/>
              </a:rPr>
              <a:t>rates </a:t>
            </a:r>
            <a:r>
              <a:rPr sz="1100" spc="-65" dirty="0">
                <a:latin typeface="Lucida Sans"/>
                <a:cs typeface="Lucida Sans"/>
              </a:rPr>
              <a:t>from one  question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60" dirty="0">
                <a:latin typeface="Lucida Sans"/>
                <a:cs typeface="Lucida Sans"/>
              </a:rPr>
              <a:t>to</a:t>
            </a:r>
            <a:r>
              <a:rPr sz="1100" spc="-105" dirty="0">
                <a:latin typeface="Lucida Sans"/>
                <a:cs typeface="Lucida Sans"/>
              </a:rPr>
              <a:t> </a:t>
            </a:r>
            <a:r>
              <a:rPr sz="1100" spc="-60" dirty="0">
                <a:latin typeface="Lucida Sans"/>
                <a:cs typeface="Lucida Sans"/>
              </a:rPr>
              <a:t>another</a:t>
            </a:r>
            <a:r>
              <a:rPr sz="1100" spc="-145" dirty="0">
                <a:latin typeface="Lucida Sans"/>
                <a:cs typeface="Lucida Sans"/>
              </a:rPr>
              <a:t> </a:t>
            </a:r>
            <a:r>
              <a:rPr sz="1100" spc="-50" dirty="0">
                <a:latin typeface="Lucida Sans"/>
                <a:cs typeface="Lucida Sans"/>
              </a:rPr>
              <a:t>which</a:t>
            </a:r>
            <a:r>
              <a:rPr sz="1100" spc="-90" dirty="0">
                <a:latin typeface="Lucida Sans"/>
                <a:cs typeface="Lucida Sans"/>
              </a:rPr>
              <a:t> </a:t>
            </a:r>
            <a:r>
              <a:rPr sz="1100" spc="-40" dirty="0">
                <a:latin typeface="Lucida Sans"/>
                <a:cs typeface="Lucida Sans"/>
              </a:rPr>
              <a:t>answers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65" dirty="0">
                <a:latin typeface="Lucida Sans"/>
                <a:cs typeface="Lucida Sans"/>
              </a:rPr>
              <a:t>the</a:t>
            </a:r>
            <a:r>
              <a:rPr sz="1100" spc="-10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second</a:t>
            </a:r>
            <a:r>
              <a:rPr sz="1100" spc="-95" dirty="0">
                <a:latin typeface="Lucida Sans"/>
                <a:cs typeface="Lucida Sans"/>
              </a:rPr>
              <a:t> </a:t>
            </a:r>
            <a:r>
              <a:rPr sz="1100" spc="-65" dirty="0">
                <a:latin typeface="Lucida Sans"/>
                <a:cs typeface="Lucida Sans"/>
              </a:rPr>
              <a:t>question.</a:t>
            </a:r>
            <a:r>
              <a:rPr sz="1100" spc="-135" dirty="0">
                <a:latin typeface="Lucida Sans"/>
                <a:cs typeface="Lucida Sans"/>
              </a:rPr>
              <a:t> </a:t>
            </a:r>
            <a:r>
              <a:rPr sz="1100" dirty="0">
                <a:latin typeface="Lucida Sans"/>
                <a:cs typeface="Lucida Sans"/>
              </a:rPr>
              <a:t>We</a:t>
            </a:r>
            <a:r>
              <a:rPr sz="1100" spc="-85" dirty="0">
                <a:latin typeface="Lucida Sans"/>
                <a:cs typeface="Lucida Sans"/>
              </a:rPr>
              <a:t> </a:t>
            </a:r>
            <a:r>
              <a:rPr sz="1100" spc="-30" dirty="0">
                <a:latin typeface="Lucida Sans"/>
                <a:cs typeface="Lucida Sans"/>
              </a:rPr>
              <a:t>can</a:t>
            </a:r>
            <a:r>
              <a:rPr sz="1100" spc="-114" dirty="0">
                <a:latin typeface="Lucida Sans"/>
                <a:cs typeface="Lucida Sans"/>
              </a:rPr>
              <a:t> </a:t>
            </a:r>
            <a:r>
              <a:rPr sz="1100" spc="-35" dirty="0">
                <a:latin typeface="Lucida Sans"/>
                <a:cs typeface="Lucida Sans"/>
              </a:rPr>
              <a:t>see</a:t>
            </a:r>
            <a:r>
              <a:rPr sz="1100" spc="-105" dirty="0">
                <a:latin typeface="Lucida Sans"/>
                <a:cs typeface="Lucida Sans"/>
              </a:rPr>
              <a:t> </a:t>
            </a:r>
            <a:r>
              <a:rPr sz="1100" spc="-55" dirty="0">
                <a:latin typeface="Lucida Sans"/>
                <a:cs typeface="Lucida Sans"/>
              </a:rPr>
              <a:t>that</a:t>
            </a:r>
            <a:endParaRPr sz="1100" dirty="0">
              <a:latin typeface="Lucida Sans"/>
              <a:cs typeface="Lucida Sans"/>
            </a:endParaRPr>
          </a:p>
          <a:p>
            <a:pPr marL="261620">
              <a:lnSpc>
                <a:spcPct val="100000"/>
              </a:lnSpc>
              <a:spcBef>
                <a:spcPts val="135"/>
              </a:spcBef>
            </a:pPr>
            <a:r>
              <a:rPr sz="1100" spc="-65" dirty="0">
                <a:latin typeface="Lucida Sans"/>
                <a:cs typeface="Lucida Sans"/>
              </a:rPr>
              <a:t>the</a:t>
            </a:r>
            <a:r>
              <a:rPr sz="1100" spc="-100" dirty="0">
                <a:latin typeface="Lucida Sans"/>
                <a:cs typeface="Lucida Sans"/>
              </a:rPr>
              <a:t> </a:t>
            </a:r>
            <a:r>
              <a:rPr sz="1100" b="1" spc="-90" dirty="0">
                <a:latin typeface="Lucida Sans"/>
                <a:cs typeface="Lucida Sans"/>
              </a:rPr>
              <a:t>third</a:t>
            </a:r>
            <a:r>
              <a:rPr sz="1100" b="1" spc="-110" dirty="0">
                <a:latin typeface="Lucida Sans"/>
                <a:cs typeface="Lucida Sans"/>
              </a:rPr>
              <a:t> </a:t>
            </a:r>
            <a:r>
              <a:rPr sz="1100" spc="-60" dirty="0">
                <a:latin typeface="Lucida Sans"/>
                <a:cs typeface="Lucida Sans"/>
              </a:rPr>
              <a:t>and</a:t>
            </a:r>
            <a:r>
              <a:rPr sz="1100" spc="-100" dirty="0">
                <a:latin typeface="Lucida Sans"/>
                <a:cs typeface="Lucida Sans"/>
              </a:rPr>
              <a:t> </a:t>
            </a:r>
            <a:r>
              <a:rPr sz="1100" spc="-65" dirty="0">
                <a:latin typeface="Lucida Sans"/>
                <a:cs typeface="Lucida Sans"/>
              </a:rPr>
              <a:t>the</a:t>
            </a:r>
            <a:r>
              <a:rPr sz="1100" spc="-95" dirty="0">
                <a:latin typeface="Lucida Sans"/>
                <a:cs typeface="Lucida Sans"/>
              </a:rPr>
              <a:t> </a:t>
            </a:r>
            <a:r>
              <a:rPr sz="1100" b="1" spc="-80" dirty="0">
                <a:latin typeface="Lucida Sans"/>
                <a:cs typeface="Lucida Sans"/>
              </a:rPr>
              <a:t>fifth</a:t>
            </a:r>
            <a:r>
              <a:rPr sz="1100" b="1" spc="-85" dirty="0">
                <a:latin typeface="Lucida Sans"/>
                <a:cs typeface="Lucida Sans"/>
              </a:rPr>
              <a:t> </a:t>
            </a:r>
            <a:r>
              <a:rPr sz="1100" spc="-55" dirty="0">
                <a:latin typeface="Lucida Sans"/>
                <a:cs typeface="Lucida Sans"/>
              </a:rPr>
              <a:t>questions</a:t>
            </a:r>
            <a:r>
              <a:rPr sz="1100" spc="-120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have</a:t>
            </a:r>
            <a:r>
              <a:rPr sz="1100" spc="-110" dirty="0">
                <a:latin typeface="Lucida Sans"/>
                <a:cs typeface="Lucida Sans"/>
              </a:rPr>
              <a:t> </a:t>
            </a:r>
            <a:r>
              <a:rPr sz="1100" spc="-65" dirty="0">
                <a:latin typeface="Lucida Sans"/>
                <a:cs typeface="Lucida Sans"/>
              </a:rPr>
              <a:t>the</a:t>
            </a:r>
            <a:r>
              <a:rPr sz="1100" spc="-105" dirty="0">
                <a:latin typeface="Lucida Sans"/>
                <a:cs typeface="Lucida Sans"/>
              </a:rPr>
              <a:t> </a:t>
            </a:r>
            <a:r>
              <a:rPr sz="1100" spc="-45" dirty="0">
                <a:latin typeface="Lucida Sans"/>
                <a:cs typeface="Lucida Sans"/>
              </a:rPr>
              <a:t>lowest</a:t>
            </a:r>
            <a:r>
              <a:rPr sz="1100" spc="-105" dirty="0">
                <a:latin typeface="Lucida Sans"/>
                <a:cs typeface="Lucida Sans"/>
              </a:rPr>
              <a:t> </a:t>
            </a:r>
            <a:r>
              <a:rPr sz="1100" spc="-60" dirty="0">
                <a:latin typeface="Lucida Sans"/>
                <a:cs typeface="Lucida Sans"/>
              </a:rPr>
              <a:t>completion</a:t>
            </a:r>
            <a:r>
              <a:rPr sz="1100" spc="-165" dirty="0">
                <a:latin typeface="Lucida Sans"/>
                <a:cs typeface="Lucida Sans"/>
              </a:rPr>
              <a:t> </a:t>
            </a:r>
            <a:r>
              <a:rPr sz="1100" spc="-50" dirty="0">
                <a:latin typeface="Lucida Sans"/>
                <a:cs typeface="Lucida Sans"/>
              </a:rPr>
              <a:t>rates.</a:t>
            </a:r>
            <a:endParaRPr sz="1100" dirty="0">
              <a:latin typeface="Lucida Sans"/>
              <a:cs typeface="Lucida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215" y="2805239"/>
          <a:ext cx="6265543" cy="2164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5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5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Question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Completion</a:t>
                      </a:r>
                      <a:r>
                        <a:rPr sz="10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466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1.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for?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500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944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100%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2.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What's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fit?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475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944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95%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shapes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4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like?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380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  <a:spcBef>
                          <a:spcPts val="95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80%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4.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colors do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4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like?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361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  <a:spcBef>
                          <a:spcPts val="95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95%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5.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was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last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eye</a:t>
                      </a:r>
                      <a:r>
                        <a:rPr sz="14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exam?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270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  <a:spcBef>
                          <a:spcPts val="95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75%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593725"/>
            <a:ext cx="7772400" cy="738664"/>
          </a:xfrm>
        </p:spPr>
        <p:txBody>
          <a:bodyPr/>
          <a:lstStyle/>
          <a:p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1.3.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Quiz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responses and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questions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completion rates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609600" y="1660525"/>
            <a:ext cx="4343400" cy="846386"/>
          </a:xfrm>
        </p:spPr>
        <p:txBody>
          <a:bodyPr/>
          <a:lstStyle/>
          <a:p>
            <a:r>
              <a:rPr lang="en-US" sz="1100" dirty="0">
                <a:latin typeface="Lucida Sans" panose="020B0602030504020204" pitchFamily="34" charset="0"/>
              </a:rPr>
              <a:t>●Quiz questions </a:t>
            </a:r>
            <a:r>
              <a:rPr lang="en-US" sz="1100" dirty="0" smtClean="0">
                <a:latin typeface="Lucida Sans" panose="020B0602030504020204" pitchFamily="34" charset="0"/>
              </a:rPr>
              <a:t>showed top </a:t>
            </a:r>
            <a:r>
              <a:rPr lang="en-US" sz="1100" dirty="0">
                <a:latin typeface="Lucida Sans" panose="020B0602030504020204" pitchFamily="34" charset="0"/>
              </a:rPr>
              <a:t>least </a:t>
            </a:r>
            <a:r>
              <a:rPr lang="en-US" sz="1100" dirty="0" smtClean="0">
                <a:latin typeface="Lucida Sans" panose="020B0602030504020204" pitchFamily="34" charset="0"/>
              </a:rPr>
              <a:t>completions where for </a:t>
            </a:r>
            <a:r>
              <a:rPr lang="en-US" sz="1100" dirty="0">
                <a:latin typeface="Lucida Sans" panose="020B0602030504020204" pitchFamily="34" charset="0"/>
              </a:rPr>
              <a:t>Q5 (74.8%) and Q3 (80.0%) </a:t>
            </a:r>
            <a:r>
              <a:rPr lang="en-US" sz="1100" dirty="0" smtClean="0">
                <a:latin typeface="Lucida Sans" panose="020B0602030504020204" pitchFamily="34" charset="0"/>
              </a:rPr>
              <a:t>respectively</a:t>
            </a:r>
          </a:p>
          <a:p>
            <a:endParaRPr lang="en-US" sz="1100" dirty="0">
              <a:latin typeface="Lucida Sans" panose="020B0602030504020204" pitchFamily="34" charset="0"/>
            </a:endParaRPr>
          </a:p>
          <a:p>
            <a:endParaRPr lang="en-US" sz="1100" dirty="0" smtClean="0">
              <a:latin typeface="Lucida Sans" panose="020B0602030504020204" pitchFamily="34" charset="0"/>
            </a:endParaRPr>
          </a:p>
          <a:p>
            <a:r>
              <a:rPr lang="en-US" sz="1100" dirty="0" smtClean="0">
                <a:latin typeface="Lucida Sans" panose="020B0602030504020204" pitchFamily="34" charset="0"/>
              </a:rPr>
              <a:t>●Overall conversion </a:t>
            </a:r>
            <a:r>
              <a:rPr lang="en-US" sz="1100" dirty="0">
                <a:latin typeface="Lucida Sans" panose="020B0602030504020204" pitchFamily="34" charset="0"/>
              </a:rPr>
              <a:t>rate at 49%</a:t>
            </a:r>
            <a:endParaRPr lang="en-IN" sz="1100" dirty="0">
              <a:latin typeface="Lucida Sans" panose="020B0602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03325"/>
            <a:ext cx="3886537" cy="29263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2835047"/>
            <a:ext cx="2484335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4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736725"/>
            <a:ext cx="5257800" cy="1107996"/>
          </a:xfrm>
        </p:spPr>
        <p:txBody>
          <a:bodyPr/>
          <a:lstStyle/>
          <a:p>
            <a:r>
              <a:rPr lang="en-IN" sz="3600" dirty="0" smtClean="0"/>
              <a:t>2. Home </a:t>
            </a:r>
            <a:r>
              <a:rPr lang="en-IN" sz="3600" dirty="0"/>
              <a:t>Try-On </a:t>
            </a:r>
            <a:r>
              <a:rPr lang="en-IN" sz="3600" dirty="0" smtClean="0"/>
              <a:t>Funnel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662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7525"/>
            <a:ext cx="7772400" cy="110799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0" dirty="0" smtClean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2.1 </a:t>
            </a:r>
            <a:r>
              <a:rPr lang="en-US" altLang="en-US" sz="2400" b="0" dirty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Examine the first five rows of each table</a:t>
            </a:r>
            <a:br>
              <a:rPr lang="en-US" altLang="en-US" sz="2400" b="0" dirty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</a:br>
            <a:r>
              <a:rPr lang="en-US" altLang="en-US" sz="2400" b="0" dirty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What are the column names?</a:t>
            </a:r>
            <a:r>
              <a:rPr lang="en-US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sz="2400" b="0" dirty="0">
              <a:solidFill>
                <a:schemeClr val="accent5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152400" y="1538903"/>
            <a:ext cx="4814138" cy="203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Warby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Parker’s purchase funnel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Lucida Sans" panose="020B0602030504020204" pitchFamily="34" charset="0"/>
              </a:rPr>
              <a:t> </a:t>
            </a:r>
            <a:r>
              <a:rPr lang="en-US" altLang="en-US" sz="1200" dirty="0" smtClean="0">
                <a:latin typeface="Lucida Sans" panose="020B0602030504020204" pitchFamily="34" charset="0"/>
              </a:rPr>
              <a:t> 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Lucida Sans" panose="020B0602030504020204" pitchFamily="34" charset="0"/>
              </a:rPr>
              <a:t> </a:t>
            </a:r>
            <a:r>
              <a:rPr lang="en-US" altLang="en-US" sz="1100" dirty="0" smtClean="0">
                <a:latin typeface="Lucida Sans" panose="020B0602030504020204" pitchFamily="34" charset="0"/>
              </a:rPr>
              <a:t>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Style Quiz → Home Try-On →Purchase the Perfect Pair of Glasses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During the Home Try-On stage, we will be conducting an A/B Test: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50% of the users will get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pairs to try on 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50% of the users will get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5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pairs to try on 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121071" y="1071523"/>
            <a:ext cx="3870960" cy="3812414"/>
          </a:xfrm>
          <a:custGeom>
            <a:avLst/>
            <a:gdLst/>
            <a:ahLst/>
            <a:cxnLst/>
            <a:rect l="l" t="t" r="r" b="b"/>
            <a:pathLst>
              <a:path w="3870959" h="1484630">
                <a:moveTo>
                  <a:pt x="3870959" y="0"/>
                </a:moveTo>
                <a:lnTo>
                  <a:pt x="0" y="0"/>
                </a:lnTo>
                <a:lnTo>
                  <a:pt x="0" y="1484376"/>
                </a:lnTo>
                <a:lnTo>
                  <a:pt x="3870959" y="1484376"/>
                </a:lnTo>
                <a:lnTo>
                  <a:pt x="38709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5259704" y="1265681"/>
            <a:ext cx="3503296" cy="31765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dirty="0"/>
              <a:t> 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with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conversion_table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as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select distinct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is not null as '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is_home_try_on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h.number_of_pairs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is not null as '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is_purchase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from quiz as 'q'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left join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home_try_on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as 'h'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left join purchase as 'p'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number_of_pairs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round(100.0*sum(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is_purchase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)/count(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),2)as '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overall_cr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conversion_table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number_of_pairs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is not null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group by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number_of_pairs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1" y="3585617"/>
            <a:ext cx="4798750" cy="7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9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44752"/>
            <a:ext cx="7772400" cy="800219"/>
          </a:xfrm>
        </p:spPr>
        <p:txBody>
          <a:bodyPr/>
          <a:lstStyle/>
          <a:p>
            <a:pPr lvl="0" algn="l" rtl="0"/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2.2 </a:t>
            </a:r>
            <a:r>
              <a:rPr lang="en-US" altLang="en-US" sz="1400" b="0" dirty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  <a:t>Use a LEFT JOIN to combine the three tables, starting with the top of the funnel (quiz) and ending with the bottom of the funnel (purchase). </a:t>
            </a:r>
            <a:br>
              <a:rPr lang="en-US" altLang="en-US" sz="1400" b="0" dirty="0">
                <a:solidFill>
                  <a:schemeClr val="accent5">
                    <a:lumMod val="50000"/>
                  </a:schemeClr>
                </a:solidFill>
                <a:latin typeface="Lucida Sans" panose="020B0602030504020204" pitchFamily="34" charset="0"/>
              </a:rPr>
            </a:br>
            <a:endParaRPr lang="en-IN" sz="1400" dirty="0">
              <a:solidFill>
                <a:schemeClr val="accent5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838200" y="1660525"/>
            <a:ext cx="708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423486"/>
            <a:ext cx="5867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Each row will represent a single user from the browse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If the user has any entries in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home_try_on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, then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is_home_try_on</a:t>
            </a:r>
            <a:endParaRPr lang="en-US" altLang="en-US" sz="1100" dirty="0">
              <a:latin typeface="Lucida Sans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will be True.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number_of_pairs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comes from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home_try_on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If the user has any entries in purchase, then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is_purchase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will be True.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5334000" y="822325"/>
            <a:ext cx="3718560" cy="3505200"/>
          </a:xfrm>
          <a:custGeom>
            <a:avLst/>
            <a:gdLst/>
            <a:ahLst/>
            <a:cxnLst/>
            <a:rect l="l" t="t" r="r" b="b"/>
            <a:pathLst>
              <a:path w="3870959" h="1484630">
                <a:moveTo>
                  <a:pt x="3870959" y="0"/>
                </a:moveTo>
                <a:lnTo>
                  <a:pt x="0" y="0"/>
                </a:lnTo>
                <a:lnTo>
                  <a:pt x="0" y="1484376"/>
                </a:lnTo>
                <a:lnTo>
                  <a:pt x="3870959" y="1484376"/>
                </a:lnTo>
                <a:lnTo>
                  <a:pt x="38709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 txBox="1"/>
          <p:nvPr/>
        </p:nvSpPr>
        <p:spPr>
          <a:xfrm>
            <a:off x="5259704" y="1265681"/>
            <a:ext cx="350329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dirty="0"/>
              <a:t> </a:t>
            </a:r>
            <a:endParaRPr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410200" y="1265681"/>
            <a:ext cx="3352800" cy="27570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case 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when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is not null then 'True'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else 'False'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End as '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is_home_try_on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h.number_of_pairs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when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is not null then 'True'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else 'False'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end as '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is_purchase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from quiz as 'q'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left join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home_try_on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as 'h'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on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left join purchase as 'p'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on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p.user_id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limit 10;</a:t>
            </a:r>
          </a:p>
          <a:p>
            <a:endParaRPr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83725"/>
            <a:ext cx="5031104" cy="20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4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380" y="2164156"/>
            <a:ext cx="5335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10" dirty="0"/>
              <a:t>3</a:t>
            </a:r>
            <a:r>
              <a:rPr spc="110" dirty="0" smtClean="0"/>
              <a:t>. </a:t>
            </a:r>
            <a:r>
              <a:rPr spc="-145" dirty="0"/>
              <a:t>Purchase</a:t>
            </a:r>
            <a:r>
              <a:rPr spc="-440" dirty="0"/>
              <a:t> </a:t>
            </a:r>
            <a:r>
              <a:rPr spc="-175" dirty="0"/>
              <a:t>Funnel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1011</Words>
  <Application>Microsoft Office PowerPoint</Application>
  <PresentationFormat>Custom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Lucida Sans</vt:lpstr>
      <vt:lpstr>Times New Roman</vt:lpstr>
      <vt:lpstr>Office Theme</vt:lpstr>
      <vt:lpstr>Warby Parker Funnels Usage – SQL Project GIRISH KEMBA    08/28/2020</vt:lpstr>
      <vt:lpstr>Table of Contents</vt:lpstr>
      <vt:lpstr>1. Quiz Funnel</vt:lpstr>
      <vt:lpstr>1.1. What is the number of responses for each question?</vt:lpstr>
      <vt:lpstr>1.3. Quiz responses and questions completion rates</vt:lpstr>
      <vt:lpstr>2. Home Try-On Funnel </vt:lpstr>
      <vt:lpstr>2.1 Examine the first five rows of each table What are the column names? </vt:lpstr>
      <vt:lpstr>2.2 Use a LEFT JOIN to combine the three tables, starting with the top of the funnel (quiz) and ending with the bottom of the funnel (purchase).  </vt:lpstr>
      <vt:lpstr>3. Purchase Funnel</vt:lpstr>
      <vt:lpstr>3.1. Warby Parker’s purchase funnel is:</vt:lpstr>
      <vt:lpstr>3.2. Let’s compare the conversion from quiz → home_try_on and home_try_on → purchase:</vt:lpstr>
      <vt:lpstr>3.3. Let’s compare the purchase rates between customers who had 3 number_of_pairs with ones who had 5:</vt:lpstr>
      <vt:lpstr>4. Most Common Styles</vt:lpstr>
      <vt:lpstr>4.1. Most common styles people are interested in while answering the survey:</vt:lpstr>
      <vt:lpstr>4.2. Most common styles people actually purchase: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20100</dc:creator>
  <cp:lastModifiedBy>girish kemba</cp:lastModifiedBy>
  <cp:revision>7</cp:revision>
  <dcterms:created xsi:type="dcterms:W3CDTF">2020-08-29T17:19:42Z</dcterms:created>
  <dcterms:modified xsi:type="dcterms:W3CDTF">2020-08-29T18:13:56Z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2020-08-29T00:00:00Z</vt:filetime>
  </property>
</Properties>
</file>