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2666"/>
  </p:normalViewPr>
  <p:slideViewPr>
    <p:cSldViewPr snapToGrid="0" snapToObjects="1">
      <p:cViewPr varScale="1">
        <p:scale>
          <a:sx n="81" d="100"/>
          <a:sy n="81" d="100"/>
        </p:scale>
        <p:origin x="17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CADB0-CBA2-904E-A20E-6B2ABD722376}" type="datetimeFigureOut">
              <a:rPr lang="en-US" smtClean="0"/>
              <a:t>7/28/17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39755-199A-EF43-AC3D-1E7A5AC8CCEF}" type="slidenum">
              <a:rPr lang="en-US" smtClean="0"/>
              <a:t>‹#›</a:t>
            </a:fld>
            <a:endParaRPr lang="en-US"/>
          </a:p>
        </p:txBody>
      </p:sp>
    </p:spTree>
    <p:extLst>
      <p:ext uri="{BB962C8B-B14F-4D97-AF65-F5344CB8AC3E}">
        <p14:creationId xmlns:p14="http://schemas.microsoft.com/office/powerpoint/2010/main" val="1781149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2 computing trends in recent years: concurrency and parallelism.</a:t>
            </a:r>
            <a:br>
              <a:rPr lang="en-US" baseline="0" dirty="0" smtClean="0"/>
            </a:br>
            <a:r>
              <a:rPr lang="en-US" baseline="0" dirty="0" smtClean="0"/>
              <a:t/>
            </a:r>
            <a:br>
              <a:rPr lang="en-US" baseline="0" dirty="0" smtClean="0"/>
            </a:br>
            <a:r>
              <a:rPr lang="en-US" baseline="0" dirty="0" smtClean="0"/>
              <a:t>Parallelism is mostly a hardware issue that we want to </a:t>
            </a:r>
            <a:r>
              <a:rPr lang="en-US" baseline="0" dirty="0" err="1" smtClean="0"/>
              <a:t>utilise</a:t>
            </a:r>
            <a:r>
              <a:rPr lang="en-US" baseline="0" dirty="0" smtClean="0"/>
              <a:t> more than one CPUs and some operations can be done with java 8 streams on the JVM level.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interest is concurrency: </a:t>
            </a:r>
            <a:r>
              <a:rPr lang="en-US" sz="1200" kern="1200" dirty="0" smtClean="0">
                <a:solidFill>
                  <a:schemeClr val="tx1"/>
                </a:solidFill>
                <a:effectLst/>
                <a:latin typeface="+mn-lt"/>
                <a:ea typeface="+mn-ea"/>
                <a:cs typeface="+mn-cs"/>
              </a:rPr>
              <a:t>when your main goal is to perform several loosely related tasks on the same CPUs, keeping their cores as busy as possible to maximize the throughput of your application, what you really want to achieve is to avoid blocking a thread and wasting its computational resources while waiting, potentially for quite a while, for a result from a remote </a:t>
            </a:r>
            <a:r>
              <a:rPr lang="en-US" sz="1200" kern="1200" dirty="0" err="1" smtClean="0">
                <a:solidFill>
                  <a:schemeClr val="tx1"/>
                </a:solidFill>
                <a:effectLst/>
                <a:latin typeface="+mn-lt"/>
                <a:ea typeface="+mn-ea"/>
                <a:cs typeface="+mn-cs"/>
              </a:rPr>
              <a:t>ser</a:t>
            </a:r>
            <a:r>
              <a:rPr lang="en-US" sz="1200" kern="1200" dirty="0" smtClean="0">
                <a:solidFill>
                  <a:schemeClr val="tx1"/>
                </a:solidFill>
                <a:effectLst/>
                <a:latin typeface="+mn-lt"/>
                <a:ea typeface="+mn-ea"/>
                <a:cs typeface="+mn-cs"/>
              </a:rPr>
              <a:t>- vice or from interrogating a database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7839755-199A-EF43-AC3D-1E7A5AC8CCEF}" type="slidenum">
              <a:rPr lang="en-US" smtClean="0"/>
              <a:t>2</a:t>
            </a:fld>
            <a:endParaRPr lang="en-US"/>
          </a:p>
        </p:txBody>
      </p:sp>
    </p:spTree>
    <p:extLst>
      <p:ext uri="{BB962C8B-B14F-4D97-AF65-F5344CB8AC3E}">
        <p14:creationId xmlns:p14="http://schemas.microsoft.com/office/powerpoint/2010/main" val="2003662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839755-199A-EF43-AC3D-1E7A5AC8CCEF}" type="slidenum">
              <a:rPr lang="en-US" smtClean="0"/>
              <a:t>13</a:t>
            </a:fld>
            <a:endParaRPr lang="en-US"/>
          </a:p>
        </p:txBody>
      </p:sp>
    </p:spTree>
    <p:extLst>
      <p:ext uri="{BB962C8B-B14F-4D97-AF65-F5344CB8AC3E}">
        <p14:creationId xmlns:p14="http://schemas.microsoft.com/office/powerpoint/2010/main" val="932262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thenAccept</a:t>
            </a:r>
            <a:r>
              <a:rPr lang="en-US" dirty="0" smtClean="0"/>
              <a:t>: </a:t>
            </a:r>
            <a:r>
              <a:rPr lang="en-US" sz="1200" i="1" kern="1200" dirty="0" smtClean="0">
                <a:solidFill>
                  <a:schemeClr val="tx1"/>
                </a:solidFill>
                <a:effectLst/>
                <a:latin typeface="+mn-lt"/>
                <a:ea typeface="+mn-ea"/>
                <a:cs typeface="+mn-cs"/>
              </a:rPr>
              <a:t>registers </a:t>
            </a:r>
            <a:r>
              <a:rPr lang="en-US" sz="1200" kern="1200" dirty="0" smtClean="0">
                <a:solidFill>
                  <a:schemeClr val="tx1"/>
                </a:solidFill>
                <a:effectLst/>
                <a:latin typeface="+mn-lt"/>
                <a:ea typeface="+mn-ea"/>
                <a:cs typeface="+mn-cs"/>
              </a:rPr>
              <a:t>an action on each </a:t>
            </a:r>
            <a:r>
              <a:rPr lang="en-US" sz="1200" kern="1200" dirty="0" err="1" smtClean="0">
                <a:solidFill>
                  <a:schemeClr val="tx1"/>
                </a:solidFill>
                <a:effectLst/>
                <a:latin typeface="+mn-lt"/>
                <a:ea typeface="+mn-ea"/>
                <a:cs typeface="+mn-cs"/>
              </a:rPr>
              <a:t>CompletableFuture</a:t>
            </a:r>
            <a:r>
              <a:rPr lang="en-US" sz="1200" kern="1200" dirty="0" smtClean="0">
                <a:solidFill>
                  <a:schemeClr val="tx1"/>
                </a:solidFill>
                <a:effectLst/>
                <a:latin typeface="+mn-lt"/>
                <a:ea typeface="+mn-ea"/>
                <a:cs typeface="+mn-cs"/>
              </a:rPr>
              <a:t>; this action consumes the value of the </a:t>
            </a:r>
            <a:r>
              <a:rPr lang="en-US" sz="1200" kern="1200" dirty="0" err="1" smtClean="0">
                <a:solidFill>
                  <a:schemeClr val="tx1"/>
                </a:solidFill>
                <a:effectLst/>
                <a:latin typeface="+mn-lt"/>
                <a:ea typeface="+mn-ea"/>
                <a:cs typeface="+mn-cs"/>
              </a:rPr>
              <a:t>CompletableFuture</a:t>
            </a:r>
            <a:r>
              <a:rPr lang="en-US" sz="1200" kern="1200" dirty="0" smtClean="0">
                <a:solidFill>
                  <a:schemeClr val="tx1"/>
                </a:solidFill>
                <a:effectLst/>
                <a:latin typeface="+mn-lt"/>
                <a:ea typeface="+mn-ea"/>
                <a:cs typeface="+mn-cs"/>
              </a:rPr>
              <a:t> as soon as it completes.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allOf</a:t>
            </a:r>
            <a:r>
              <a:rPr lang="en-US" dirty="0" smtClean="0"/>
              <a:t>: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allOf</a:t>
            </a:r>
            <a:r>
              <a:rPr lang="en-US" sz="1200" kern="1200" dirty="0" smtClean="0">
                <a:solidFill>
                  <a:schemeClr val="tx1"/>
                </a:solidFill>
                <a:effectLst/>
                <a:latin typeface="+mn-lt"/>
                <a:ea typeface="+mn-ea"/>
                <a:cs typeface="+mn-cs"/>
              </a:rPr>
              <a:t> factory method takes as input an array of </a:t>
            </a:r>
            <a:r>
              <a:rPr lang="en-US" sz="1200" kern="1200" dirty="0" err="1" smtClean="0">
                <a:solidFill>
                  <a:schemeClr val="tx1"/>
                </a:solidFill>
                <a:effectLst/>
                <a:latin typeface="+mn-lt"/>
                <a:ea typeface="+mn-ea"/>
                <a:cs typeface="+mn-cs"/>
              </a:rPr>
              <a:t>CompletableFutures</a:t>
            </a:r>
            <a:r>
              <a:rPr lang="en-US" sz="1200" kern="1200" dirty="0" smtClean="0">
                <a:solidFill>
                  <a:schemeClr val="tx1"/>
                </a:solidFill>
                <a:effectLst/>
                <a:latin typeface="+mn-lt"/>
                <a:ea typeface="+mn-ea"/>
                <a:cs typeface="+mn-cs"/>
              </a:rPr>
              <a:t> and returns a </a:t>
            </a:r>
            <a:r>
              <a:rPr lang="en-US" sz="1200" kern="1200" dirty="0" err="1" smtClean="0">
                <a:solidFill>
                  <a:schemeClr val="tx1"/>
                </a:solidFill>
                <a:effectLst/>
                <a:latin typeface="+mn-lt"/>
                <a:ea typeface="+mn-ea"/>
                <a:cs typeface="+mn-cs"/>
              </a:rPr>
              <a:t>CompletableFuture</a:t>
            </a:r>
            <a:r>
              <a:rPr lang="en-US" sz="1200" kern="1200" dirty="0" smtClean="0">
                <a:solidFill>
                  <a:schemeClr val="tx1"/>
                </a:solidFill>
                <a:effectLst/>
                <a:latin typeface="+mn-lt"/>
                <a:ea typeface="+mn-ea"/>
                <a:cs typeface="+mn-cs"/>
              </a:rPr>
              <a:t>&lt;Void&gt; that’s completed only when all the </a:t>
            </a:r>
            <a:r>
              <a:rPr lang="en-US" sz="1200" kern="1200" dirty="0" err="1" smtClean="0">
                <a:solidFill>
                  <a:schemeClr val="tx1"/>
                </a:solidFill>
                <a:effectLst/>
                <a:latin typeface="+mn-lt"/>
                <a:ea typeface="+mn-ea"/>
                <a:cs typeface="+mn-cs"/>
              </a:rPr>
              <a:t>CompletableFutures</a:t>
            </a:r>
            <a:r>
              <a:rPr lang="en-US" sz="1200" kern="1200" dirty="0" smtClean="0">
                <a:solidFill>
                  <a:schemeClr val="tx1"/>
                </a:solidFill>
                <a:effectLst/>
                <a:latin typeface="+mn-lt"/>
                <a:ea typeface="+mn-ea"/>
                <a:cs typeface="+mn-cs"/>
              </a:rPr>
              <a:t> passed have completed. </a:t>
            </a:r>
            <a:endParaRPr lang="en-US" dirty="0" smtClean="0"/>
          </a:p>
        </p:txBody>
      </p:sp>
      <p:sp>
        <p:nvSpPr>
          <p:cNvPr id="4" name="Slide Number Placeholder 3"/>
          <p:cNvSpPr>
            <a:spLocks noGrp="1"/>
          </p:cNvSpPr>
          <p:nvPr>
            <p:ph type="sldNum" sz="quarter" idx="10"/>
          </p:nvPr>
        </p:nvSpPr>
        <p:spPr/>
        <p:txBody>
          <a:bodyPr/>
          <a:lstStyle/>
          <a:p>
            <a:fld id="{D7839755-199A-EF43-AC3D-1E7A5AC8CCEF}" type="slidenum">
              <a:rPr lang="en-US" smtClean="0"/>
              <a:t>15</a:t>
            </a:fld>
            <a:endParaRPr lang="en-US"/>
          </a:p>
        </p:txBody>
      </p:sp>
    </p:spTree>
    <p:extLst>
      <p:ext uri="{BB962C8B-B14F-4D97-AF65-F5344CB8AC3E}">
        <p14:creationId xmlns:p14="http://schemas.microsoft.com/office/powerpoint/2010/main" val="561699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Reacting.java</a:t>
            </a:r>
            <a:r>
              <a:rPr lang="en-US" dirty="0" smtClean="0"/>
              <a:t> </a:t>
            </a:r>
            <a:r>
              <a:rPr lang="en-US" err="1" smtClean="0"/>
              <a:t>visualVM</a:t>
            </a:r>
            <a:r>
              <a:rPr lang="en-US" smtClean="0"/>
              <a:t> demo</a:t>
            </a:r>
          </a:p>
          <a:p>
            <a:endParaRPr lang="en-US" smtClean="0"/>
          </a:p>
          <a:p>
            <a:r>
              <a:rPr lang="en-US" sz="1200" b="0" i="0" kern="1200" smtClean="0">
                <a:solidFill>
                  <a:schemeClr val="tx1"/>
                </a:solidFill>
                <a:effectLst/>
                <a:latin typeface="+mn-lt"/>
                <a:ea typeface="+mn-ea"/>
                <a:cs typeface="+mn-cs"/>
              </a:rPr>
              <a:t>jvisualvm</a:t>
            </a:r>
            <a:endParaRPr lang="en-US" dirty="0"/>
          </a:p>
        </p:txBody>
      </p:sp>
      <p:sp>
        <p:nvSpPr>
          <p:cNvPr id="4" name="Slide Number Placeholder 3"/>
          <p:cNvSpPr>
            <a:spLocks noGrp="1"/>
          </p:cNvSpPr>
          <p:nvPr>
            <p:ph type="sldNum" sz="quarter" idx="10"/>
          </p:nvPr>
        </p:nvSpPr>
        <p:spPr/>
        <p:txBody>
          <a:bodyPr/>
          <a:lstStyle/>
          <a:p>
            <a:fld id="{D7839755-199A-EF43-AC3D-1E7A5AC8CCEF}" type="slidenum">
              <a:rPr lang="en-US" smtClean="0"/>
              <a:t>16</a:t>
            </a:fld>
            <a:endParaRPr lang="en-US"/>
          </a:p>
        </p:txBody>
      </p:sp>
    </p:spTree>
    <p:extLst>
      <p:ext uri="{BB962C8B-B14F-4D97-AF65-F5344CB8AC3E}">
        <p14:creationId xmlns:p14="http://schemas.microsoft.com/office/powerpoint/2010/main" val="1200317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839755-199A-EF43-AC3D-1E7A5AC8CCEF}" type="slidenum">
              <a:rPr lang="en-US" smtClean="0"/>
              <a:t>17</a:t>
            </a:fld>
            <a:endParaRPr lang="en-US"/>
          </a:p>
        </p:txBody>
      </p:sp>
    </p:spTree>
    <p:extLst>
      <p:ext uri="{BB962C8B-B14F-4D97-AF65-F5344CB8AC3E}">
        <p14:creationId xmlns:p14="http://schemas.microsoft.com/office/powerpoint/2010/main" val="46898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instance, you might like to provide the collective sentiment about a given topic to your French users; to do this you could ask the Facebook or Twitter API for the most trending comments about that topic in any language and maybe rank the most </a:t>
            </a:r>
            <a:r>
              <a:rPr lang="en-US" sz="1200" kern="1200" dirty="0" err="1" smtClean="0">
                <a:solidFill>
                  <a:schemeClr val="tx1"/>
                </a:solidFill>
                <a:effectLst/>
                <a:latin typeface="+mn-lt"/>
                <a:ea typeface="+mn-ea"/>
                <a:cs typeface="+mn-cs"/>
              </a:rPr>
              <a:t>rele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vant</a:t>
            </a:r>
            <a:r>
              <a:rPr lang="en-US" sz="1200" kern="1200" dirty="0" smtClean="0">
                <a:solidFill>
                  <a:schemeClr val="tx1"/>
                </a:solidFill>
                <a:effectLst/>
                <a:latin typeface="+mn-lt"/>
                <a:ea typeface="+mn-ea"/>
                <a:cs typeface="+mn-cs"/>
              </a:rPr>
              <a:t> ones with your internal algorithms. Then you might use Google Translate to translate them into French, or even Google Maps to </a:t>
            </a:r>
            <a:r>
              <a:rPr lang="en-US" sz="1200" kern="1200" dirty="0" err="1" smtClean="0">
                <a:solidFill>
                  <a:schemeClr val="tx1"/>
                </a:solidFill>
                <a:effectLst/>
                <a:latin typeface="+mn-lt"/>
                <a:ea typeface="+mn-ea"/>
                <a:cs typeface="+mn-cs"/>
              </a:rPr>
              <a:t>geolocate</a:t>
            </a:r>
            <a:r>
              <a:rPr lang="en-US" sz="1200" kern="1200" dirty="0" smtClean="0">
                <a:solidFill>
                  <a:schemeClr val="tx1"/>
                </a:solidFill>
                <a:effectLst/>
                <a:latin typeface="+mn-lt"/>
                <a:ea typeface="+mn-ea"/>
                <a:cs typeface="+mn-cs"/>
              </a:rPr>
              <a:t> where their authors live, and finally aggregate all this information and display it on your website.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Oh, and of course, if any of these external network services are slow to respond, then you’ll wish to provide partial results to your users, for example, showing your text results alongside a generic map with a question mark in it, instead of showing a totally blank screen until the map server responds or times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implement a similar application, you’ll have to contact multiple web services across the internet. But what you don’t want to do is block your computations and waste billions of precious clock cycles of your CPU waiting for an answer from these services. For example, you shouldn’t have to wait for data from Facebook to start pro- </a:t>
            </a:r>
            <a:r>
              <a:rPr lang="en-US" sz="1200" kern="1200" dirty="0" err="1" smtClean="0">
                <a:solidFill>
                  <a:schemeClr val="tx1"/>
                </a:solidFill>
                <a:effectLst/>
                <a:latin typeface="+mn-lt"/>
                <a:ea typeface="+mn-ea"/>
                <a:cs typeface="+mn-cs"/>
              </a:rPr>
              <a:t>cessing</a:t>
            </a:r>
            <a:r>
              <a:rPr lang="en-US" sz="1200" kern="1200" dirty="0" smtClean="0">
                <a:solidFill>
                  <a:schemeClr val="tx1"/>
                </a:solidFill>
                <a:effectLst/>
                <a:latin typeface="+mn-lt"/>
                <a:ea typeface="+mn-ea"/>
                <a:cs typeface="+mn-cs"/>
              </a:rPr>
              <a:t> the data coming from Twitter. </a:t>
            </a:r>
            <a:endParaRPr lang="en-US" dirty="0" smtClean="0"/>
          </a:p>
          <a:p>
            <a:endParaRPr lang="en-US" dirty="0"/>
          </a:p>
        </p:txBody>
      </p:sp>
      <p:sp>
        <p:nvSpPr>
          <p:cNvPr id="4" name="Slide Number Placeholder 3"/>
          <p:cNvSpPr>
            <a:spLocks noGrp="1"/>
          </p:cNvSpPr>
          <p:nvPr>
            <p:ph type="sldNum" sz="quarter" idx="10"/>
          </p:nvPr>
        </p:nvSpPr>
        <p:spPr/>
        <p:txBody>
          <a:bodyPr/>
          <a:lstStyle/>
          <a:p>
            <a:fld id="{D7839755-199A-EF43-AC3D-1E7A5AC8CCEF}" type="slidenum">
              <a:rPr lang="en-US" smtClean="0"/>
              <a:t>3</a:t>
            </a:fld>
            <a:endParaRPr lang="en-US"/>
          </a:p>
        </p:txBody>
      </p:sp>
    </p:spTree>
    <p:extLst>
      <p:ext uri="{BB962C8B-B14F-4D97-AF65-F5344CB8AC3E}">
        <p14:creationId xmlns:p14="http://schemas.microsoft.com/office/powerpoint/2010/main" val="1096064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model a result made available at some point in the future. It models an asynchronous computation and provides a ref- </a:t>
            </a:r>
            <a:r>
              <a:rPr lang="en-US" sz="1200" kern="1200" dirty="0" err="1" smtClean="0">
                <a:solidFill>
                  <a:schemeClr val="tx1"/>
                </a:solidFill>
                <a:effectLst/>
                <a:latin typeface="+mn-lt"/>
                <a:ea typeface="+mn-ea"/>
                <a:cs typeface="+mn-cs"/>
              </a:rPr>
              <a:t>erence</a:t>
            </a:r>
            <a:r>
              <a:rPr lang="en-US" sz="1200" kern="1200" dirty="0" smtClean="0">
                <a:solidFill>
                  <a:schemeClr val="tx1"/>
                </a:solidFill>
                <a:effectLst/>
                <a:latin typeface="+mn-lt"/>
                <a:ea typeface="+mn-ea"/>
                <a:cs typeface="+mn-cs"/>
              </a:rPr>
              <a:t> to its result that will be available when the computation itself is completed. Triggering a potentially time-consuming action inside a Future allows the caller Thread to continue doing useful work instead of just waiting for the operation’s result.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style of programming allows your thread to perform some other tasks while the long-lasting operation is executed concurrently in a </a:t>
            </a:r>
            <a:r>
              <a:rPr lang="en-US" sz="1200" kern="1200" dirty="0" err="1" smtClean="0">
                <a:solidFill>
                  <a:schemeClr val="tx1"/>
                </a:solidFill>
                <a:effectLst/>
                <a:latin typeface="+mn-lt"/>
                <a:ea typeface="+mn-ea"/>
                <a:cs typeface="+mn-cs"/>
              </a:rPr>
              <a:t>sepa</a:t>
            </a:r>
            <a:r>
              <a:rPr lang="en-US" sz="1200" kern="1200" dirty="0" smtClean="0">
                <a:solidFill>
                  <a:schemeClr val="tx1"/>
                </a:solidFill>
                <a:effectLst/>
                <a:latin typeface="+mn-lt"/>
                <a:ea typeface="+mn-ea"/>
                <a:cs typeface="+mn-cs"/>
              </a:rPr>
              <a:t>- rate thread provided by the </a:t>
            </a:r>
            <a:r>
              <a:rPr lang="en-US" sz="1200" kern="1200" dirty="0" err="1" smtClean="0">
                <a:solidFill>
                  <a:schemeClr val="tx1"/>
                </a:solidFill>
                <a:effectLst/>
                <a:latin typeface="+mn-lt"/>
                <a:ea typeface="+mn-ea"/>
                <a:cs typeface="+mn-cs"/>
              </a:rPr>
              <a:t>ExecutorService</a:t>
            </a:r>
            <a:r>
              <a:rPr lang="en-US" sz="1200" kern="1200" dirty="0" smtClean="0">
                <a:solidFill>
                  <a:schemeClr val="tx1"/>
                </a:solidFill>
                <a:effectLst/>
                <a:latin typeface="+mn-lt"/>
                <a:ea typeface="+mn-ea"/>
                <a:cs typeface="+mn-cs"/>
              </a:rPr>
              <a:t>.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What if the long operation never returns? To handle this possibility, even though there also exists a get method that doesn’t take a parameter, it’s almost always a good idea to use its overloaded version, accepting a timeout defining the maximum time your thread has to wait for the Future’s result, instead of waiting indefinitely.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7839755-199A-EF43-AC3D-1E7A5AC8CCEF}" type="slidenum">
              <a:rPr lang="en-US" smtClean="0"/>
              <a:t>4</a:t>
            </a:fld>
            <a:endParaRPr lang="en-US"/>
          </a:p>
        </p:txBody>
      </p:sp>
    </p:spTree>
    <p:extLst>
      <p:ext uri="{BB962C8B-B14F-4D97-AF65-F5344CB8AC3E}">
        <p14:creationId xmlns:p14="http://schemas.microsoft.com/office/powerpoint/2010/main" val="194122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implementing an </a:t>
            </a:r>
            <a:r>
              <a:rPr lang="en-US" dirty="0" err="1" smtClean="0"/>
              <a:t>async</a:t>
            </a:r>
            <a:r>
              <a:rPr lang="en-US" dirty="0" smtClean="0"/>
              <a:t>. </a:t>
            </a:r>
            <a:r>
              <a:rPr lang="en-US" dirty="0" err="1" smtClean="0"/>
              <a:t>api</a:t>
            </a:r>
            <a:r>
              <a:rPr lang="en-US" dirty="0" smtClean="0"/>
              <a:t>: provide an asynchronous API for your customers</a:t>
            </a:r>
          </a:p>
          <a:p>
            <a:endParaRPr lang="en-US" dirty="0" smtClean="0"/>
          </a:p>
          <a:p>
            <a:r>
              <a:rPr lang="en-US" dirty="0" smtClean="0"/>
              <a:t>non blocking </a:t>
            </a:r>
            <a:r>
              <a:rPr lang="en-US" dirty="0" err="1" smtClean="0"/>
              <a:t>api</a:t>
            </a:r>
            <a:r>
              <a:rPr lang="en-US" dirty="0" smtClean="0"/>
              <a:t> consumption: you’ll learn how to make your code non-blocking when you’re a con- </a:t>
            </a:r>
            <a:r>
              <a:rPr lang="en-US" dirty="0" err="1" smtClean="0"/>
              <a:t>sumer</a:t>
            </a:r>
            <a:r>
              <a:rPr lang="en-US" dirty="0" smtClean="0"/>
              <a:t> of a synchronous API, how to pipeline two subsequent asynchronous operations, merging them into a single asynchronous computation.</a:t>
            </a:r>
          </a:p>
          <a:p>
            <a:endParaRPr lang="en-US" dirty="0" smtClean="0"/>
          </a:p>
          <a:p>
            <a:r>
              <a:rPr lang="en-US" dirty="0" smtClean="0"/>
              <a:t>Pipelining asynchronous tasks</a:t>
            </a:r>
          </a:p>
          <a:p>
            <a:endParaRPr lang="en-US" dirty="0" smtClean="0"/>
          </a:p>
          <a:p>
            <a:r>
              <a:rPr lang="en-US" dirty="0" smtClean="0"/>
              <a:t>Reacting to a </a:t>
            </a:r>
            <a:r>
              <a:rPr lang="en-US" dirty="0" err="1" smtClean="0"/>
              <a:t>CompletableFuture</a:t>
            </a:r>
            <a:r>
              <a:rPr lang="en-US" dirty="0" smtClean="0"/>
              <a:t> completion: how to reactively process events representing the completion of an asynchronous operation</a:t>
            </a:r>
          </a:p>
          <a:p>
            <a:endParaRPr lang="en-US" dirty="0"/>
          </a:p>
        </p:txBody>
      </p:sp>
      <p:sp>
        <p:nvSpPr>
          <p:cNvPr id="4" name="Slide Number Placeholder 3"/>
          <p:cNvSpPr>
            <a:spLocks noGrp="1"/>
          </p:cNvSpPr>
          <p:nvPr>
            <p:ph type="sldNum" sz="quarter" idx="10"/>
          </p:nvPr>
        </p:nvSpPr>
        <p:spPr/>
        <p:txBody>
          <a:bodyPr/>
          <a:lstStyle/>
          <a:p>
            <a:fld id="{D7839755-199A-EF43-AC3D-1E7A5AC8CCEF}" type="slidenum">
              <a:rPr lang="en-US" smtClean="0"/>
              <a:t>7</a:t>
            </a:fld>
            <a:endParaRPr lang="en-US"/>
          </a:p>
        </p:txBody>
      </p:sp>
    </p:spTree>
    <p:extLst>
      <p:ext uri="{BB962C8B-B14F-4D97-AF65-F5344CB8AC3E}">
        <p14:creationId xmlns:p14="http://schemas.microsoft.com/office/powerpoint/2010/main" val="1524309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839755-199A-EF43-AC3D-1E7A5AC8CCEF}" type="slidenum">
              <a:rPr lang="en-US" smtClean="0"/>
              <a:t>8</a:t>
            </a:fld>
            <a:endParaRPr lang="en-US"/>
          </a:p>
        </p:txBody>
      </p:sp>
    </p:spTree>
    <p:extLst>
      <p:ext uri="{BB962C8B-B14F-4D97-AF65-F5344CB8AC3E}">
        <p14:creationId xmlns:p14="http://schemas.microsoft.com/office/powerpoint/2010/main" val="1014949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Shop, </a:t>
            </a:r>
            <a:r>
              <a:rPr lang="en-US" dirty="0" err="1" smtClean="0"/>
              <a:t>SyncApiExample</a:t>
            </a:r>
            <a:r>
              <a:rPr lang="en-US" dirty="0" smtClean="0"/>
              <a:t>, </a:t>
            </a:r>
            <a:r>
              <a:rPr lang="en-US" dirty="0" err="1" smtClean="0"/>
              <a:t>AsyncApiExample</a:t>
            </a:r>
            <a:r>
              <a:rPr lang="en-US" dirty="0" smtClean="0"/>
              <a:t>, </a:t>
            </a:r>
            <a:r>
              <a:rPr lang="en-US" dirty="0" err="1" smtClean="0"/>
              <a:t>NonBlockingApiCalls</a:t>
            </a:r>
            <a:r>
              <a:rPr lang="en-US" dirty="0" smtClean="0"/>
              <a:t> - demo</a:t>
            </a:r>
          </a:p>
          <a:p>
            <a:endParaRPr lang="en-US" dirty="0"/>
          </a:p>
        </p:txBody>
      </p:sp>
      <p:sp>
        <p:nvSpPr>
          <p:cNvPr id="4" name="Slide Number Placeholder 3"/>
          <p:cNvSpPr>
            <a:spLocks noGrp="1"/>
          </p:cNvSpPr>
          <p:nvPr>
            <p:ph type="sldNum" sz="quarter" idx="10"/>
          </p:nvPr>
        </p:nvSpPr>
        <p:spPr/>
        <p:txBody>
          <a:bodyPr/>
          <a:lstStyle/>
          <a:p>
            <a:fld id="{D7839755-199A-EF43-AC3D-1E7A5AC8CCEF}" type="slidenum">
              <a:rPr lang="en-US" smtClean="0"/>
              <a:t>9</a:t>
            </a:fld>
            <a:endParaRPr lang="en-US"/>
          </a:p>
        </p:txBody>
      </p:sp>
    </p:spTree>
    <p:extLst>
      <p:ext uri="{BB962C8B-B14F-4D97-AF65-F5344CB8AC3E}">
        <p14:creationId xmlns:p14="http://schemas.microsoft.com/office/powerpoint/2010/main" val="677550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839755-199A-EF43-AC3D-1E7A5AC8CCEF}" type="slidenum">
              <a:rPr lang="en-US" smtClean="0"/>
              <a:t>10</a:t>
            </a:fld>
            <a:endParaRPr lang="en-US"/>
          </a:p>
        </p:txBody>
      </p:sp>
    </p:spTree>
    <p:extLst>
      <p:ext uri="{BB962C8B-B14F-4D97-AF65-F5344CB8AC3E}">
        <p14:creationId xmlns:p14="http://schemas.microsoft.com/office/powerpoint/2010/main" val="1632368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thenCompose</a:t>
            </a:r>
            <a:r>
              <a:rPr lang="en-US" sz="1200" kern="1200" dirty="0" smtClean="0">
                <a:solidFill>
                  <a:schemeClr val="tx1"/>
                </a:solidFill>
                <a:effectLst/>
                <a:latin typeface="+mn-lt"/>
                <a:ea typeface="+mn-ea"/>
                <a:cs typeface="+mn-cs"/>
              </a:rPr>
              <a:t> allowing you to pipeline two asynchronous operations, passing the result of the first operation to the second operation when it becomes available.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thenComposeAsync</a:t>
            </a:r>
            <a:r>
              <a:rPr lang="en-US" sz="1200" kern="1200" dirty="0" smtClean="0">
                <a:solidFill>
                  <a:schemeClr val="tx1"/>
                </a:solidFill>
                <a:effectLst/>
                <a:latin typeface="+mn-lt"/>
                <a:ea typeface="+mn-ea"/>
                <a:cs typeface="+mn-cs"/>
              </a:rPr>
              <a:t>. In general, a method without the </a:t>
            </a:r>
            <a:r>
              <a:rPr lang="en-US" sz="1200" kern="1200" dirty="0" err="1" smtClean="0">
                <a:solidFill>
                  <a:schemeClr val="tx1"/>
                </a:solidFill>
                <a:effectLst/>
                <a:latin typeface="+mn-lt"/>
                <a:ea typeface="+mn-ea"/>
                <a:cs typeface="+mn-cs"/>
              </a:rPr>
              <a:t>Async</a:t>
            </a:r>
            <a:r>
              <a:rPr lang="en-US" sz="1200" kern="1200" dirty="0" smtClean="0">
                <a:solidFill>
                  <a:schemeClr val="tx1"/>
                </a:solidFill>
                <a:effectLst/>
                <a:latin typeface="+mn-lt"/>
                <a:ea typeface="+mn-ea"/>
                <a:cs typeface="+mn-cs"/>
              </a:rPr>
              <a:t> suffix in its name executes its task in the same thread as the previous task, whereas a method terminating with </a:t>
            </a:r>
            <a:r>
              <a:rPr lang="en-US" sz="1200" kern="1200" dirty="0" err="1" smtClean="0">
                <a:solidFill>
                  <a:schemeClr val="tx1"/>
                </a:solidFill>
                <a:effectLst/>
                <a:latin typeface="+mn-lt"/>
                <a:ea typeface="+mn-ea"/>
                <a:cs typeface="+mn-cs"/>
              </a:rPr>
              <a:t>Async</a:t>
            </a:r>
            <a:r>
              <a:rPr lang="en-US" sz="1200" kern="1200" dirty="0" smtClean="0">
                <a:solidFill>
                  <a:schemeClr val="tx1"/>
                </a:solidFill>
                <a:effectLst/>
                <a:latin typeface="+mn-lt"/>
                <a:ea typeface="+mn-ea"/>
                <a:cs typeface="+mn-cs"/>
              </a:rPr>
              <a:t> always submits the succeeding task to the thread pool, so each of the tasks can be handled by a different thread.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 careful </a:t>
            </a:r>
            <a:r>
              <a:rPr lang="mr-IN"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thread switch overhead!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thenApply</a:t>
            </a:r>
            <a:r>
              <a:rPr lang="en-US" sz="1200" b="0" i="0" kern="1200" dirty="0" smtClean="0">
                <a:solidFill>
                  <a:schemeClr val="tx1"/>
                </a:solidFill>
                <a:effectLst/>
                <a:latin typeface="+mn-lt"/>
                <a:ea typeface="+mn-ea"/>
                <a:cs typeface="+mn-cs"/>
              </a:rPr>
              <a:t> is used if you have a synchronous mapping function</a:t>
            </a:r>
            <a:endParaRPr lang="en-US" sz="1200" kern="1200" dirty="0" smtClean="0">
              <a:solidFill>
                <a:schemeClr val="tx1"/>
              </a:solidFill>
              <a:effectLst/>
              <a:latin typeface="+mn-lt"/>
              <a:ea typeface="+mn-ea"/>
              <a:cs typeface="+mn-cs"/>
            </a:endParaRPr>
          </a:p>
          <a:p>
            <a:endParaRPr lang="en-US" dirty="0">
              <a:effectLst/>
            </a:endParaRPr>
          </a:p>
        </p:txBody>
      </p:sp>
      <p:sp>
        <p:nvSpPr>
          <p:cNvPr id="4" name="Slide Number Placeholder 3"/>
          <p:cNvSpPr>
            <a:spLocks noGrp="1"/>
          </p:cNvSpPr>
          <p:nvPr>
            <p:ph type="sldNum" sz="quarter" idx="10"/>
          </p:nvPr>
        </p:nvSpPr>
        <p:spPr/>
        <p:txBody>
          <a:bodyPr/>
          <a:lstStyle/>
          <a:p>
            <a:fld id="{D7839755-199A-EF43-AC3D-1E7A5AC8CCEF}" type="slidenum">
              <a:rPr lang="en-US" smtClean="0"/>
              <a:t>11</a:t>
            </a:fld>
            <a:endParaRPr lang="en-US"/>
          </a:p>
        </p:txBody>
      </p:sp>
    </p:spTree>
    <p:extLst>
      <p:ext uri="{BB962C8B-B14F-4D97-AF65-F5344CB8AC3E}">
        <p14:creationId xmlns:p14="http://schemas.microsoft.com/office/powerpoint/2010/main" val="1066136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where you need to combine the results of the operations performed by two completely </a:t>
            </a:r>
            <a:r>
              <a:rPr lang="en-US" sz="1200" kern="1200" dirty="0" err="1" smtClean="0">
                <a:solidFill>
                  <a:schemeClr val="tx1"/>
                </a:solidFill>
                <a:effectLst/>
                <a:latin typeface="+mn-lt"/>
                <a:ea typeface="+mn-ea"/>
                <a:cs typeface="+mn-cs"/>
              </a:rPr>
              <a:t>indepen</a:t>
            </a:r>
            <a:r>
              <a:rPr lang="en-US" sz="1200" kern="1200" dirty="0" smtClean="0">
                <a:solidFill>
                  <a:schemeClr val="tx1"/>
                </a:solidFill>
                <a:effectLst/>
                <a:latin typeface="+mn-lt"/>
                <a:ea typeface="+mn-ea"/>
                <a:cs typeface="+mn-cs"/>
              </a:rPr>
              <a:t>- dent </a:t>
            </a:r>
            <a:r>
              <a:rPr lang="en-US" sz="1200" kern="1200" dirty="0" err="1" smtClean="0">
                <a:solidFill>
                  <a:schemeClr val="tx1"/>
                </a:solidFill>
                <a:effectLst/>
                <a:latin typeface="+mn-lt"/>
                <a:ea typeface="+mn-ea"/>
                <a:cs typeface="+mn-cs"/>
              </a:rPr>
              <a:t>CompletableFutures</a:t>
            </a:r>
            <a:r>
              <a:rPr lang="en-US" sz="1200" kern="1200" dirty="0" smtClean="0">
                <a:solidFill>
                  <a:schemeClr val="tx1"/>
                </a:solidFill>
                <a:effectLst/>
                <a:latin typeface="+mn-lt"/>
                <a:ea typeface="+mn-ea"/>
                <a:cs typeface="+mn-cs"/>
              </a:rPr>
              <a:t>, and you don’t want to wait for the first to complete before starting on the second. </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D7839755-199A-EF43-AC3D-1E7A5AC8CCEF}" type="slidenum">
              <a:rPr lang="en-US" smtClean="0"/>
              <a:t>12</a:t>
            </a:fld>
            <a:endParaRPr lang="en-US"/>
          </a:p>
        </p:txBody>
      </p:sp>
    </p:spTree>
    <p:extLst>
      <p:ext uri="{BB962C8B-B14F-4D97-AF65-F5344CB8AC3E}">
        <p14:creationId xmlns:p14="http://schemas.microsoft.com/office/powerpoint/2010/main" val="34456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7/28/17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7/28/17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7/28/17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7/28/17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7/28/17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Completable</a:t>
            </a:r>
            <a:r>
              <a:rPr lang="en-US" dirty="0" smtClean="0"/>
              <a:t/>
            </a:r>
            <a:br>
              <a:rPr lang="en-US" dirty="0" smtClean="0"/>
            </a:br>
            <a:r>
              <a:rPr lang="en-US" dirty="0" smtClean="0"/>
              <a:t>futures</a:t>
            </a:r>
            <a:endParaRPr lang="en-US" dirty="0"/>
          </a:p>
        </p:txBody>
      </p:sp>
      <p:sp>
        <p:nvSpPr>
          <p:cNvPr id="3" name="Subtitle 2"/>
          <p:cNvSpPr>
            <a:spLocks noGrp="1"/>
          </p:cNvSpPr>
          <p:nvPr>
            <p:ph type="subTitle" idx="1"/>
          </p:nvPr>
        </p:nvSpPr>
        <p:spPr/>
        <p:txBody>
          <a:bodyPr/>
          <a:lstStyle/>
          <a:p>
            <a:r>
              <a:rPr lang="en-US" b="1" dirty="0" err="1" smtClean="0"/>
              <a:t>Composable</a:t>
            </a:r>
            <a:r>
              <a:rPr lang="en-US" b="1" dirty="0" smtClean="0"/>
              <a:t> Asynchronous </a:t>
            </a:r>
            <a:r>
              <a:rPr lang="en-US" b="1" dirty="0"/>
              <a:t>P</a:t>
            </a:r>
            <a:r>
              <a:rPr lang="en-US" b="1" dirty="0" smtClean="0"/>
              <a:t>rogramming w/ java 8</a:t>
            </a:r>
          </a:p>
          <a:p>
            <a:r>
              <a:rPr lang="en-US" dirty="0" smtClean="0"/>
              <a:t>Burak Yildirim</a:t>
            </a:r>
            <a:endParaRPr lang="en-US" dirty="0"/>
          </a:p>
        </p:txBody>
      </p:sp>
    </p:spTree>
    <p:extLst>
      <p:ext uri="{BB962C8B-B14F-4D97-AF65-F5344CB8AC3E}">
        <p14:creationId xmlns:p14="http://schemas.microsoft.com/office/powerpoint/2010/main" val="185131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Streams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9876" y="1907629"/>
            <a:ext cx="8812924" cy="4398578"/>
          </a:xfrm>
        </p:spPr>
      </p:pic>
    </p:spTree>
    <p:extLst>
      <p:ext uri="{BB962C8B-B14F-4D97-AF65-F5344CB8AC3E}">
        <p14:creationId xmlns:p14="http://schemas.microsoft.com/office/powerpoint/2010/main" val="10788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Pipelining </a:t>
            </a:r>
            <a:r>
              <a:rPr lang="en-US" dirty="0" err="1" smtClean="0"/>
              <a:t>Async</a:t>
            </a:r>
            <a:r>
              <a:rPr lang="en-US" dirty="0" smtClean="0"/>
              <a:t>. Tasks</a:t>
            </a:r>
            <a:endParaRPr lang="en-US" dirty="0"/>
          </a:p>
        </p:txBody>
      </p:sp>
      <p:sp>
        <p:nvSpPr>
          <p:cNvPr id="3" name="Content Placeholder 2"/>
          <p:cNvSpPr>
            <a:spLocks noGrp="1"/>
          </p:cNvSpPr>
          <p:nvPr>
            <p:ph idx="1"/>
          </p:nvPr>
        </p:nvSpPr>
        <p:spPr/>
        <p:txBody>
          <a:bodyPr/>
          <a:lstStyle/>
          <a:p>
            <a:r>
              <a:rPr lang="en-US" dirty="0" err="1" smtClean="0"/>
              <a:t>thenCompose</a:t>
            </a:r>
            <a:endParaRPr lang="en-US" dirty="0" smtClean="0"/>
          </a:p>
          <a:p>
            <a:r>
              <a:rPr lang="en-US" dirty="0" err="1" smtClean="0"/>
              <a:t>thenComposeAsync</a:t>
            </a:r>
            <a:endParaRPr lang="en-US" dirty="0"/>
          </a:p>
          <a:p>
            <a:r>
              <a:rPr lang="en-US" dirty="0" err="1" smtClean="0"/>
              <a:t>thanApply</a:t>
            </a:r>
            <a:r>
              <a:rPr lang="en-US" dirty="0" smtClean="0"/>
              <a:t> (for sync.)</a:t>
            </a:r>
            <a:endParaRPr lang="en-US" dirty="0"/>
          </a:p>
        </p:txBody>
      </p:sp>
    </p:spTree>
    <p:extLst>
      <p:ext uri="{BB962C8B-B14F-4D97-AF65-F5344CB8AC3E}">
        <p14:creationId xmlns:p14="http://schemas.microsoft.com/office/powerpoint/2010/main" val="111985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two </a:t>
            </a:r>
            <a:r>
              <a:rPr lang="en-US" dirty="0" err="1"/>
              <a:t>CompletableFutures</a:t>
            </a:r>
            <a:r>
              <a:rPr lang="en-US" dirty="0"/>
              <a:t>—dependent and independent</a:t>
            </a:r>
          </a:p>
        </p:txBody>
      </p:sp>
      <p:sp>
        <p:nvSpPr>
          <p:cNvPr id="3" name="Content Placeholder 2"/>
          <p:cNvSpPr>
            <a:spLocks noGrp="1"/>
          </p:cNvSpPr>
          <p:nvPr>
            <p:ph idx="1"/>
          </p:nvPr>
        </p:nvSpPr>
        <p:spPr/>
        <p:txBody>
          <a:bodyPr/>
          <a:lstStyle/>
          <a:p>
            <a:r>
              <a:rPr lang="en-US" dirty="0" err="1"/>
              <a:t>thenCombine</a:t>
            </a:r>
            <a:r>
              <a:rPr lang="en-US" dirty="0"/>
              <a:t> </a:t>
            </a:r>
          </a:p>
          <a:p>
            <a:r>
              <a:rPr lang="en-US" dirty="0" err="1" smtClean="0"/>
              <a:t>thenCombineAsync</a:t>
            </a:r>
            <a:endParaRPr lang="en-US" dirty="0"/>
          </a:p>
        </p:txBody>
      </p:sp>
    </p:spTree>
    <p:extLst>
      <p:ext uri="{BB962C8B-B14F-4D97-AF65-F5344CB8AC3E}">
        <p14:creationId xmlns:p14="http://schemas.microsoft.com/office/powerpoint/2010/main" val="23397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two independent operations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8179" y="2171700"/>
            <a:ext cx="10474783" cy="3456590"/>
          </a:xfrm>
        </p:spPr>
      </p:pic>
    </p:spTree>
    <p:extLst>
      <p:ext uri="{BB962C8B-B14F-4D97-AF65-F5344CB8AC3E}">
        <p14:creationId xmlns:p14="http://schemas.microsoft.com/office/powerpoint/2010/main" val="1801536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two independent </a:t>
            </a:r>
            <a:r>
              <a:rPr lang="en-US" dirty="0" smtClean="0"/>
              <a:t>operations </a:t>
            </a:r>
            <a:r>
              <a:rPr lang="mr-IN" dirty="0" smtClean="0"/>
              <a:t>–</a:t>
            </a:r>
            <a:r>
              <a:rPr lang="en-US" dirty="0" smtClean="0"/>
              <a:t> how it works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2501" y="1923393"/>
            <a:ext cx="6913651" cy="4758384"/>
          </a:xfrm>
        </p:spPr>
      </p:pic>
    </p:spTree>
    <p:extLst>
      <p:ext uri="{BB962C8B-B14F-4D97-AF65-F5344CB8AC3E}">
        <p14:creationId xmlns:p14="http://schemas.microsoft.com/office/powerpoint/2010/main" val="124218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Reacting to a </a:t>
            </a:r>
            <a:r>
              <a:rPr lang="en-US" dirty="0" err="1"/>
              <a:t>CompletableFuture</a:t>
            </a:r>
            <a:r>
              <a:rPr lang="en-US" dirty="0"/>
              <a:t> completion</a:t>
            </a:r>
          </a:p>
        </p:txBody>
      </p:sp>
      <p:sp>
        <p:nvSpPr>
          <p:cNvPr id="3" name="Content Placeholder 2"/>
          <p:cNvSpPr>
            <a:spLocks noGrp="1"/>
          </p:cNvSpPr>
          <p:nvPr>
            <p:ph idx="1"/>
          </p:nvPr>
        </p:nvSpPr>
        <p:spPr/>
        <p:txBody>
          <a:bodyPr/>
          <a:lstStyle/>
          <a:p>
            <a:r>
              <a:rPr lang="en-US" dirty="0" smtClean="0"/>
              <a:t>We want to have </a:t>
            </a:r>
            <a:r>
              <a:rPr lang="en-US" dirty="0"/>
              <a:t>the </a:t>
            </a:r>
            <a:r>
              <a:rPr lang="en-US" dirty="0" smtClean="0"/>
              <a:t>application </a:t>
            </a:r>
            <a:r>
              <a:rPr lang="en-US" dirty="0"/>
              <a:t>display the price for a given shop as soon as it becomes available, without waiting for the slowest </a:t>
            </a:r>
            <a:r>
              <a:rPr lang="en-US" dirty="0" smtClean="0"/>
              <a:t>one! Sounds cool !</a:t>
            </a:r>
          </a:p>
          <a:p>
            <a:r>
              <a:rPr lang="en-US" dirty="0" err="1" smtClean="0"/>
              <a:t>thenAccept</a:t>
            </a:r>
            <a:r>
              <a:rPr lang="en-US" dirty="0" smtClean="0"/>
              <a:t>: </a:t>
            </a:r>
            <a:r>
              <a:rPr lang="en-US" i="1" dirty="0"/>
              <a:t>registers </a:t>
            </a:r>
            <a:r>
              <a:rPr lang="en-US" dirty="0"/>
              <a:t>an action on each </a:t>
            </a:r>
            <a:r>
              <a:rPr lang="en-US" dirty="0" err="1"/>
              <a:t>CompletableFuture</a:t>
            </a:r>
            <a:r>
              <a:rPr lang="en-US" dirty="0"/>
              <a:t>; this action consumes the value of the </a:t>
            </a:r>
            <a:r>
              <a:rPr lang="en-US" dirty="0" err="1"/>
              <a:t>CompletableFuture</a:t>
            </a:r>
            <a:r>
              <a:rPr lang="en-US" dirty="0"/>
              <a:t> as soon as it completes</a:t>
            </a:r>
            <a:r>
              <a:rPr lang="en-US" dirty="0" smtClean="0"/>
              <a:t>.</a:t>
            </a:r>
          </a:p>
          <a:p>
            <a:r>
              <a:rPr lang="en-US" dirty="0" err="1"/>
              <a:t>findPricesStream</a:t>
            </a:r>
            <a:r>
              <a:rPr lang="en-US" dirty="0"/>
              <a:t>("</a:t>
            </a:r>
            <a:r>
              <a:rPr lang="en-US" dirty="0" err="1"/>
              <a:t>myPhone</a:t>
            </a:r>
            <a:r>
              <a:rPr lang="en-US" dirty="0"/>
              <a:t>").map(f -&gt; </a:t>
            </a:r>
            <a:r>
              <a:rPr lang="en-US" dirty="0" err="1"/>
              <a:t>f.thenAccept</a:t>
            </a:r>
            <a:r>
              <a:rPr lang="en-US" dirty="0"/>
              <a:t>(</a:t>
            </a:r>
            <a:r>
              <a:rPr lang="en-US" dirty="0" err="1"/>
              <a:t>System.out</a:t>
            </a:r>
            <a:r>
              <a:rPr lang="en-US" dirty="0"/>
              <a:t>::</a:t>
            </a:r>
            <a:r>
              <a:rPr lang="en-US" dirty="0" err="1"/>
              <a:t>println</a:t>
            </a:r>
            <a:r>
              <a:rPr lang="en-US" dirty="0"/>
              <a:t>)); </a:t>
            </a:r>
            <a:endParaRPr lang="en-US" dirty="0" smtClean="0"/>
          </a:p>
          <a:p>
            <a:r>
              <a:rPr lang="en-US" dirty="0" err="1"/>
              <a:t>CompletableFuture.allOf</a:t>
            </a:r>
            <a:r>
              <a:rPr lang="en-US" dirty="0"/>
              <a:t>(futures).join(); </a:t>
            </a:r>
          </a:p>
          <a:p>
            <a:endParaRPr lang="en-US" dirty="0"/>
          </a:p>
        </p:txBody>
      </p:sp>
    </p:spTree>
    <p:extLst>
      <p:ext uri="{BB962C8B-B14F-4D97-AF65-F5344CB8AC3E}">
        <p14:creationId xmlns:p14="http://schemas.microsoft.com/office/powerpoint/2010/main" val="1272236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Reacting to a </a:t>
            </a:r>
            <a:r>
              <a:rPr lang="en-US" dirty="0" err="1" smtClean="0"/>
              <a:t>CompletableFuture</a:t>
            </a:r>
            <a:r>
              <a:rPr lang="en-US" dirty="0" smtClean="0"/>
              <a:t> completion</a:t>
            </a:r>
            <a:endParaRPr lang="en-US" dirty="0"/>
          </a:p>
        </p:txBody>
      </p:sp>
    </p:spTree>
    <p:extLst>
      <p:ext uri="{BB962C8B-B14F-4D97-AF65-F5344CB8AC3E}">
        <p14:creationId xmlns:p14="http://schemas.microsoft.com/office/powerpoint/2010/main" val="2019153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or More Confusion ?</a:t>
            </a:r>
            <a:endParaRPr lang="en-US" dirty="0"/>
          </a:p>
        </p:txBody>
      </p:sp>
      <p:sp>
        <p:nvSpPr>
          <p:cNvPr id="3" name="Content Placeholder 2"/>
          <p:cNvSpPr>
            <a:spLocks noGrp="1"/>
          </p:cNvSpPr>
          <p:nvPr>
            <p:ph idx="1"/>
          </p:nvPr>
        </p:nvSpPr>
        <p:spPr>
          <a:xfrm>
            <a:off x="1371600" y="2286000"/>
            <a:ext cx="9601200" cy="3972910"/>
          </a:xfrm>
        </p:spPr>
        <p:txBody>
          <a:bodyPr>
            <a:normAutofit fontScale="77500" lnSpcReduction="20000"/>
          </a:bodyPr>
          <a:lstStyle/>
          <a:p>
            <a:r>
              <a:rPr lang="en-US" dirty="0" err="1" smtClean="0"/>
              <a:t>supplyAsync</a:t>
            </a:r>
            <a:endParaRPr lang="en-US" dirty="0" smtClean="0"/>
          </a:p>
          <a:p>
            <a:r>
              <a:rPr lang="en-US" dirty="0" err="1" smtClean="0"/>
              <a:t>thenAccept</a:t>
            </a:r>
            <a:endParaRPr lang="en-US" dirty="0" smtClean="0"/>
          </a:p>
          <a:p>
            <a:r>
              <a:rPr lang="en-US" dirty="0" err="1" smtClean="0"/>
              <a:t>thenApply</a:t>
            </a:r>
            <a:endParaRPr lang="en-US" dirty="0" smtClean="0"/>
          </a:p>
          <a:p>
            <a:r>
              <a:rPr lang="en-US" dirty="0" err="1" smtClean="0"/>
              <a:t>thenCompose</a:t>
            </a:r>
            <a:endParaRPr lang="en-US" dirty="0" smtClean="0"/>
          </a:p>
          <a:p>
            <a:r>
              <a:rPr lang="en-US" dirty="0" err="1" smtClean="0"/>
              <a:t>thenCombine</a:t>
            </a:r>
            <a:endParaRPr lang="en-US" dirty="0" smtClean="0"/>
          </a:p>
          <a:p>
            <a:r>
              <a:rPr lang="en-US" dirty="0" err="1" smtClean="0"/>
              <a:t>applyToEither</a:t>
            </a:r>
            <a:endParaRPr lang="en-US" dirty="0" smtClean="0"/>
          </a:p>
          <a:p>
            <a:r>
              <a:rPr lang="en-US" dirty="0" err="1" smtClean="0"/>
              <a:t>allOf</a:t>
            </a:r>
            <a:endParaRPr lang="en-US" dirty="0" smtClean="0"/>
          </a:p>
          <a:p>
            <a:r>
              <a:rPr lang="en-US" dirty="0" err="1" smtClean="0"/>
              <a:t>thenRun</a:t>
            </a:r>
            <a:endParaRPr lang="en-US" dirty="0" smtClean="0"/>
          </a:p>
          <a:p>
            <a:r>
              <a:rPr lang="en-US" dirty="0" err="1" smtClean="0"/>
              <a:t>anyOf</a:t>
            </a:r>
            <a:endParaRPr lang="en-US" dirty="0" smtClean="0"/>
          </a:p>
          <a:p>
            <a:r>
              <a:rPr lang="en-US" dirty="0" smtClean="0"/>
              <a:t>Handle</a:t>
            </a:r>
          </a:p>
          <a:p>
            <a:r>
              <a:rPr lang="en-US" dirty="0"/>
              <a:t>e</a:t>
            </a:r>
            <a:r>
              <a:rPr lang="en-US" dirty="0" smtClean="0"/>
              <a:t>xceptionally</a:t>
            </a:r>
          </a:p>
          <a:p>
            <a:r>
              <a:rPr lang="en-US" dirty="0" err="1" smtClean="0"/>
              <a:t>completeExceptionally</a:t>
            </a:r>
            <a:endParaRPr lang="en-US" dirty="0"/>
          </a:p>
        </p:txBody>
      </p:sp>
    </p:spTree>
    <p:extLst>
      <p:ext uri="{BB962C8B-B14F-4D97-AF65-F5344CB8AC3E}">
        <p14:creationId xmlns:p14="http://schemas.microsoft.com/office/powerpoint/2010/main" val="1597788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17331"/>
          </a:xfrm>
        </p:spPr>
        <p:txBody>
          <a:bodyPr/>
          <a:lstStyle/>
          <a:p>
            <a:r>
              <a:rPr lang="en-US" dirty="0" smtClean="0"/>
              <a:t>Concurrency vs Parallelism</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5700" y="1961602"/>
            <a:ext cx="7493000" cy="3505200"/>
          </a:xfrm>
        </p:spPr>
      </p:pic>
    </p:spTree>
    <p:extLst>
      <p:ext uri="{BB962C8B-B14F-4D97-AF65-F5344CB8AC3E}">
        <p14:creationId xmlns:p14="http://schemas.microsoft.com/office/powerpoint/2010/main" val="56677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APIs and Mash-up applications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8000" y="2578921"/>
            <a:ext cx="8788400" cy="2946400"/>
          </a:xfrm>
        </p:spPr>
      </p:pic>
    </p:spTree>
    <p:extLst>
      <p:ext uri="{BB962C8B-B14F-4D97-AF65-F5344CB8AC3E}">
        <p14:creationId xmlns:p14="http://schemas.microsoft.com/office/powerpoint/2010/main" val="176272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good old Java Future (from java 5) until java 8’s </a:t>
            </a:r>
            <a:r>
              <a:rPr lang="en-US" dirty="0" err="1" smtClean="0"/>
              <a:t>CompletableFuture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77718" y="2286000"/>
            <a:ext cx="5988963" cy="3581400"/>
          </a:xfrm>
        </p:spPr>
      </p:pic>
    </p:spTree>
    <p:extLst>
      <p:ext uri="{BB962C8B-B14F-4D97-AF65-F5344CB8AC3E}">
        <p14:creationId xmlns:p14="http://schemas.microsoft.com/office/powerpoint/2010/main" val="94083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74986"/>
          </a:xfrm>
        </p:spPr>
        <p:txBody>
          <a:bodyPr/>
          <a:lstStyle/>
          <a:p>
            <a:r>
              <a:rPr lang="en-US" dirty="0" smtClean="0"/>
              <a:t>Future Limitations</a:t>
            </a:r>
            <a:endParaRPr lang="en-US" dirty="0"/>
          </a:p>
        </p:txBody>
      </p:sp>
      <p:sp>
        <p:nvSpPr>
          <p:cNvPr id="3" name="Content Placeholder 2"/>
          <p:cNvSpPr>
            <a:spLocks noGrp="1"/>
          </p:cNvSpPr>
          <p:nvPr>
            <p:ph idx="1"/>
          </p:nvPr>
        </p:nvSpPr>
        <p:spPr>
          <a:xfrm>
            <a:off x="1371600" y="1434662"/>
            <a:ext cx="9601200" cy="4432738"/>
          </a:xfrm>
        </p:spPr>
        <p:txBody>
          <a:bodyPr/>
          <a:lstStyle/>
          <a:p>
            <a:r>
              <a:rPr lang="en-US" dirty="0"/>
              <a:t>When the result of the long computation is available, please send its result to another long computation, and when that’s done, combine its result with the result from another query</a:t>
            </a:r>
            <a:r>
              <a:rPr lang="en-US" dirty="0" smtClean="0"/>
              <a:t>. </a:t>
            </a:r>
            <a:r>
              <a:rPr lang="mr-IN" dirty="0" smtClean="0"/>
              <a:t>–</a:t>
            </a:r>
            <a:r>
              <a:rPr lang="en-US" dirty="0" smtClean="0"/>
              <a:t> wtf ?</a:t>
            </a:r>
          </a:p>
          <a:p>
            <a:r>
              <a:rPr lang="en-US" dirty="0" smtClean="0"/>
              <a:t>There’s no fancy way of doing this in the old Futures !</a:t>
            </a:r>
          </a:p>
          <a:p>
            <a:endParaRPr lang="en-US" dirty="0"/>
          </a:p>
        </p:txBody>
      </p:sp>
    </p:spTree>
    <p:extLst>
      <p:ext uri="{BB962C8B-B14F-4D97-AF65-F5344CB8AC3E}">
        <p14:creationId xmlns:p14="http://schemas.microsoft.com/office/powerpoint/2010/main" val="62700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69579"/>
          </a:xfrm>
        </p:spPr>
        <p:txBody>
          <a:bodyPr/>
          <a:lstStyle/>
          <a:p>
            <a:r>
              <a:rPr lang="en-US" dirty="0" err="1"/>
              <a:t>CompletableFuture</a:t>
            </a:r>
            <a:r>
              <a:rPr lang="en-US" dirty="0"/>
              <a:t> </a:t>
            </a:r>
            <a:r>
              <a:rPr lang="en-US" dirty="0" smtClean="0"/>
              <a:t>implements Future</a:t>
            </a:r>
            <a:endParaRPr lang="en-US" dirty="0"/>
          </a:p>
        </p:txBody>
      </p:sp>
      <p:sp>
        <p:nvSpPr>
          <p:cNvPr id="3" name="Content Placeholder 2"/>
          <p:cNvSpPr>
            <a:spLocks noGrp="1"/>
          </p:cNvSpPr>
          <p:nvPr>
            <p:ph idx="1"/>
          </p:nvPr>
        </p:nvSpPr>
        <p:spPr>
          <a:xfrm>
            <a:off x="1371600" y="1954924"/>
            <a:ext cx="9601200" cy="3912476"/>
          </a:xfrm>
        </p:spPr>
        <p:txBody>
          <a:bodyPr>
            <a:normAutofit/>
          </a:bodyPr>
          <a:lstStyle/>
          <a:p>
            <a:r>
              <a:rPr lang="en-US" dirty="0"/>
              <a:t>Combining two asynchronous computations in one </a:t>
            </a:r>
          </a:p>
          <a:p>
            <a:r>
              <a:rPr lang="en-US" dirty="0"/>
              <a:t>Waiting for the completion of all tasks performed by a set of Futures </a:t>
            </a:r>
          </a:p>
          <a:p>
            <a:pPr fontAlgn="auto"/>
            <a:r>
              <a:rPr lang="en-US" dirty="0"/>
              <a:t>Waiting for the completion of only the quickest task in a set of Futures (possibly because they’re trying to calculate the same value in different ways) and </a:t>
            </a:r>
            <a:r>
              <a:rPr lang="en-US" dirty="0" smtClean="0"/>
              <a:t>retrieving </a:t>
            </a:r>
            <a:r>
              <a:rPr lang="en-US" dirty="0"/>
              <a:t>its </a:t>
            </a:r>
            <a:r>
              <a:rPr lang="en-US" dirty="0" smtClean="0"/>
              <a:t>result</a:t>
            </a:r>
          </a:p>
          <a:p>
            <a:pPr fontAlgn="auto"/>
            <a:r>
              <a:rPr lang="en-US" dirty="0"/>
              <a:t>Programmatically completing a Future (that is, by manually providing the </a:t>
            </a:r>
            <a:r>
              <a:rPr lang="en-US" dirty="0" smtClean="0"/>
              <a:t>result </a:t>
            </a:r>
            <a:r>
              <a:rPr lang="en-US" dirty="0"/>
              <a:t>of the asynchronous operation) </a:t>
            </a:r>
            <a:endParaRPr lang="en-US" dirty="0" smtClean="0"/>
          </a:p>
          <a:p>
            <a:pPr fontAlgn="auto"/>
            <a:r>
              <a:rPr lang="en-US" dirty="0"/>
              <a:t>Reacting to a Future completion (that is, being notified when the </a:t>
            </a:r>
            <a:r>
              <a:rPr lang="en-US" dirty="0" smtClean="0"/>
              <a:t>completion happens </a:t>
            </a:r>
            <a:r>
              <a:rPr lang="en-US" dirty="0"/>
              <a:t>and then having the ability to perform a further action using the result of the Future, instead of being blocked waiting for its result</a:t>
            </a:r>
            <a:r>
              <a:rPr lang="en-US" dirty="0" smtClean="0"/>
              <a:t>)</a:t>
            </a:r>
            <a:endParaRPr lang="en-US" dirty="0"/>
          </a:p>
        </p:txBody>
      </p:sp>
    </p:spTree>
    <p:extLst>
      <p:ext uri="{BB962C8B-B14F-4D97-AF65-F5344CB8AC3E}">
        <p14:creationId xmlns:p14="http://schemas.microsoft.com/office/powerpoint/2010/main" val="1292819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CompletableFuture</a:t>
            </a:r>
            <a:r>
              <a:rPr lang="en-US" dirty="0" smtClean="0"/>
              <a:t> Features</a:t>
            </a:r>
            <a:endParaRPr lang="en-US" dirty="0"/>
          </a:p>
        </p:txBody>
      </p:sp>
      <p:sp>
        <p:nvSpPr>
          <p:cNvPr id="3" name="Content Placeholder 2"/>
          <p:cNvSpPr>
            <a:spLocks noGrp="1"/>
          </p:cNvSpPr>
          <p:nvPr>
            <p:ph idx="1"/>
          </p:nvPr>
        </p:nvSpPr>
        <p:spPr/>
        <p:txBody>
          <a:bodyPr/>
          <a:lstStyle/>
          <a:p>
            <a:r>
              <a:rPr lang="en-US" dirty="0"/>
              <a:t>implementing an </a:t>
            </a:r>
            <a:r>
              <a:rPr lang="en-US" dirty="0" err="1"/>
              <a:t>async</a:t>
            </a:r>
            <a:r>
              <a:rPr lang="en-US" dirty="0"/>
              <a:t>. </a:t>
            </a:r>
            <a:r>
              <a:rPr lang="en-US" dirty="0" err="1" smtClean="0"/>
              <a:t>Api</a:t>
            </a:r>
            <a:endParaRPr lang="en-US" dirty="0" smtClean="0"/>
          </a:p>
          <a:p>
            <a:r>
              <a:rPr lang="en-US" dirty="0"/>
              <a:t>non blocking </a:t>
            </a:r>
            <a:r>
              <a:rPr lang="en-US" dirty="0" err="1"/>
              <a:t>api</a:t>
            </a:r>
            <a:r>
              <a:rPr lang="en-US" dirty="0"/>
              <a:t> </a:t>
            </a:r>
            <a:r>
              <a:rPr lang="en-US" dirty="0" smtClean="0"/>
              <a:t>consumption</a:t>
            </a:r>
          </a:p>
          <a:p>
            <a:r>
              <a:rPr lang="en-US" dirty="0"/>
              <a:t>Pipelining asynchronous </a:t>
            </a:r>
            <a:r>
              <a:rPr lang="en-US" dirty="0" smtClean="0"/>
              <a:t>tasks</a:t>
            </a:r>
          </a:p>
          <a:p>
            <a:r>
              <a:rPr lang="en-US" dirty="0"/>
              <a:t>Reacting to a </a:t>
            </a:r>
            <a:r>
              <a:rPr lang="en-US" dirty="0" err="1"/>
              <a:t>CompletableFuture</a:t>
            </a:r>
            <a:r>
              <a:rPr lang="en-US" dirty="0"/>
              <a:t> completion</a:t>
            </a:r>
          </a:p>
          <a:p>
            <a:endParaRPr lang="en-US" dirty="0" smtClean="0"/>
          </a:p>
          <a:p>
            <a:endParaRPr lang="en-US" dirty="0"/>
          </a:p>
        </p:txBody>
      </p:sp>
    </p:spTree>
    <p:extLst>
      <p:ext uri="{BB962C8B-B14F-4D97-AF65-F5344CB8AC3E}">
        <p14:creationId xmlns:p14="http://schemas.microsoft.com/office/powerpoint/2010/main" val="48271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a:t>
            </a:r>
            <a:r>
              <a:rPr lang="en-US" dirty="0" err="1" smtClean="0"/>
              <a:t>Completable</a:t>
            </a:r>
            <a:r>
              <a:rPr lang="en-US" dirty="0" smtClean="0"/>
              <a:t> Future</a:t>
            </a:r>
            <a:endParaRPr lang="en-US" dirty="0"/>
          </a:p>
        </p:txBody>
      </p:sp>
      <p:sp>
        <p:nvSpPr>
          <p:cNvPr id="3" name="Content Placeholder 2"/>
          <p:cNvSpPr>
            <a:spLocks noGrp="1"/>
          </p:cNvSpPr>
          <p:nvPr>
            <p:ph idx="1"/>
          </p:nvPr>
        </p:nvSpPr>
        <p:spPr/>
        <p:txBody>
          <a:bodyPr/>
          <a:lstStyle/>
          <a:p>
            <a:r>
              <a:rPr lang="en-US" dirty="0" err="1" smtClean="0"/>
              <a:t>CompletableFuture</a:t>
            </a:r>
            <a:r>
              <a:rPr lang="en-US" dirty="0" smtClean="0"/>
              <a:t>&lt;T&gt; </a:t>
            </a:r>
            <a:r>
              <a:rPr lang="en-US" dirty="0"/>
              <a:t>future = </a:t>
            </a:r>
            <a:r>
              <a:rPr lang="en-US" dirty="0" smtClean="0"/>
              <a:t>...</a:t>
            </a:r>
          </a:p>
          <a:p>
            <a:r>
              <a:rPr lang="en-US" dirty="0" err="1"/>
              <a:t>future.complete</a:t>
            </a:r>
            <a:r>
              <a:rPr lang="en-US" dirty="0"/>
              <a:t>(</a:t>
            </a:r>
            <a:r>
              <a:rPr lang="en-US" dirty="0" err="1"/>
              <a:t>val</a:t>
            </a:r>
            <a:r>
              <a:rPr lang="en-US" dirty="0" smtClean="0"/>
              <a:t>)</a:t>
            </a:r>
          </a:p>
          <a:p>
            <a:r>
              <a:rPr lang="en-US" dirty="0" err="1"/>
              <a:t>future.completeExceptionally</a:t>
            </a:r>
            <a:r>
              <a:rPr lang="en-US" dirty="0"/>
              <a:t>(ex</a:t>
            </a:r>
            <a:r>
              <a:rPr lang="en-US" dirty="0" smtClean="0"/>
              <a:t>)</a:t>
            </a:r>
          </a:p>
          <a:p>
            <a:r>
              <a:rPr lang="en-US" dirty="0" err="1"/>
              <a:t>CompletableFuture.supplyAsync</a:t>
            </a:r>
            <a:r>
              <a:rPr lang="en-US" dirty="0"/>
              <a:t>(() -&gt; </a:t>
            </a:r>
            <a:r>
              <a:rPr lang="en-US" dirty="0" smtClean="0"/>
              <a:t>foo(bar))</a:t>
            </a:r>
            <a:endParaRPr lang="en-US" dirty="0"/>
          </a:p>
        </p:txBody>
      </p:sp>
    </p:spTree>
    <p:extLst>
      <p:ext uri="{BB962C8B-B14F-4D97-AF65-F5344CB8AC3E}">
        <p14:creationId xmlns:p14="http://schemas.microsoft.com/office/powerpoint/2010/main" val="165257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a:t>Shop, </a:t>
            </a:r>
            <a:r>
              <a:rPr lang="en-US" dirty="0" err="1"/>
              <a:t>SyncApiExample</a:t>
            </a:r>
            <a:r>
              <a:rPr lang="en-US" dirty="0"/>
              <a:t>, </a:t>
            </a:r>
            <a:r>
              <a:rPr lang="en-US" dirty="0" err="1"/>
              <a:t>AsyncApiExample</a:t>
            </a:r>
            <a:r>
              <a:rPr lang="en-US" dirty="0"/>
              <a:t>, </a:t>
            </a:r>
            <a:r>
              <a:rPr lang="en-US" dirty="0" err="1"/>
              <a:t>NonBlockingApiCalls</a:t>
            </a:r>
            <a:r>
              <a:rPr lang="en-US" dirty="0"/>
              <a:t> - </a:t>
            </a:r>
            <a:r>
              <a:rPr lang="en-US" dirty="0" smtClean="0"/>
              <a:t>demo</a:t>
            </a:r>
            <a:endParaRPr lang="en-US" dirty="0"/>
          </a:p>
        </p:txBody>
      </p:sp>
    </p:spTree>
    <p:extLst>
      <p:ext uri="{BB962C8B-B14F-4D97-AF65-F5344CB8AC3E}">
        <p14:creationId xmlns:p14="http://schemas.microsoft.com/office/powerpoint/2010/main" val="126130796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494</TotalTime>
  <Words>1031</Words>
  <Application>Microsoft Macintosh PowerPoint</Application>
  <PresentationFormat>Widescreen</PresentationFormat>
  <Paragraphs>106</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Franklin Gothic Book</vt:lpstr>
      <vt:lpstr>Mangal</vt:lpstr>
      <vt:lpstr>Crop</vt:lpstr>
      <vt:lpstr>Completable futures</vt:lpstr>
      <vt:lpstr>Concurrency vs Parallelism</vt:lpstr>
      <vt:lpstr>Asynchronous APIs and Mash-up applications</vt:lpstr>
      <vt:lpstr>The good old Java Future (from java 5) until java 8’s CompletableFuture</vt:lpstr>
      <vt:lpstr>Future Limitations</vt:lpstr>
      <vt:lpstr>CompletableFuture implements Future</vt:lpstr>
      <vt:lpstr>CompletableFuture Features</vt:lpstr>
      <vt:lpstr>Basics of Completable Future</vt:lpstr>
      <vt:lpstr>Demo</vt:lpstr>
      <vt:lpstr>Lazy Streams</vt:lpstr>
      <vt:lpstr>Pipelining Async. Tasks</vt:lpstr>
      <vt:lpstr>Combining two CompletableFutures—dependent and independent</vt:lpstr>
      <vt:lpstr>Combining two independent operations</vt:lpstr>
      <vt:lpstr>Combining two independent operations – how it works</vt:lpstr>
      <vt:lpstr>Reacting to a CompletableFuture completion</vt:lpstr>
      <vt:lpstr>Demo</vt:lpstr>
      <vt:lpstr>Summary or More Confusion ?</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Completable futures</dc:title>
  <dc:creator>Burak Yildirim</dc:creator>
  <cp:lastModifiedBy>Burak Yildirim</cp:lastModifiedBy>
  <cp:revision>21</cp:revision>
  <dcterms:created xsi:type="dcterms:W3CDTF">2017-07-25T10:19:06Z</dcterms:created>
  <dcterms:modified xsi:type="dcterms:W3CDTF">2017-07-28T08:47:21Z</dcterms:modified>
</cp:coreProperties>
</file>