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67005"/>
            <a:ext cx="7930515" cy="713105"/>
          </a:xfrm>
        </p:spPr>
        <p:txBody>
          <a:bodyPr/>
          <a:p>
            <a:r>
              <a:rPr lang="en-US" altLang="zh-CN" sz="2400"/>
              <a:t>Egypt PCA results</a:t>
            </a:r>
            <a:endParaRPr lang="en-US" altLang="zh-CN" sz="24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647700"/>
            <a:ext cx="5554980" cy="4166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4813935"/>
            <a:ext cx="5699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Term_Premium : 0.18895313118061396</a:t>
            </a:r>
            <a:endParaRPr lang="zh-CN" altLang="en-US"/>
          </a:p>
          <a:p>
            <a:r>
              <a:rPr lang="zh-CN" altLang="en-US"/>
              <a:t>Stock_Prices_mom%_change : 0.16351687576812912</a:t>
            </a:r>
            <a:endParaRPr lang="zh-CN" altLang="en-US"/>
          </a:p>
          <a:p>
            <a:r>
              <a:rPr lang="zh-CN" altLang="en-US"/>
              <a:t>One-Day_Repo_Rate_AVG : 0.5530146036193895</a:t>
            </a:r>
            <a:endParaRPr lang="zh-CN" altLang="en-US"/>
          </a:p>
          <a:p>
            <a:r>
              <a:rPr lang="zh-CN" altLang="en-US"/>
              <a:t>Foreign_Exchange_Reserve_change_yryr% : 0.5943155571274518</a:t>
            </a:r>
            <a:endParaRPr lang="zh-CN" altLang="en-US"/>
          </a:p>
          <a:p>
            <a:r>
              <a:rPr lang="zh-CN" altLang="en-US"/>
              <a:t>Portfolio_Flows : 0.5277526052006261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75" y="647700"/>
            <a:ext cx="5409565" cy="40576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3260" y="5232400"/>
            <a:ext cx="4364355" cy="1094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6073775" y="4518025"/>
            <a:ext cx="6096000" cy="2049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Risk_Premium : -0.4380600195757135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Stock_Prices_mom%_change : -0.057834643149044074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Stock_Prices_mom24mma%_change : -0.37514923731223115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Current_Account_Balance_over_GDP : -0.6110289341130871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Policy_Rate_&amp;_Fed_Funds_Rate_Differential_AVG : -0.056111551809737176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Foreign_Exchange_Reserve_change_yryr% : -0.24304629864834498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Portfolio_Flows : -0.2469791469642677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Bank_Lending_mo12m%_change : -0.4092023413342972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31705" cy="601345"/>
          </a:xfrm>
        </p:spPr>
        <p:txBody>
          <a:bodyPr>
            <a:normAutofit/>
          </a:bodyPr>
          <a:p>
            <a:r>
              <a:rPr lang="en-US" altLang="zh-CN" sz="2220"/>
              <a:t>Nigeria PCA results</a:t>
            </a:r>
            <a:endParaRPr lang="en-US" altLang="zh-CN" sz="222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868045"/>
            <a:ext cx="5068570" cy="3801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" y="4669790"/>
            <a:ext cx="6096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Term_Premium : -0.2752746498139724</a:t>
            </a:r>
            <a:endParaRPr lang="zh-CN" altLang="en-US" sz="1600"/>
          </a:p>
          <a:p>
            <a:r>
              <a:rPr lang="zh-CN" altLang="en-US" sz="1600"/>
              <a:t>Stock_Prices_mom%_change : -0.22035454781884023</a:t>
            </a:r>
            <a:endParaRPr lang="zh-CN" altLang="en-US" sz="1600"/>
          </a:p>
          <a:p>
            <a:r>
              <a:rPr lang="zh-CN" altLang="en-US" sz="1600"/>
              <a:t>Stock_Prices_mom24mma%_change : -0.5581375236512278</a:t>
            </a:r>
            <a:endParaRPr lang="zh-CN" altLang="en-US" sz="1600"/>
          </a:p>
          <a:p>
            <a:r>
              <a:rPr lang="zh-CN" altLang="en-US" sz="1600"/>
              <a:t>Stock_Market_Volatility : -0.10963651990698792</a:t>
            </a:r>
            <a:endParaRPr lang="zh-CN" altLang="en-US" sz="1600"/>
          </a:p>
          <a:p>
            <a:r>
              <a:rPr lang="zh-CN" altLang="en-US" sz="1600"/>
              <a:t>REER : -0.20448636020482341</a:t>
            </a:r>
            <a:endParaRPr lang="zh-CN" altLang="en-US" sz="1600"/>
          </a:p>
          <a:p>
            <a:r>
              <a:rPr lang="zh-CN" altLang="en-US" sz="1600"/>
              <a:t>One-Day_Repo_Rate_EOP : -0.5088552444195341</a:t>
            </a:r>
            <a:endParaRPr lang="zh-CN" altLang="en-US" sz="1600"/>
          </a:p>
          <a:p>
            <a:r>
              <a:rPr lang="zh-CN" altLang="en-US" sz="1600"/>
              <a:t>Foreign_Exchange_Reserve_change_yryr% : -0.501</a:t>
            </a:r>
            <a:r>
              <a:rPr lang="en-US" altLang="zh-CN" sz="1600"/>
              <a:t>4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0" y="857885"/>
            <a:ext cx="5218430" cy="3812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79440" y="4493895"/>
            <a:ext cx="5676900" cy="2115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Term_Premium : -0.19241188109402058</a:t>
            </a:r>
            <a:endParaRPr lang="zh-CN" altLang="en-US" sz="1600"/>
          </a:p>
          <a:p>
            <a:r>
              <a:rPr lang="zh-CN" altLang="en-US" sz="1600"/>
              <a:t>Stock_Prices_mom%_change : -0.25114716161154815</a:t>
            </a:r>
            <a:endParaRPr lang="zh-CN" altLang="en-US" sz="1600"/>
          </a:p>
          <a:p>
            <a:r>
              <a:rPr lang="zh-CN" altLang="en-US" sz="1600"/>
              <a:t>Stock_Prices_mom24mma%_change : -0.47124830252594135</a:t>
            </a:r>
            <a:endParaRPr lang="zh-CN" altLang="en-US" sz="1600"/>
          </a:p>
          <a:p>
            <a:r>
              <a:rPr lang="zh-CN" altLang="en-US" sz="1600"/>
              <a:t>One-Day_Repo_Rate_AVG : -0.01694846609337798</a:t>
            </a:r>
            <a:endParaRPr lang="zh-CN" altLang="en-US" sz="1600"/>
          </a:p>
          <a:p>
            <a:r>
              <a:rPr lang="zh-CN" altLang="en-US" sz="1600"/>
              <a:t>Current_Account_Balance_over_GDP : -0.4714095700071484</a:t>
            </a:r>
            <a:endParaRPr lang="zh-CN" altLang="en-US" sz="1600"/>
          </a:p>
          <a:p>
            <a:r>
              <a:rPr lang="zh-CN" altLang="en-US" sz="1600"/>
              <a:t>Broad_Money_mo12m%_change : -0.28152446128656394</a:t>
            </a:r>
            <a:endParaRPr lang="zh-CN" altLang="en-US" sz="1600"/>
          </a:p>
          <a:p>
            <a:r>
              <a:rPr lang="zh-CN" altLang="en-US" sz="1600"/>
              <a:t>Foreign_Exchange_Reserve_change_yryr% : -0.4666051522133403</a:t>
            </a:r>
            <a:endParaRPr lang="zh-CN" altLang="en-US" sz="1600"/>
          </a:p>
          <a:p>
            <a:r>
              <a:rPr lang="zh-CN" altLang="en-US" sz="1600"/>
              <a:t>Foreign_Exchange_Reserve_over_GDP : -0.39791605273320424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575"/>
            <a:ext cx="10515600" cy="601345"/>
          </a:xfrm>
        </p:spPr>
        <p:txBody>
          <a:bodyPr/>
          <a:p>
            <a:r>
              <a:rPr lang="en-US" altLang="zh-CN" sz="1800">
                <a:sym typeface="+mn-ea"/>
              </a:rPr>
              <a:t>Nigeria PCA results</a:t>
            </a:r>
            <a:endParaRPr lang="zh-CN" altLang="en-US" sz="1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76010" y="883920"/>
            <a:ext cx="5055235" cy="3791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635" y="4675505"/>
            <a:ext cx="5774055" cy="2079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Risk_Premium : 0.05733605297208811</a:t>
            </a:r>
            <a:endParaRPr lang="zh-CN" altLang="en-US" sz="1600"/>
          </a:p>
          <a:p>
            <a:r>
              <a:rPr lang="zh-CN" altLang="en-US" sz="1600"/>
              <a:t>Stock_Prices_mom24mma%_change : 0.610187682882014</a:t>
            </a:r>
            <a:endParaRPr lang="zh-CN" altLang="en-US" sz="1600"/>
          </a:p>
          <a:p>
            <a:r>
              <a:rPr lang="zh-CN" altLang="en-US" sz="1600"/>
              <a:t>Policy_Rate_&amp;_Fed_Funds_Rate_Differential_AVG : 0.06429258392685316</a:t>
            </a:r>
            <a:endParaRPr lang="zh-CN" altLang="en-US" sz="1600"/>
          </a:p>
          <a:p>
            <a:r>
              <a:rPr lang="zh-CN" altLang="en-US" sz="1600"/>
              <a:t>One-Day_Repo_Rate_EOP : 0.0658503813375736</a:t>
            </a:r>
            <a:endParaRPr lang="zh-CN" altLang="en-US" sz="1600"/>
          </a:p>
          <a:p>
            <a:r>
              <a:rPr lang="zh-CN" altLang="en-US" sz="1600"/>
              <a:t>Current_Account_Balance_over_GDP : 0.5342528152235849</a:t>
            </a:r>
            <a:endParaRPr lang="zh-CN" altLang="en-US" sz="1600"/>
          </a:p>
          <a:p>
            <a:r>
              <a:rPr lang="zh-CN" altLang="en-US" sz="1600"/>
              <a:t>Foreign_Exchange_Reserve_change_yryr% : 0.5748805867691478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816610"/>
            <a:ext cx="5259070" cy="3858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685" y="4676140"/>
            <a:ext cx="5775325" cy="1903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Term_Premium : -0.4990286178354506</a:t>
            </a:r>
            <a:endParaRPr lang="zh-CN" altLang="en-US" sz="1600"/>
          </a:p>
          <a:p>
            <a:r>
              <a:rPr lang="zh-CN" altLang="en-US" sz="1600"/>
              <a:t>Stock_Prices_mom%_change : -0.026195774297542385</a:t>
            </a:r>
            <a:endParaRPr lang="zh-CN" altLang="en-US" sz="1600"/>
          </a:p>
          <a:p>
            <a:r>
              <a:rPr lang="zh-CN" altLang="en-US" sz="1600"/>
              <a:t>One-Day_Repo_Rate_AVG : -0.7133698761188978</a:t>
            </a:r>
            <a:endParaRPr lang="zh-CN" altLang="en-US" sz="1600"/>
          </a:p>
          <a:p>
            <a:r>
              <a:rPr lang="zh-CN" altLang="en-US" sz="1600"/>
              <a:t>REER : -0.3744644383816228</a:t>
            </a:r>
            <a:endParaRPr lang="zh-CN" altLang="en-US" sz="1600"/>
          </a:p>
          <a:p>
            <a:r>
              <a:rPr lang="zh-CN" altLang="en-US" sz="1600"/>
              <a:t>Current_Account_Balance_change_yryr% : -0.11477140559155019</a:t>
            </a:r>
            <a:endParaRPr lang="zh-CN" altLang="en-US" sz="1600"/>
          </a:p>
          <a:p>
            <a:r>
              <a:rPr lang="zh-CN" altLang="en-US" sz="1600"/>
              <a:t>Broad_Money_mo12m%_change : -0.2966336944488546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65"/>
            <a:ext cx="10640695" cy="590550"/>
          </a:xfrm>
        </p:spPr>
        <p:txBody>
          <a:bodyPr/>
          <a:p>
            <a:r>
              <a:rPr lang="en-US" altLang="zh-CN" sz="2000"/>
              <a:t>Romania PCA results</a:t>
            </a:r>
            <a:endParaRPr lang="en-US" altLang="zh-CN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748030"/>
            <a:ext cx="4876800" cy="365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705" y="4330700"/>
            <a:ext cx="609600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Risk_Premium : -0.03183725385267116</a:t>
            </a:r>
            <a:endParaRPr lang="zh-CN" altLang="en-US" sz="1600"/>
          </a:p>
          <a:p>
            <a:r>
              <a:rPr lang="zh-CN" altLang="en-US" sz="1600"/>
              <a:t>Stock_Prices_mom24mma%_change : -0.33781256012798927</a:t>
            </a:r>
            <a:endParaRPr lang="zh-CN" altLang="en-US" sz="1600"/>
          </a:p>
          <a:p>
            <a:r>
              <a:rPr lang="zh-CN" altLang="en-US" sz="1600"/>
              <a:t>One-Day_Repo_Rate_AVG : -0.3842806179640608</a:t>
            </a:r>
            <a:endParaRPr lang="zh-CN" altLang="en-US" sz="1600"/>
          </a:p>
          <a:p>
            <a:r>
              <a:rPr lang="zh-CN" altLang="en-US" sz="1600"/>
              <a:t>Current_Account_Balance_change_yryr% : -0.1745916588</a:t>
            </a:r>
            <a:endParaRPr lang="zh-CN" altLang="en-US" sz="1600"/>
          </a:p>
          <a:p>
            <a:r>
              <a:rPr lang="zh-CN" altLang="en-US" sz="1600"/>
              <a:t>Broad_Money_mo12m%_change : -0.1749750009934459</a:t>
            </a:r>
            <a:endParaRPr lang="zh-CN" altLang="en-US" sz="1600"/>
          </a:p>
          <a:p>
            <a:r>
              <a:rPr lang="zh-CN" altLang="en-US" sz="1600"/>
              <a:t>Foreign_Exchange_Reserve_change_yryr% : -0.719352205</a:t>
            </a:r>
            <a:endParaRPr lang="zh-CN" altLang="en-US" sz="1600"/>
          </a:p>
          <a:p>
            <a:r>
              <a:rPr lang="zh-CN" altLang="en-US" sz="1600"/>
              <a:t>Portfolio_Flows : -0.07309416916364918</a:t>
            </a:r>
            <a:endParaRPr lang="zh-CN" altLang="en-US" sz="1600"/>
          </a:p>
          <a:p>
            <a:r>
              <a:rPr lang="zh-CN" altLang="en-US" sz="1600"/>
              <a:t>Velocity_of_Money_mo12m%_change : -0.3915209053839487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80" y="831215"/>
            <a:ext cx="5209540" cy="3499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3780" y="4330700"/>
            <a:ext cx="5932805" cy="2543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Risk_Premium : -0.3352430852615103</a:t>
            </a:r>
            <a:endParaRPr lang="zh-CN" altLang="en-US" sz="1600"/>
          </a:p>
          <a:p>
            <a:r>
              <a:rPr lang="zh-CN" altLang="en-US" sz="1600"/>
              <a:t>Stock_Prices_mom%_change : -0.2488454420336922</a:t>
            </a:r>
            <a:endParaRPr lang="zh-CN" altLang="en-US" sz="1600"/>
          </a:p>
          <a:p>
            <a:r>
              <a:rPr lang="zh-CN" altLang="en-US" sz="1600"/>
              <a:t>Stock_Prices_mom24mma%_change : -0.44695181907690806</a:t>
            </a:r>
            <a:endParaRPr lang="zh-CN" altLang="en-US" sz="1600"/>
          </a:p>
          <a:p>
            <a:r>
              <a:rPr lang="zh-CN" altLang="en-US" sz="1600"/>
              <a:t>Stock_Market_Volatility : -0.39166806499552675</a:t>
            </a:r>
            <a:endParaRPr lang="zh-CN" altLang="en-US" sz="1600"/>
          </a:p>
          <a:p>
            <a:r>
              <a:rPr lang="zh-CN" altLang="en-US" sz="1600"/>
              <a:t>Current_Account_Balance_over_GDP : -0.4537799874743716</a:t>
            </a:r>
            <a:endParaRPr lang="zh-CN" altLang="en-US" sz="1600"/>
          </a:p>
          <a:p>
            <a:r>
              <a:rPr lang="zh-CN" altLang="en-US" sz="1600"/>
              <a:t>Bank_Lending_mo12m%_change : -0.46387822169279475</a:t>
            </a:r>
            <a:endParaRPr lang="zh-CN" altLang="en-US" sz="1600"/>
          </a:p>
          <a:p>
            <a:r>
              <a:rPr lang="zh-CN" altLang="en-US" sz="1600"/>
              <a:t>Portfolio_Flows : -0.14657929340717069</a:t>
            </a:r>
            <a:endParaRPr lang="zh-CN" altLang="en-US" sz="1600"/>
          </a:p>
          <a:p>
            <a:r>
              <a:rPr lang="zh-CN" altLang="en-US" sz="1600"/>
              <a:t>Velocity_of_Money_mo12m%_change : -0.17301285270478245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115" y="0"/>
            <a:ext cx="10516235" cy="555625"/>
          </a:xfrm>
        </p:spPr>
        <p:txBody>
          <a:bodyPr>
            <a:normAutofit/>
          </a:bodyPr>
          <a:p>
            <a:pPr algn="ctr"/>
            <a:r>
              <a:rPr lang="en-US" altLang="zh-CN" sz="2000"/>
              <a:t>Poland PCA results</a:t>
            </a:r>
            <a:endParaRPr lang="en-US" altLang="zh-CN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085" y="422910"/>
            <a:ext cx="4512310" cy="3384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55" y="423545"/>
            <a:ext cx="4714240" cy="3383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" y="3509645"/>
            <a:ext cx="4424045" cy="3318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3433445"/>
            <a:ext cx="4798695" cy="34245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440795" y="18865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ZjM2FkZTgzNDNmMzMyNDFmN2ZhYzk0MWIyODc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2705</Words>
  <Application>WPS 演示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WPS</vt:lpstr>
      <vt:lpstr>Egypt PCA results</vt:lpstr>
      <vt:lpstr>Nigeria PCA results</vt:lpstr>
      <vt:lpstr>Nigeria PCA results</vt:lpstr>
      <vt:lpstr>Romania PCA 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Shumin Song</dc:creator>
  <cp:lastModifiedBy>肖政</cp:lastModifiedBy>
  <cp:revision>7</cp:revision>
  <dcterms:created xsi:type="dcterms:W3CDTF">2023-08-09T12:44:00Z</dcterms:created>
  <dcterms:modified xsi:type="dcterms:W3CDTF">2023-11-29T20:08:20Z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