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3E653-2D3A-44CC-8CF9-3A33C219ECB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F17A-5839-4CFB-84F3-223C432FF2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59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E653-2D3A-44CC-8CF9-3A33C219ECB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253667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E653-2D3A-44CC-8CF9-3A33C219ECB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42829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3E653-2D3A-44CC-8CF9-3A33C219ECB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159245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3E653-2D3A-44CC-8CF9-3A33C219ECB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F17A-5839-4CFB-84F3-223C432FF2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0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3E653-2D3A-44CC-8CF9-3A33C219ECB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427601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3E653-2D3A-44CC-8CF9-3A33C219ECB9}"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317061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3E653-2D3A-44CC-8CF9-3A33C219ECB9}"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121569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A3E653-2D3A-44CC-8CF9-3A33C219ECB9}" type="datetimeFigureOut">
              <a:rPr lang="en-US" smtClean="0"/>
              <a:t>12/15/2022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221420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A3E653-2D3A-44CC-8CF9-3A33C219ECB9}" type="datetimeFigureOut">
              <a:rPr lang="en-US" smtClean="0"/>
              <a:t>12/15/2022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6BF17A-5839-4CFB-84F3-223C432FF260}" type="slidenum">
              <a:rPr lang="en-US" smtClean="0"/>
              <a:t>‹#›</a:t>
            </a:fld>
            <a:endParaRPr lang="en-US"/>
          </a:p>
        </p:txBody>
      </p:sp>
    </p:spTree>
    <p:extLst>
      <p:ext uri="{BB962C8B-B14F-4D97-AF65-F5344CB8AC3E}">
        <p14:creationId xmlns:p14="http://schemas.microsoft.com/office/powerpoint/2010/main" val="419472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3E653-2D3A-44CC-8CF9-3A33C219ECB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F17A-5839-4CFB-84F3-223C432FF260}" type="slidenum">
              <a:rPr lang="en-US" smtClean="0"/>
              <a:t>‹#›</a:t>
            </a:fld>
            <a:endParaRPr lang="en-US"/>
          </a:p>
        </p:txBody>
      </p:sp>
    </p:spTree>
    <p:extLst>
      <p:ext uri="{BB962C8B-B14F-4D97-AF65-F5344CB8AC3E}">
        <p14:creationId xmlns:p14="http://schemas.microsoft.com/office/powerpoint/2010/main" val="113250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A3E653-2D3A-44CC-8CF9-3A33C219ECB9}" type="datetimeFigureOut">
              <a:rPr lang="en-US" smtClean="0"/>
              <a:t>12/15/2022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6BF17A-5839-4CFB-84F3-223C432FF2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4523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B5DE8-ECAE-C153-D0A0-24D6443430A2}"/>
              </a:ext>
            </a:extLst>
          </p:cNvPr>
          <p:cNvSpPr txBox="1"/>
          <p:nvPr/>
        </p:nvSpPr>
        <p:spPr>
          <a:xfrm>
            <a:off x="1366605" y="781294"/>
            <a:ext cx="5920020" cy="3847207"/>
          </a:xfrm>
          <a:prstGeom prst="rect">
            <a:avLst/>
          </a:prstGeom>
          <a:noFill/>
        </p:spPr>
        <p:txBody>
          <a:bodyPr wrap="square" rtlCol="0">
            <a:spAutoFit/>
          </a:bodyPr>
          <a:lstStyle/>
          <a:p>
            <a:r>
              <a:rPr lang="en-US" sz="4000" b="1" dirty="0" err="1"/>
              <a:t>DATALEUM</a:t>
            </a:r>
            <a:r>
              <a:rPr lang="en-US" sz="4000" b="1" dirty="0"/>
              <a:t> POWER BI PROJECT</a:t>
            </a:r>
          </a:p>
          <a:p>
            <a:endParaRPr lang="en-US" sz="2000" b="1" dirty="0"/>
          </a:p>
          <a:p>
            <a:r>
              <a:rPr lang="en-US" sz="4400" dirty="0"/>
              <a:t>by </a:t>
            </a:r>
          </a:p>
          <a:p>
            <a:endParaRPr lang="en-US" sz="3200" dirty="0"/>
          </a:p>
          <a:p>
            <a:r>
              <a:rPr lang="en-US" sz="2800" b="1" dirty="0"/>
              <a:t>Opitien Brume Pascal</a:t>
            </a:r>
          </a:p>
          <a:p>
            <a:r>
              <a:rPr lang="en-US" sz="2800" b="1" i="0" dirty="0">
                <a:effectLst/>
              </a:rPr>
              <a:t>Oluwadamilola Odeyemi</a:t>
            </a:r>
            <a:endParaRPr lang="en-US" sz="2400" dirty="0"/>
          </a:p>
          <a:p>
            <a:endParaRPr lang="en-US" sz="1200" b="1" dirty="0"/>
          </a:p>
        </p:txBody>
      </p:sp>
    </p:spTree>
    <p:extLst>
      <p:ext uri="{BB962C8B-B14F-4D97-AF65-F5344CB8AC3E}">
        <p14:creationId xmlns:p14="http://schemas.microsoft.com/office/powerpoint/2010/main" val="177851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5EA93C-857C-C424-25B2-A92C982D67B3}"/>
              </a:ext>
            </a:extLst>
          </p:cNvPr>
          <p:cNvSpPr>
            <a:spLocks noGrp="1"/>
          </p:cNvSpPr>
          <p:nvPr>
            <p:ph type="title"/>
          </p:nvPr>
        </p:nvSpPr>
        <p:spPr>
          <a:xfrm>
            <a:off x="820443" y="286603"/>
            <a:ext cx="10058400" cy="418071"/>
          </a:xfrm>
        </p:spPr>
        <p:txBody>
          <a:bodyPr>
            <a:noAutofit/>
          </a:bodyPr>
          <a:lstStyle/>
          <a:p>
            <a:r>
              <a:rPr lang="en-US" sz="4000" b="1" dirty="0"/>
              <a:t>  Executive Summary</a:t>
            </a:r>
          </a:p>
        </p:txBody>
      </p:sp>
      <p:sp>
        <p:nvSpPr>
          <p:cNvPr id="28" name="TextBox 27">
            <a:extLst>
              <a:ext uri="{FF2B5EF4-FFF2-40B4-BE49-F238E27FC236}">
                <a16:creationId xmlns:a16="http://schemas.microsoft.com/office/drawing/2014/main" id="{0B8C6813-A69E-2B8B-581C-089C60465A98}"/>
              </a:ext>
            </a:extLst>
          </p:cNvPr>
          <p:cNvSpPr txBox="1"/>
          <p:nvPr/>
        </p:nvSpPr>
        <p:spPr>
          <a:xfrm>
            <a:off x="1375795" y="1001781"/>
            <a:ext cx="3280095"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mj-lt"/>
              </a:rPr>
              <a:t>REVENUE</a:t>
            </a:r>
          </a:p>
        </p:txBody>
      </p:sp>
      <p:sp>
        <p:nvSpPr>
          <p:cNvPr id="29" name="TextBox 28">
            <a:extLst>
              <a:ext uri="{FF2B5EF4-FFF2-40B4-BE49-F238E27FC236}">
                <a16:creationId xmlns:a16="http://schemas.microsoft.com/office/drawing/2014/main" id="{5A2AA2F5-9FA1-933C-0D3E-2E42F1BB42DE}"/>
              </a:ext>
            </a:extLst>
          </p:cNvPr>
          <p:cNvSpPr txBox="1"/>
          <p:nvPr/>
        </p:nvSpPr>
        <p:spPr>
          <a:xfrm>
            <a:off x="8363823" y="1979802"/>
            <a:ext cx="3221372" cy="3170099"/>
          </a:xfrm>
          <a:prstGeom prst="rect">
            <a:avLst/>
          </a:prstGeom>
          <a:noFill/>
        </p:spPr>
        <p:txBody>
          <a:bodyPr wrap="square" rtlCol="0">
            <a:spAutoFit/>
          </a:bodyPr>
          <a:lstStyle/>
          <a:p>
            <a:r>
              <a:rPr lang="en-US" sz="1400" dirty="0"/>
              <a:t>		</a:t>
            </a:r>
            <a:r>
              <a:rPr lang="en-US" sz="2000" b="1" dirty="0"/>
              <a:t>Revenue Analysis </a:t>
            </a:r>
          </a:p>
          <a:p>
            <a:pPr algn="just"/>
            <a:r>
              <a:rPr lang="en-US" dirty="0"/>
              <a:t>• Total Revenue of N94.28m and total Operating cost of N81.67m. </a:t>
            </a:r>
          </a:p>
          <a:p>
            <a:pPr algn="just"/>
            <a:endParaRPr lang="en-US" dirty="0"/>
          </a:p>
          <a:p>
            <a:pPr algn="just"/>
            <a:r>
              <a:rPr lang="en-US" dirty="0"/>
              <a:t>• Oyo State recorded the highest revenue of N20.3m, Government is the segment with the most revenue at N40m and Biro the top product by revenue at N28m.</a:t>
            </a:r>
          </a:p>
        </p:txBody>
      </p:sp>
      <p:pic>
        <p:nvPicPr>
          <p:cNvPr id="33" name="Content Placeholder 32" descr="Graphical user interface, chart&#10;&#10;Description automatically generated">
            <a:extLst>
              <a:ext uri="{FF2B5EF4-FFF2-40B4-BE49-F238E27FC236}">
                <a16:creationId xmlns:a16="http://schemas.microsoft.com/office/drawing/2014/main" id="{0DD56AEE-C24A-34A6-FE41-770BD1F44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2" y="1760553"/>
            <a:ext cx="7266861" cy="4573135"/>
          </a:xfrm>
        </p:spPr>
      </p:pic>
    </p:spTree>
    <p:extLst>
      <p:ext uri="{BB962C8B-B14F-4D97-AF65-F5344CB8AC3E}">
        <p14:creationId xmlns:p14="http://schemas.microsoft.com/office/powerpoint/2010/main" val="157003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0B8C6813-A69E-2B8B-581C-089C60465A98}"/>
              </a:ext>
            </a:extLst>
          </p:cNvPr>
          <p:cNvSpPr txBox="1"/>
          <p:nvPr/>
        </p:nvSpPr>
        <p:spPr>
          <a:xfrm>
            <a:off x="1317072" y="922789"/>
            <a:ext cx="3280095"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mj-lt"/>
              </a:rPr>
              <a:t>SALES</a:t>
            </a:r>
          </a:p>
        </p:txBody>
      </p:sp>
      <p:sp>
        <p:nvSpPr>
          <p:cNvPr id="29" name="TextBox 28">
            <a:extLst>
              <a:ext uri="{FF2B5EF4-FFF2-40B4-BE49-F238E27FC236}">
                <a16:creationId xmlns:a16="http://schemas.microsoft.com/office/drawing/2014/main" id="{5A2AA2F5-9FA1-933C-0D3E-2E42F1BB42DE}"/>
              </a:ext>
            </a:extLst>
          </p:cNvPr>
          <p:cNvSpPr txBox="1"/>
          <p:nvPr/>
        </p:nvSpPr>
        <p:spPr>
          <a:xfrm>
            <a:off x="8163009" y="1970277"/>
            <a:ext cx="3498209" cy="3662541"/>
          </a:xfrm>
          <a:prstGeom prst="rect">
            <a:avLst/>
          </a:prstGeom>
          <a:noFill/>
        </p:spPr>
        <p:txBody>
          <a:bodyPr wrap="square" rtlCol="0">
            <a:spAutoFit/>
          </a:bodyPr>
          <a:lstStyle/>
          <a:p>
            <a:r>
              <a:rPr lang="en-US" sz="2400" b="1" dirty="0">
                <a:effectLst/>
              </a:rPr>
              <a:t>		</a:t>
            </a:r>
            <a:r>
              <a:rPr lang="en-US" sz="2000" b="1" dirty="0">
                <a:effectLst/>
              </a:rPr>
              <a:t>Sales Analysis</a:t>
            </a:r>
            <a:endParaRPr lang="en-US" sz="2400" dirty="0">
              <a:effectLst/>
            </a:endParaRPr>
          </a:p>
          <a:p>
            <a:pPr algn="just">
              <a:buFont typeface="Arial" panose="020B0604020202020204" pitchFamily="34" charset="0"/>
              <a:buChar char="•"/>
            </a:pPr>
            <a:r>
              <a:rPr lang="en-US" dirty="0">
                <a:effectLst/>
              </a:rPr>
              <a:t> Total Gross Sales is N127.9m with N1.12m units sold. There were more unit sales in Biro (N338K), and more units sold in Government segment (N471K).</a:t>
            </a:r>
          </a:p>
          <a:p>
            <a:pPr algn="just"/>
            <a:endParaRPr lang="en-US" dirty="0">
              <a:effectLst/>
            </a:endParaRPr>
          </a:p>
          <a:p>
            <a:pPr algn="just">
              <a:buFont typeface="Arial" panose="020B0604020202020204" pitchFamily="34" charset="0"/>
              <a:buChar char="•"/>
            </a:pPr>
            <a:r>
              <a:rPr lang="en-US" dirty="0">
                <a:effectLst/>
              </a:rPr>
              <a:t> Sales Particularly Improved where we had a high discount compared to where discount band is low or where no discount was given.</a:t>
            </a:r>
          </a:p>
          <a:p>
            <a:br>
              <a:rPr lang="en-US" sz="1400" dirty="0">
                <a:effectLst/>
              </a:rPr>
            </a:br>
            <a:endParaRPr lang="en-US" sz="1400" dirty="0"/>
          </a:p>
        </p:txBody>
      </p:sp>
      <p:pic>
        <p:nvPicPr>
          <p:cNvPr id="7" name="Content Placeholder 6" descr="Graphical user interface, application&#10;&#10;Description automatically generated">
            <a:extLst>
              <a:ext uri="{FF2B5EF4-FFF2-40B4-BE49-F238E27FC236}">
                <a16:creationId xmlns:a16="http://schemas.microsoft.com/office/drawing/2014/main" id="{A82E99BB-0E93-7EDF-9D60-6EE784241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24" y="1702965"/>
            <a:ext cx="7131685" cy="4622334"/>
          </a:xfrm>
        </p:spPr>
      </p:pic>
    </p:spTree>
    <p:extLst>
      <p:ext uri="{BB962C8B-B14F-4D97-AF65-F5344CB8AC3E}">
        <p14:creationId xmlns:p14="http://schemas.microsoft.com/office/powerpoint/2010/main" val="34294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40DD-B7B8-4349-F163-2A9A7E49C3F4}"/>
              </a:ext>
            </a:extLst>
          </p:cNvPr>
          <p:cNvSpPr>
            <a:spLocks noGrp="1"/>
          </p:cNvSpPr>
          <p:nvPr>
            <p:ph type="title"/>
          </p:nvPr>
        </p:nvSpPr>
        <p:spPr>
          <a:xfrm>
            <a:off x="1097280" y="267553"/>
            <a:ext cx="10058400" cy="1294547"/>
          </a:xfrm>
        </p:spPr>
        <p:txBody>
          <a:bodyPr>
            <a:normAutofit/>
          </a:bodyPr>
          <a:lstStyle/>
          <a:p>
            <a:pPr marL="457200" indent="-457200">
              <a:buFont typeface="Arial" panose="020B0604020202020204" pitchFamily="34" charset="0"/>
              <a:buChar char="•"/>
            </a:pPr>
            <a:r>
              <a:rPr lang="en-US" sz="2800" b="1" dirty="0">
                <a:solidFill>
                  <a:schemeClr val="tx1"/>
                </a:solidFill>
              </a:rPr>
              <a:t>PROFIT </a:t>
            </a:r>
            <a:br>
              <a:rPr lang="en-US" b="1" dirty="0"/>
            </a:br>
            <a:endParaRPr lang="en-US" b="1" dirty="0"/>
          </a:p>
        </p:txBody>
      </p:sp>
      <p:sp>
        <p:nvSpPr>
          <p:cNvPr id="3" name="Content Placeholder 2">
            <a:extLst>
              <a:ext uri="{FF2B5EF4-FFF2-40B4-BE49-F238E27FC236}">
                <a16:creationId xmlns:a16="http://schemas.microsoft.com/office/drawing/2014/main" id="{93E33A82-427F-67A3-7116-50C9938DAE2B}"/>
              </a:ext>
            </a:extLst>
          </p:cNvPr>
          <p:cNvSpPr>
            <a:spLocks noGrp="1"/>
          </p:cNvSpPr>
          <p:nvPr>
            <p:ph idx="1"/>
          </p:nvPr>
        </p:nvSpPr>
        <p:spPr>
          <a:xfrm>
            <a:off x="1097280" y="1845734"/>
            <a:ext cx="10058399" cy="4023360"/>
          </a:xfrm>
        </p:spPr>
        <p:txBody>
          <a:bodyPr>
            <a:normAutofit lnSpcReduction="10000"/>
          </a:bodyPr>
          <a:lstStyle/>
          <a:p>
            <a:pPr algn="just"/>
            <a:r>
              <a:rPr lang="en-US" sz="2400" dirty="0">
                <a:solidFill>
                  <a:schemeClr val="tx1"/>
                </a:solidFill>
              </a:rPr>
              <a:t>• Total Profit of N13.8m was recorded. Small businesses are the most performing segment; this accounts for the highest profit (N25.9m) and better profit margin (5995%). It is also key to note that more taxes were paid on small businesses. </a:t>
            </a:r>
          </a:p>
          <a:p>
            <a:pPr algn="just"/>
            <a:r>
              <a:rPr lang="en-US" sz="2400" dirty="0">
                <a:solidFill>
                  <a:schemeClr val="tx1"/>
                </a:solidFill>
              </a:rPr>
              <a:t>• A significant loss was incurred on Midmarket segment followed by Channel Partners with the losses recorded at -N11m and -N14.3m respectively. This is likely due to total cost or running cost greater than the revenue generated. </a:t>
            </a:r>
          </a:p>
          <a:p>
            <a:pPr algn="just"/>
            <a:r>
              <a:rPr lang="en-US" sz="2400" dirty="0">
                <a:solidFill>
                  <a:schemeClr val="tx1"/>
                </a:solidFill>
              </a:rPr>
              <a:t>• Osun State accounts for the most profit (N3.5m) generated, and the least profit generated comes from Ogun State (N2.2m). Biro is the best performing product by profit after tax (N28m) and also has a better profit margin than other products.</a:t>
            </a:r>
          </a:p>
        </p:txBody>
      </p:sp>
    </p:spTree>
    <p:extLst>
      <p:ext uri="{BB962C8B-B14F-4D97-AF65-F5344CB8AC3E}">
        <p14:creationId xmlns:p14="http://schemas.microsoft.com/office/powerpoint/2010/main" val="356680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0B8C6813-A69E-2B8B-581C-089C60465A98}"/>
              </a:ext>
            </a:extLst>
          </p:cNvPr>
          <p:cNvSpPr txBox="1"/>
          <p:nvPr/>
        </p:nvSpPr>
        <p:spPr>
          <a:xfrm>
            <a:off x="1117047" y="856114"/>
            <a:ext cx="3280095"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mj-lt"/>
              </a:rPr>
              <a:t>TAX</a:t>
            </a:r>
          </a:p>
        </p:txBody>
      </p:sp>
      <p:sp>
        <p:nvSpPr>
          <p:cNvPr id="29" name="TextBox 28">
            <a:extLst>
              <a:ext uri="{FF2B5EF4-FFF2-40B4-BE49-F238E27FC236}">
                <a16:creationId xmlns:a16="http://schemas.microsoft.com/office/drawing/2014/main" id="{5A2AA2F5-9FA1-933C-0D3E-2E42F1BB42DE}"/>
              </a:ext>
            </a:extLst>
          </p:cNvPr>
          <p:cNvSpPr txBox="1"/>
          <p:nvPr/>
        </p:nvSpPr>
        <p:spPr>
          <a:xfrm>
            <a:off x="8086987" y="1979802"/>
            <a:ext cx="3498209" cy="3693319"/>
          </a:xfrm>
          <a:prstGeom prst="rect">
            <a:avLst/>
          </a:prstGeom>
          <a:noFill/>
        </p:spPr>
        <p:txBody>
          <a:bodyPr wrap="square" rtlCol="0">
            <a:spAutoFit/>
          </a:bodyPr>
          <a:lstStyle/>
          <a:p>
            <a:r>
              <a:rPr lang="en-US" b="1" dirty="0">
                <a:solidFill>
                  <a:srgbClr val="252423"/>
                </a:solidFill>
                <a:latin typeface="Segoe UI" panose="020B0502040204020203" pitchFamily="34" charset="0"/>
              </a:rPr>
              <a:t>		</a:t>
            </a:r>
            <a:r>
              <a:rPr lang="en-US" sz="2000" b="1" i="0" dirty="0">
                <a:solidFill>
                  <a:srgbClr val="252423"/>
                </a:solidFill>
                <a:effectLst/>
                <a:latin typeface="Calibri" panose="020F0502020204030204" pitchFamily="34" charset="0"/>
                <a:cs typeface="Calibri" panose="020F0502020204030204" pitchFamily="34" charset="0"/>
              </a:rPr>
              <a:t>Tax Summary</a:t>
            </a:r>
          </a:p>
          <a:p>
            <a:pPr algn="l">
              <a:buFont typeface="+mj-lt"/>
              <a:buAutoNum type="arabicPeriod"/>
            </a:pPr>
            <a:endParaRPr lang="en-US" dirty="0">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More Taxes were paid on Biro overall.</a:t>
            </a:r>
          </a:p>
          <a:p>
            <a:pPr marL="342900" indent="-342900" algn="l">
              <a:buFont typeface="+mj-lt"/>
              <a:buAutoNum type="arabicPeriod"/>
            </a:pPr>
            <a:endParaRPr lang="en-US" b="0" i="0" dirty="0">
              <a:effectLst/>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 Biro also accounts for the most </a:t>
            </a:r>
            <a:r>
              <a:rPr lang="en-US" dirty="0">
                <a:latin typeface="Segoe UI" panose="020B0502040204020203" pitchFamily="34" charset="0"/>
              </a:rPr>
              <a:t>t</a:t>
            </a:r>
            <a:r>
              <a:rPr lang="en-US" b="0" i="0" dirty="0">
                <a:effectLst/>
                <a:latin typeface="Segoe UI" panose="020B0502040204020203" pitchFamily="34" charset="0"/>
              </a:rPr>
              <a:t>ax across all five states.</a:t>
            </a:r>
          </a:p>
          <a:p>
            <a:pPr marL="342900" indent="-342900" algn="l">
              <a:buFont typeface="+mj-lt"/>
              <a:buAutoNum type="arabicPeriod"/>
            </a:pPr>
            <a:endParaRPr lang="en-US" b="0" i="0" dirty="0">
              <a:effectLst/>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 Under Segment, Biro accounts for most taxes paid except for </a:t>
            </a:r>
            <a:r>
              <a:rPr lang="en-US" dirty="0">
                <a:latin typeface="Segoe UI" panose="020B0502040204020203" pitchFamily="34" charset="0"/>
              </a:rPr>
              <a:t>C</a:t>
            </a:r>
            <a:r>
              <a:rPr lang="en-US" b="0" i="0" dirty="0">
                <a:effectLst/>
                <a:latin typeface="Segoe UI" panose="020B0502040204020203" pitchFamily="34" charset="0"/>
              </a:rPr>
              <a:t>hannel Partners having A4 Paper as product with the highest tax paid.</a:t>
            </a:r>
          </a:p>
        </p:txBody>
      </p:sp>
      <p:pic>
        <p:nvPicPr>
          <p:cNvPr id="5" name="Content Placeholder 4" descr="Graphical user interface, application, Teams">
            <a:extLst>
              <a:ext uri="{FF2B5EF4-FFF2-40B4-BE49-F238E27FC236}">
                <a16:creationId xmlns:a16="http://schemas.microsoft.com/office/drawing/2014/main" id="{F60E8E48-B338-4640-85F7-42F8EE0C71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76" y="1768932"/>
            <a:ext cx="7050611" cy="4581534"/>
          </a:xfrm>
        </p:spPr>
      </p:pic>
    </p:spTree>
    <p:extLst>
      <p:ext uri="{BB962C8B-B14F-4D97-AF65-F5344CB8AC3E}">
        <p14:creationId xmlns:p14="http://schemas.microsoft.com/office/powerpoint/2010/main" val="297520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D86C-0EB5-01EC-5625-DFEB43DC3F5C}"/>
              </a:ext>
            </a:extLst>
          </p:cNvPr>
          <p:cNvSpPr>
            <a:spLocks noGrp="1"/>
          </p:cNvSpPr>
          <p:nvPr>
            <p:ph type="title"/>
          </p:nvPr>
        </p:nvSpPr>
        <p:spPr>
          <a:xfrm>
            <a:off x="1066800" y="638175"/>
            <a:ext cx="10058400" cy="984885"/>
          </a:xfrm>
        </p:spPr>
        <p:txBody>
          <a:bodyPr>
            <a:normAutofit/>
          </a:bodyPr>
          <a:lstStyle/>
          <a:p>
            <a:pPr marL="571500" indent="-571500">
              <a:buFont typeface="Arial" panose="020B0604020202020204" pitchFamily="34" charset="0"/>
              <a:buChar char="•"/>
            </a:pPr>
            <a:r>
              <a:rPr lang="en-US" sz="4000" b="1" dirty="0"/>
              <a:t>Key Findings</a:t>
            </a:r>
          </a:p>
        </p:txBody>
      </p:sp>
      <p:sp>
        <p:nvSpPr>
          <p:cNvPr id="3" name="Content Placeholder 2">
            <a:extLst>
              <a:ext uri="{FF2B5EF4-FFF2-40B4-BE49-F238E27FC236}">
                <a16:creationId xmlns:a16="http://schemas.microsoft.com/office/drawing/2014/main" id="{D9E7162C-A1E8-6E1B-0D72-3B3849BD813B}"/>
              </a:ext>
            </a:extLst>
          </p:cNvPr>
          <p:cNvSpPr>
            <a:spLocks noGrp="1"/>
          </p:cNvSpPr>
          <p:nvPr>
            <p:ph idx="1"/>
          </p:nvPr>
        </p:nvSpPr>
        <p:spPr>
          <a:xfrm>
            <a:off x="998289" y="1845734"/>
            <a:ext cx="10402349" cy="4152394"/>
          </a:xfrm>
        </p:spPr>
        <p:txBody>
          <a:bodyPr>
            <a:normAutofit/>
          </a:bodyPr>
          <a:lstStyle/>
          <a:p>
            <a:pPr algn="just">
              <a:buFont typeface="Arial" panose="020B0604020202020204" pitchFamily="34" charset="0"/>
              <a:buChar char="•"/>
            </a:pPr>
            <a:r>
              <a:rPr lang="en-US" dirty="0">
                <a:solidFill>
                  <a:schemeClr val="tx1"/>
                </a:solidFill>
              </a:rPr>
              <a:t> Biro has been the most performing product by gross sales, revenue, profit and units sold.</a:t>
            </a:r>
          </a:p>
          <a:p>
            <a:pPr marL="0" indent="0" algn="just">
              <a:buNone/>
            </a:pPr>
            <a:r>
              <a:rPr lang="en-US" dirty="0">
                <a:solidFill>
                  <a:schemeClr val="tx1"/>
                </a:solidFill>
              </a:rPr>
              <a:t>There are also other observations to be noted. </a:t>
            </a:r>
          </a:p>
          <a:p>
            <a:pPr algn="just">
              <a:buFont typeface="Arial" panose="020B0604020202020204" pitchFamily="34" charset="0"/>
              <a:buChar char="•"/>
            </a:pPr>
            <a:r>
              <a:rPr lang="en-US" dirty="0">
                <a:solidFill>
                  <a:schemeClr val="tx1"/>
                </a:solidFill>
              </a:rPr>
              <a:t> Marker, Notepad and Stapler made no significant improvement in profit and profit margin, most likely because total cost is higher than Gross sales. Thus, a discontinuation may be recommended.</a:t>
            </a:r>
          </a:p>
          <a:p>
            <a:pPr algn="just">
              <a:buFont typeface="Arial" panose="020B0604020202020204" pitchFamily="34" charset="0"/>
              <a:buChar char="•"/>
            </a:pPr>
            <a:r>
              <a:rPr lang="en-US" i="0" dirty="0">
                <a:solidFill>
                  <a:schemeClr val="tx1"/>
                </a:solidFill>
                <a:effectLst/>
              </a:rPr>
              <a:t>Biro accounted for most product units sold in 2014 by N338k units. The least wa</a:t>
            </a:r>
            <a:r>
              <a:rPr lang="en-US" dirty="0">
                <a:solidFill>
                  <a:schemeClr val="tx1"/>
                </a:solidFill>
              </a:rPr>
              <a:t>s </a:t>
            </a:r>
            <a:r>
              <a:rPr lang="en-US" i="0" dirty="0">
                <a:solidFill>
                  <a:schemeClr val="tx1"/>
                </a:solidFill>
                <a:effectLst/>
              </a:rPr>
              <a:t>A4 Paper N145k units.</a:t>
            </a:r>
            <a:endParaRPr lang="en-US" dirty="0">
              <a:solidFill>
                <a:schemeClr val="tx1"/>
              </a:solidFill>
            </a:endParaRPr>
          </a:p>
          <a:p>
            <a:pPr algn="just">
              <a:buFont typeface="Arial" panose="020B0604020202020204" pitchFamily="34" charset="0"/>
              <a:buChar char="•"/>
            </a:pPr>
            <a:r>
              <a:rPr lang="en-US" i="0" dirty="0">
                <a:solidFill>
                  <a:schemeClr val="tx1"/>
                </a:solidFill>
                <a:effectLst/>
              </a:rPr>
              <a:t> Biro, A4 Paper and Pencil are key performance drivers by profit and profit margin.</a:t>
            </a:r>
          </a:p>
          <a:p>
            <a:pPr algn="just">
              <a:buFont typeface="Arial" panose="020B0604020202020204" pitchFamily="34" charset="0"/>
              <a:buChar char="•"/>
            </a:pPr>
            <a:r>
              <a:rPr lang="en-US" dirty="0">
                <a:solidFill>
                  <a:schemeClr val="tx1"/>
                </a:solidFill>
              </a:rPr>
              <a:t> Small businesses are the most performing segment; this segment accounts for the most profit (N26m) and best profit margin (5995%).</a:t>
            </a:r>
          </a:p>
          <a:p>
            <a:pPr algn="just">
              <a:buFont typeface="Arial" panose="020B0604020202020204" pitchFamily="34" charset="0"/>
              <a:buChar char="•"/>
            </a:pPr>
            <a:r>
              <a:rPr lang="en-US" b="0" i="0" dirty="0">
                <a:solidFill>
                  <a:schemeClr val="tx1"/>
                </a:solidFill>
                <a:effectLst/>
              </a:rPr>
              <a:t>Better Q4 Performance in 2014 across all States and products than in previous year </a:t>
            </a:r>
            <a:endParaRPr lang="en-US" dirty="0">
              <a:solidFill>
                <a:schemeClr val="tx1"/>
              </a:solidFill>
            </a:endParaRP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0550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FAC0-1501-8693-DCFA-3B44B1A229D0}"/>
              </a:ext>
            </a:extLst>
          </p:cNvPr>
          <p:cNvSpPr>
            <a:spLocks noGrp="1"/>
          </p:cNvSpPr>
          <p:nvPr>
            <p:ph type="title"/>
          </p:nvPr>
        </p:nvSpPr>
        <p:spPr>
          <a:xfrm>
            <a:off x="1097280" y="495300"/>
            <a:ext cx="10058400" cy="1242060"/>
          </a:xfrm>
        </p:spPr>
        <p:txBody>
          <a:bodyPr>
            <a:normAutofit/>
          </a:bodyPr>
          <a:lstStyle/>
          <a:p>
            <a:pPr marL="685800" indent="-685800">
              <a:buFont typeface="Arial" panose="020B0604020202020204" pitchFamily="34" charset="0"/>
              <a:buChar char="•"/>
            </a:pPr>
            <a:r>
              <a:rPr lang="en-US" sz="4000" b="1" dirty="0">
                <a:solidFill>
                  <a:schemeClr val="tx1"/>
                </a:solidFill>
              </a:rPr>
              <a:t>Conclusion / Recommendations</a:t>
            </a:r>
          </a:p>
        </p:txBody>
      </p:sp>
      <p:sp>
        <p:nvSpPr>
          <p:cNvPr id="3" name="Content Placeholder 2">
            <a:extLst>
              <a:ext uri="{FF2B5EF4-FFF2-40B4-BE49-F238E27FC236}">
                <a16:creationId xmlns:a16="http://schemas.microsoft.com/office/drawing/2014/main" id="{F88DED91-08D8-80CC-92EC-98A5819FA39A}"/>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Biro, A4 Paper and Pencil are key performance drivers by profit and profit margins; therefore, should be the focus of Business</a:t>
            </a:r>
          </a:p>
          <a:p>
            <a:pPr algn="just">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Marker, Notepad and Stapler made no significant improvements over time most likely due to total cost higher than Gross sales and poor units sold. We recommend a discontinuation of these products.</a:t>
            </a:r>
          </a:p>
          <a:p>
            <a:pPr algn="just">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It is key to note that small businesses are the most performing segment by profit N26m and </a:t>
            </a:r>
            <a:r>
              <a:rPr lang="en-US" sz="2400" dirty="0">
                <a:solidFill>
                  <a:schemeClr val="tx1"/>
                </a:solidFill>
                <a:latin typeface="Calibri" panose="020F0502020204030204" pitchFamily="34" charset="0"/>
                <a:cs typeface="Calibri" panose="020F0502020204030204" pitchFamily="34" charset="0"/>
              </a:rPr>
              <a:t>highest</a:t>
            </a:r>
            <a:r>
              <a:rPr lang="en-US" sz="2400" b="0" i="0" dirty="0">
                <a:solidFill>
                  <a:schemeClr val="tx1"/>
                </a:solidFill>
                <a:effectLst/>
                <a:latin typeface="Calibri" panose="020F0502020204030204" pitchFamily="34" charset="0"/>
                <a:cs typeface="Calibri" panose="020F0502020204030204" pitchFamily="34" charset="0"/>
              </a:rPr>
              <a:t> profit margin of 5995%. This segment should be a key focus as it drives performance and profitability</a:t>
            </a:r>
            <a:r>
              <a:rPr lang="en-US" sz="2800" b="0" i="0" dirty="0">
                <a:solidFill>
                  <a:schemeClr val="tx1"/>
                </a:solidFill>
                <a:effectLst/>
                <a:latin typeface="Calibri" panose="020F0502020204030204" pitchFamily="34" charset="0"/>
                <a:cs typeface="Calibri" panose="020F0502020204030204" pitchFamily="34" charset="0"/>
              </a:rPr>
              <a:t>.</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80846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552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Retrospect</vt:lpstr>
      <vt:lpstr>PowerPoint Presentation</vt:lpstr>
      <vt:lpstr>  Executive Summary</vt:lpstr>
      <vt:lpstr>PowerPoint Presentation</vt:lpstr>
      <vt:lpstr>PROFIT  </vt:lpstr>
      <vt:lpstr>PowerPoint Presentation</vt:lpstr>
      <vt:lpstr>Key Findings</vt:lpstr>
      <vt:lpstr>Conclusion /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pascal brume</dc:creator>
  <cp:lastModifiedBy>Damilola Odeyemi</cp:lastModifiedBy>
  <cp:revision>13</cp:revision>
  <dcterms:created xsi:type="dcterms:W3CDTF">2022-12-15T14:56:59Z</dcterms:created>
  <dcterms:modified xsi:type="dcterms:W3CDTF">2022-12-15T20:44:32Z</dcterms:modified>
</cp:coreProperties>
</file>