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6.xml" ContentType="application/vnd.openxmlformats-officedocument.themeOverrid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7.xml" ContentType="application/vnd.openxmlformats-officedocument.themeOverride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8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66" r:id="rId4"/>
    <p:sldId id="263" r:id="rId5"/>
    <p:sldId id="268" r:id="rId6"/>
    <p:sldId id="272" r:id="rId7"/>
    <p:sldId id="271" r:id="rId8"/>
    <p:sldId id="264" r:id="rId9"/>
    <p:sldId id="265" r:id="rId10"/>
    <p:sldId id="276" r:id="rId11"/>
    <p:sldId id="281" r:id="rId12"/>
    <p:sldId id="282" r:id="rId13"/>
    <p:sldId id="283" r:id="rId14"/>
    <p:sldId id="284" r:id="rId15"/>
    <p:sldId id="277" r:id="rId16"/>
    <p:sldId id="270" r:id="rId17"/>
    <p:sldId id="285" r:id="rId18"/>
    <p:sldId id="274" r:id="rId19"/>
    <p:sldId id="278" r:id="rId20"/>
    <p:sldId id="267" r:id="rId21"/>
    <p:sldId id="273" r:id="rId22"/>
    <p:sldId id="269" r:id="rId23"/>
    <p:sldId id="257" r:id="rId24"/>
    <p:sldId id="258" r:id="rId25"/>
    <p:sldId id="259" r:id="rId26"/>
    <p:sldId id="261" r:id="rId27"/>
    <p:sldId id="262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hawkiit-my.sharepoint.com/personal/vlandeir_hawk_iit_edu/Documents/Benchmark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hawkiit-my.sharepoint.com/personal/vlandeir_hawk_iit_edu/Documents/Benchmark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hawkiit-my.sharepoint.com/personal/vlandeir_hawk_iit_edu/Documents/Benchmark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Charm ++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Sleep 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('Charm++'!$H$3,'Charm++'!$H$8,'Charm++'!$H$13,'Charm++'!$H$18,'Charm++'!$H$23,'Charm++'!$H$28,'Charm++'!$H$33,'Charm++'!$H$38)</c:f>
              <c:numCache>
                <c:formatCode>General</c:formatCode>
                <c:ptCount val="8"/>
                <c:pt idx="0">
                  <c:v>0.99999207006288438</c:v>
                </c:pt>
                <c:pt idx="1">
                  <c:v>1.9999844601207448</c:v>
                </c:pt>
                <c:pt idx="2">
                  <c:v>3.9999642403196916</c:v>
                </c:pt>
                <c:pt idx="3">
                  <c:v>7.9998035248254311</c:v>
                </c:pt>
                <c:pt idx="4">
                  <c:v>15.999292831256859</c:v>
                </c:pt>
                <c:pt idx="5">
                  <c:v>31.998549825721899</c:v>
                </c:pt>
                <c:pt idx="6">
                  <c:v>63.996264538038915</c:v>
                </c:pt>
                <c:pt idx="7">
                  <c:v>127.98969043043583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6-4A15-8C0F-3AEB14FCACCD}"/>
            </c:ext>
          </c:extLst>
        </c:ser>
        <c:ser>
          <c:idx val="4"/>
          <c:order val="1"/>
          <c:tx>
            <c:v>Ideal (1000ms)</c:v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triang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('Charm++'!$I$3,'Charm++'!$I$8,'Charm++'!$I$13,'Charm++'!$I$18,'Charm++'!$I$23,'Charm++'!$I$28,'Charm++'!$I$33,'Charm++'!$I$38)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82-42B2-811B-A3D1F0056455}"/>
            </c:ext>
          </c:extLst>
        </c:ser>
        <c:ser>
          <c:idx val="1"/>
          <c:order val="2"/>
          <c:tx>
            <c:v>Sleep(100)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('Charm++'!$H$4,'Charm++'!$H$9,'Charm++'!$H$14,'Charm++'!$H$19,'Charm++'!$H$24,'Charm++'!$H$29,'Charm++'!$H$34,'Charm++'!$H$39)</c:f>
              <c:numCache>
                <c:formatCode>General</c:formatCode>
                <c:ptCount val="8"/>
                <c:pt idx="0">
                  <c:v>9.9999227005975246</c:v>
                </c:pt>
                <c:pt idx="1">
                  <c:v>19.999836001344789</c:v>
                </c:pt>
                <c:pt idx="2">
                  <c:v>39.998378065769437</c:v>
                </c:pt>
                <c:pt idx="3">
                  <c:v>79.996701735987415</c:v>
                </c:pt>
                <c:pt idx="4">
                  <c:v>159.99098130838365</c:v>
                </c:pt>
                <c:pt idx="5">
                  <c:v>319.98076275654307</c:v>
                </c:pt>
                <c:pt idx="6">
                  <c:v>639.95192041221947</c:v>
                </c:pt>
                <c:pt idx="7">
                  <c:v>1279.8808047006582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86-4A15-8C0F-3AEB14FCACCD}"/>
            </c:ext>
          </c:extLst>
        </c:ser>
        <c:ser>
          <c:idx val="5"/>
          <c:order val="3"/>
          <c:tx>
            <c:v>Ideal(100ms)</c:v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('Charm++'!$I$4,'Charm++'!$I$9,'Charm++'!$I$14,'Charm++'!$I$19,'Charm++'!$I$24,'Charm++'!$I$29,'Charm++'!$I$34,'Charm++'!$I$39)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  <c:pt idx="4">
                  <c:v>160</c:v>
                </c:pt>
                <c:pt idx="5">
                  <c:v>320</c:v>
                </c:pt>
                <c:pt idx="6">
                  <c:v>640</c:v>
                </c:pt>
                <c:pt idx="7">
                  <c:v>1280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82-42B2-811B-A3D1F0056455}"/>
            </c:ext>
          </c:extLst>
        </c:ser>
        <c:ser>
          <c:idx val="2"/>
          <c:order val="4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('Charm++'!$H$5,'Charm++'!$H$10,'Charm++'!$H$15,'Charm++'!$H$20,'Charm++'!$H$25,'Charm++'!$H$30,'Charm++'!$H$35,'Charm++'!$H$40)</c:f>
              <c:numCache>
                <c:formatCode>General</c:formatCode>
                <c:ptCount val="8"/>
                <c:pt idx="0">
                  <c:v>98.687597069120471</c:v>
                </c:pt>
                <c:pt idx="1">
                  <c:v>197.3546893210904</c:v>
                </c:pt>
                <c:pt idx="2">
                  <c:v>394.70824133835458</c:v>
                </c:pt>
                <c:pt idx="3">
                  <c:v>789.4161555081937</c:v>
                </c:pt>
                <c:pt idx="4">
                  <c:v>1578.4409277262876</c:v>
                </c:pt>
                <c:pt idx="5">
                  <c:v>3156.374049815513</c:v>
                </c:pt>
                <c:pt idx="6">
                  <c:v>6311.3555595542812</c:v>
                </c:pt>
                <c:pt idx="7">
                  <c:v>12607.232887700482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86-4A15-8C0F-3AEB14FCACCD}"/>
            </c:ext>
          </c:extLst>
        </c:ser>
        <c:ser>
          <c:idx val="6"/>
          <c:order val="5"/>
          <c:tx>
            <c:v>Ideal(10ms)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('Charm++'!$I$5,'Charm++'!$I$10,'Charm++'!$I$15,'Charm++'!$I$20,'Charm++'!$I$25,'Charm++'!$I$30,'Charm++'!$I$35,'Charm++'!$I$40)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400</c:v>
                </c:pt>
                <c:pt idx="3">
                  <c:v>800</c:v>
                </c:pt>
                <c:pt idx="4">
                  <c:v>1600</c:v>
                </c:pt>
                <c:pt idx="5">
                  <c:v>3200</c:v>
                </c:pt>
                <c:pt idx="6">
                  <c:v>6400</c:v>
                </c:pt>
                <c:pt idx="7">
                  <c:v>12800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82-42B2-811B-A3D1F0056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079280"/>
        <c:axId val="667090160"/>
        <c:extLst>
          <c:ext xmlns:c15="http://schemas.microsoft.com/office/drawing/2012/chart" uri="{02D57815-91ED-43cb-92C2-25804820EDAC}">
            <c15:filteredLineSeries>
              <c15:ser>
                <c:idx val="3"/>
                <c:order val="6"/>
                <c:tx>
                  <c:v>Sleep(1)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('Charm++'!$H$6,'Charm++'!$H$11,'Charm++'!$H$16,'Charm++'!$H$21,'Charm++'!$H$26,'Charm++'!$H$31,'Charm++'!$H$36,'Charm++'!$H$41)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1764.7745736079621</c:v>
                      </c:pt>
                      <c:pt idx="1">
                        <c:v>3449.9709874689806</c:v>
                      </c:pt>
                      <c:pt idx="2">
                        <c:v>6489.7482339488697</c:v>
                      </c:pt>
                      <c:pt idx="3">
                        <c:v>5941.2270500889035</c:v>
                      </c:pt>
                      <c:pt idx="4">
                        <c:v>19873.347405402215</c:v>
                      </c:pt>
                      <c:pt idx="5">
                        <c:v>31208.835424166013</c:v>
                      </c:pt>
                      <c:pt idx="6">
                        <c:v>44974.159780273687</c:v>
                      </c:pt>
                      <c:pt idx="7">
                        <c:v>59488.593847565076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B86-4A15-8C0F-3AEB14FCACCD}"/>
                  </c:ext>
                </c:extLst>
              </c15:ser>
            </c15:filteredLineSeries>
          </c:ext>
        </c:extLst>
      </c:lineChart>
      <c:catAx>
        <c:axId val="66707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 of</a:t>
                </a:r>
                <a:r>
                  <a:rPr lang="fr-FR" baseline="0"/>
                  <a:t> nodes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7090160"/>
        <c:crosses val="autoZero"/>
        <c:auto val="1"/>
        <c:lblAlgn val="ctr"/>
        <c:lblOffset val="100"/>
        <c:noMultiLvlLbl val="0"/>
      </c:catAx>
      <c:valAx>
        <c:axId val="66709016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Throughput (Task/s)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707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Task Latency</a:t>
            </a:r>
            <a:r>
              <a:rPr lang="en-US" baseline="0"/>
              <a:t> (ms)</a:t>
            </a:r>
            <a:r>
              <a:rPr lang="en-US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Sleep(1)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Swift!$A$8:$A$11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Swift!$N$8:$N$11</c:f>
              <c:numCache>
                <c:formatCode>General</c:formatCode>
                <c:ptCount val="4"/>
                <c:pt idx="0">
                  <c:v>0.1320013333333333</c:v>
                </c:pt>
                <c:pt idx="1">
                  <c:v>1.7637775555555555</c:v>
                </c:pt>
                <c:pt idx="2">
                  <c:v>3.8331909523809529</c:v>
                </c:pt>
                <c:pt idx="3">
                  <c:v>32.247911222222228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8E-4CBE-966F-E76BFE6F4B97}"/>
            </c:ext>
          </c:extLst>
        </c:ser>
        <c:ser>
          <c:idx val="1"/>
          <c:order val="1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Swift!$A$12:$A$18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Swift!$N$12:$N$18</c:f>
              <c:numCache>
                <c:formatCode>General</c:formatCode>
                <c:ptCount val="7"/>
                <c:pt idx="0">
                  <c:v>0.15999666666666598</c:v>
                </c:pt>
                <c:pt idx="1">
                  <c:v>7.9155555555555557</c:v>
                </c:pt>
                <c:pt idx="2">
                  <c:v>14.484765238095241</c:v>
                </c:pt>
                <c:pt idx="3">
                  <c:v>39.558000444444438</c:v>
                </c:pt>
                <c:pt idx="4">
                  <c:v>52.346129462365596</c:v>
                </c:pt>
                <c:pt idx="5">
                  <c:v>418.15079571428572</c:v>
                </c:pt>
                <c:pt idx="6">
                  <c:v>2652.1862207349081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8E-4CBE-966F-E76BFE6F4B97}"/>
            </c:ext>
          </c:extLst>
        </c:ser>
        <c:ser>
          <c:idx val="2"/>
          <c:order val="2"/>
          <c:tx>
            <c:v>Sleep(100)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Swift!$A$19:$A$25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Swift!$N$19:$N$25</c:f>
              <c:numCache>
                <c:formatCode>General</c:formatCode>
                <c:ptCount val="7"/>
                <c:pt idx="0">
                  <c:v>0.16000333333333402</c:v>
                </c:pt>
                <c:pt idx="1">
                  <c:v>66.832221111111124</c:v>
                </c:pt>
                <c:pt idx="2">
                  <c:v>106.86619047619048</c:v>
                </c:pt>
                <c:pt idx="3">
                  <c:v>167.25511177777778</c:v>
                </c:pt>
                <c:pt idx="4">
                  <c:v>176.64860290322579</c:v>
                </c:pt>
                <c:pt idx="5">
                  <c:v>626.85878423280428</c:v>
                </c:pt>
                <c:pt idx="6">
                  <c:v>2091.7698159055117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8E-4CBE-966F-E76BFE6F4B97}"/>
            </c:ext>
          </c:extLst>
        </c:ser>
        <c:ser>
          <c:idx val="3"/>
          <c:order val="3"/>
          <c:tx>
            <c:v>Sleep(1000)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Swift!$A$26:$A$33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Swift!$N$26:$N$33</c:f>
              <c:numCache>
                <c:formatCode>General</c:formatCode>
                <c:ptCount val="8"/>
                <c:pt idx="0">
                  <c:v>1.0900000000000001</c:v>
                </c:pt>
                <c:pt idx="1">
                  <c:v>667.77332666666678</c:v>
                </c:pt>
                <c:pt idx="2">
                  <c:v>1093.1500000000001</c:v>
                </c:pt>
                <c:pt idx="3">
                  <c:v>1317.2213333333332</c:v>
                </c:pt>
                <c:pt idx="4">
                  <c:v>1323.0090338709676</c:v>
                </c:pt>
                <c:pt idx="5">
                  <c:v>2951.0217457142858</c:v>
                </c:pt>
                <c:pt idx="6">
                  <c:v>3627.5736223622048</c:v>
                </c:pt>
                <c:pt idx="7">
                  <c:v>16906.794901176469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8E-4CBE-966F-E76BFE6F4B97}"/>
            </c:ext>
          </c:extLst>
        </c:ser>
        <c:ser>
          <c:idx val="4"/>
          <c:order val="4"/>
          <c:tx>
            <c:v>Heterogeneous Workload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Swift!$A$37:$A$44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Swift!$J$37:$J$44</c:f>
              <c:numCache>
                <c:formatCode>General</c:formatCode>
                <c:ptCount val="8"/>
                <c:pt idx="0">
                  <c:v>0.68784444444452852</c:v>
                </c:pt>
                <c:pt idx="1">
                  <c:v>671.55150555555554</c:v>
                </c:pt>
                <c:pt idx="2">
                  <c:v>1168.1419150793649</c:v>
                </c:pt>
                <c:pt idx="3">
                  <c:v>1603.1069622222221</c:v>
                </c:pt>
                <c:pt idx="4">
                  <c:v>1996.6798892473121</c:v>
                </c:pt>
                <c:pt idx="5">
                  <c:v>1095.9003417989418</c:v>
                </c:pt>
                <c:pt idx="6">
                  <c:v>1498.8713884514436</c:v>
                </c:pt>
                <c:pt idx="7">
                  <c:v>2021.9706657516342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28E-4CBE-966F-E76BFE6F4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69904"/>
        <c:axId val="666159024"/>
      </c:scatterChart>
      <c:valAx>
        <c:axId val="666169904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59024"/>
        <c:crosses val="autoZero"/>
        <c:crossBetween val="midCat"/>
      </c:valAx>
      <c:valAx>
        <c:axId val="666159024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9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('Charm++'!$A$5,'Charm++'!$A$10,'Charm++'!$A$15,'Charm++'!$A$20,'Charm++'!$A$25,'Charm++'!$A$30,'Charm++'!$A$35,'Charm++'!$A$40)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('Charm++'!$G$5,'Charm++'!$G$10,'Charm++'!$G$15,'Charm++'!$G$20,'Charm++'!$G$25,'Charm++'!$G$30,'Charm++'!$G$35,'Charm++'!$G$40)</c:f>
              <c:numCache>
                <c:formatCode>General</c:formatCode>
                <c:ptCount val="8"/>
                <c:pt idx="0">
                  <c:v>0.98687597069120481</c:v>
                </c:pt>
                <c:pt idx="1">
                  <c:v>0.98677344660545196</c:v>
                </c:pt>
                <c:pt idx="2">
                  <c:v>0.9867706033458864</c:v>
                </c:pt>
                <c:pt idx="3">
                  <c:v>0.98677019438524216</c:v>
                </c:pt>
                <c:pt idx="4">
                  <c:v>0.98652557982892974</c:v>
                </c:pt>
                <c:pt idx="5">
                  <c:v>0.98636689056734783</c:v>
                </c:pt>
                <c:pt idx="6">
                  <c:v>0.98614930618035646</c:v>
                </c:pt>
                <c:pt idx="7">
                  <c:v>0.98494006935160017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1FC-44A5-B7A3-49D7CAB90A48}"/>
            </c:ext>
          </c:extLst>
        </c:ser>
        <c:ser>
          <c:idx val="2"/>
          <c:order val="2"/>
          <c:tx>
            <c:v>Sleep(100)</c:v>
          </c:tx>
          <c:spPr>
            <a:ln w="19050" cap="rnd">
              <a:solidFill>
                <a:schemeClr val="accent1"/>
              </a:solidFill>
              <a:round/>
            </a:ln>
            <a:effectLst>
              <a:glow rad="76200">
                <a:schemeClr val="accent1">
                  <a:alpha val="40000"/>
                </a:schemeClr>
              </a:glo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>
                <a:glow rad="76200">
                  <a:schemeClr val="accent1">
                    <a:alpha val="40000"/>
                  </a:schemeClr>
                </a:glow>
              </a:effectLst>
            </c:spPr>
          </c:marker>
          <c:xVal>
            <c:numRef>
              <c:f>('Charm++'!$A$4,'Charm++'!$A$9,'Charm++'!$A$14,'Charm++'!$A$19,'Charm++'!$A$24,'Charm++'!$A$29,'Charm++'!$A$34,'Charm++'!$A$39)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('Charm++'!$G$4,'Charm++'!$G$9,'Charm++'!$G$14,'Charm++'!$G$19,'Charm++'!$G$24,'Charm++'!$G$29,'Charm++'!$G$34,'Charm++'!$G$39)</c:f>
              <c:numCache>
                <c:formatCode>General</c:formatCode>
                <c:ptCount val="8"/>
                <c:pt idx="0">
                  <c:v>0.99999227005975244</c:v>
                </c:pt>
                <c:pt idx="1">
                  <c:v>0.99999180006723942</c:v>
                </c:pt>
                <c:pt idx="2">
                  <c:v>0.99995945164423594</c:v>
                </c:pt>
                <c:pt idx="3">
                  <c:v>0.99995877169984271</c:v>
                </c:pt>
                <c:pt idx="4">
                  <c:v>0.99994363317739787</c:v>
                </c:pt>
                <c:pt idx="5">
                  <c:v>0.99993988361419706</c:v>
                </c:pt>
                <c:pt idx="6">
                  <c:v>0.99992487564409283</c:v>
                </c:pt>
                <c:pt idx="7">
                  <c:v>0.99990687867238914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1FC-44A5-B7A3-49D7CAB90A48}"/>
            </c:ext>
          </c:extLst>
        </c:ser>
        <c:ser>
          <c:idx val="3"/>
          <c:order val="3"/>
          <c:tx>
            <c:v>Sleep(1000)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('Charm++'!$A$3,'Charm++'!$A$8,'Charm++'!$A$13,'Charm++'!$A$18,'Charm++'!$A$23,'Charm++'!$A$28,'Charm++'!$A$33,'Charm++'!$A$38,'Charm++'!$A$34)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64</c:v>
                </c:pt>
              </c:numCache>
            </c:numRef>
          </c:xVal>
          <c:yVal>
            <c:numRef>
              <c:f>('Charm++'!$G$3,'Charm++'!$G$8,'Charm++'!$G$13,'Charm++'!$G$18,'Charm++'!$G$23,'Charm++'!$G$28,'Charm++'!$G$33,'Charm++'!$G$38)</c:f>
              <c:numCache>
                <c:formatCode>General</c:formatCode>
                <c:ptCount val="8"/>
                <c:pt idx="0">
                  <c:v>0.99999207006288438</c:v>
                </c:pt>
                <c:pt idx="1">
                  <c:v>0.99999223006037241</c:v>
                </c:pt>
                <c:pt idx="2">
                  <c:v>0.99999106007992289</c:v>
                </c:pt>
                <c:pt idx="3">
                  <c:v>0.99997544060317889</c:v>
                </c:pt>
                <c:pt idx="4">
                  <c:v>0.99995580195355371</c:v>
                </c:pt>
                <c:pt idx="5">
                  <c:v>0.99995468205380944</c:v>
                </c:pt>
                <c:pt idx="6">
                  <c:v>0.99994163340685804</c:v>
                </c:pt>
                <c:pt idx="7">
                  <c:v>0.99991945648778002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1FC-44A5-B7A3-49D7CAB90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7080912"/>
        <c:axId val="66708798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Sleep(1)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name>Sim. Sleep(1)</c:nam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power"/>
                  <c:forward val="112"/>
                  <c:dispRSqr val="1"/>
                  <c:dispEq val="0"/>
                  <c:trendlineLbl>
                    <c:layout>
                      <c:manualLayout>
                        <c:x val="-0.41232635142037005"/>
                        <c:y val="-1.3040244969378828E-2"/>
                      </c:manualLayout>
                    </c:layout>
                    <c:numFmt formatCode="General" sourceLinked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anchor="ctr" anchorCtr="1"/>
                      <a:lstStyle/>
                      <a:p>
                        <a:pPr>
                          <a:defRPr sz="900" b="0" i="0" u="none" strike="noStrike" kern="1200" baseline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fr-FR"/>
                      </a:p>
                    </c:txPr>
                  </c:trendlineLbl>
                </c:trendline>
                <c:xVal>
                  <c:numRef>
                    <c:extLst>
                      <c:ext uri="{02D57815-91ED-43cb-92C2-25804820EDAC}">
                        <c15:formulaRef>
                          <c15:sqref>('Charm++'!$A$6,'Charm++'!$A$11,'Charm++'!$A$16,'Charm++'!$A$21,'Charm++'!$A$26,'Charm++'!$A$31,'Charm++'!$A$36,'Charm++'!$A$41)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('Charm++'!$G$6,'Charm++'!$G$11,'Charm++'!$G$16,'Charm++'!$G$21,'Charm++'!$G$26,'Charm++'!$G$31,'Charm++'!$G$36,'Charm++'!$G$41)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1.7647745736079621</c:v>
                      </c:pt>
                      <c:pt idx="1">
                        <c:v>1.7249854937344904</c:v>
                      </c:pt>
                      <c:pt idx="2">
                        <c:v>1.6224370584872174</c:v>
                      </c:pt>
                      <c:pt idx="3">
                        <c:v>0.7426533812611128</c:v>
                      </c:pt>
                      <c:pt idx="4">
                        <c:v>1.2420842128376386</c:v>
                      </c:pt>
                      <c:pt idx="5">
                        <c:v>0.97527610700518785</c:v>
                      </c:pt>
                      <c:pt idx="6">
                        <c:v>0.70272124656677637</c:v>
                      </c:pt>
                      <c:pt idx="7">
                        <c:v>0.46475463943410217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6708091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7087984"/>
        <c:crosses val="autoZero"/>
        <c:crossBetween val="midCat"/>
      </c:valAx>
      <c:valAx>
        <c:axId val="667087984"/>
        <c:scaling>
          <c:orientation val="minMax"/>
          <c:max val="1"/>
          <c:min val="0.9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7080912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 smtClean="0"/>
              <a:t>Latency</a:t>
            </a:r>
            <a:r>
              <a:rPr lang="fr-FR" dirty="0" smtClean="0"/>
              <a:t> (ms)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6138804398579173"/>
          <c:y val="0.13914073413388073"/>
          <c:w val="0.63047845613209896"/>
          <c:h val="0.78507626699463928"/>
        </c:manualLayout>
      </c:layout>
      <c:lineChart>
        <c:grouping val="standard"/>
        <c:varyColors val="0"/>
        <c:ser>
          <c:idx val="0"/>
          <c:order val="0"/>
          <c:tx>
            <c:v>Sleep(1000)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('Charm++'!$J$3,'Charm++'!$J$8,'Charm++'!$J$13,'Charm++'!$J$18,'Charm++'!$J$23,'Charm++'!$J$28,'Charm++'!$J$33,'Charm++'!$J$38)</c:f>
              <c:numCache>
                <c:formatCode>General</c:formatCode>
                <c:ptCount val="8"/>
                <c:pt idx="0">
                  <c:v>6.0189999999920474E-2</c:v>
                </c:pt>
                <c:pt idx="1">
                  <c:v>499.93292499999995</c:v>
                </c:pt>
                <c:pt idx="2">
                  <c:v>744.94264499999997</c:v>
                </c:pt>
                <c:pt idx="3">
                  <c:v>872.42617374999998</c:v>
                </c:pt>
                <c:pt idx="4">
                  <c:v>932.43386312500002</c:v>
                </c:pt>
                <c:pt idx="5">
                  <c:v>963.99461593750004</c:v>
                </c:pt>
                <c:pt idx="6">
                  <c:v>977.448840625</c:v>
                </c:pt>
                <c:pt idx="7">
                  <c:v>979.57781476562502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2C-4A59-B66B-EDCBC65C659D}"/>
            </c:ext>
          </c:extLst>
        </c:ser>
        <c:ser>
          <c:idx val="1"/>
          <c:order val="1"/>
          <c:tx>
            <c:v>Sleep(100)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('Charm++'!$J$4,'Charm++'!$J$9,'Charm++'!$J$14,'Charm++'!$J$19,'Charm++'!$J$24,'Charm++'!$J$29,'Charm++'!$J$34,'Charm++'!$J$39)</c:f>
              <c:numCache>
                <c:formatCode>General</c:formatCode>
                <c:ptCount val="8"/>
                <c:pt idx="0">
                  <c:v>2.6752000000001885E-2</c:v>
                </c:pt>
                <c:pt idx="1">
                  <c:v>49.969470999999999</c:v>
                </c:pt>
                <c:pt idx="2">
                  <c:v>74.970467499999998</c:v>
                </c:pt>
                <c:pt idx="3">
                  <c:v>87.464205750000005</c:v>
                </c:pt>
                <c:pt idx="4">
                  <c:v>93.693718187499996</c:v>
                </c:pt>
                <c:pt idx="5">
                  <c:v>96.833570218749998</c:v>
                </c:pt>
                <c:pt idx="6">
                  <c:v>98.376435484374994</c:v>
                </c:pt>
                <c:pt idx="7">
                  <c:v>99.164426671875006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2C-4A59-B66B-EDCBC65C659D}"/>
            </c:ext>
          </c:extLst>
        </c:ser>
        <c:ser>
          <c:idx val="2"/>
          <c:order val="2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('Charm++'!$J$5,'Charm++'!$J$10,'Charm++'!$J$15,'Charm++'!$J$20,'Charm++'!$J$25,'Charm++'!$J$30,'Charm++'!$J$35,'Charm++'!$J$40)</c:f>
              <c:numCache>
                <c:formatCode>General</c:formatCode>
                <c:ptCount val="8"/>
                <c:pt idx="0">
                  <c:v>0.11395710000000037</c:v>
                </c:pt>
                <c:pt idx="1">
                  <c:v>5.1106827499999987</c:v>
                </c:pt>
                <c:pt idx="2">
                  <c:v>7.6121857750000004</c:v>
                </c:pt>
                <c:pt idx="3">
                  <c:v>8.8615017250125003</c:v>
                </c:pt>
                <c:pt idx="4">
                  <c:v>9.4873028999999995</c:v>
                </c:pt>
                <c:pt idx="5">
                  <c:v>9.8010278968750004</c:v>
                </c:pt>
                <c:pt idx="6">
                  <c:v>9.9541181859374994</c:v>
                </c:pt>
                <c:pt idx="7">
                  <c:v>10.034370507812499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2C-4A59-B66B-EDCBC65C659D}"/>
            </c:ext>
          </c:extLst>
        </c:ser>
        <c:ser>
          <c:idx val="3"/>
          <c:order val="3"/>
          <c:tx>
            <c:v>Sleep(1)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('Charm++'!$J$6,'Charm++'!$J$11,'Charm++'!$J$16,'Charm++'!$J$21,'Charm++'!$J$26,'Charm++'!$J$31,'Charm++'!$J$36,'Charm++'!$J$41)</c:f>
              <c:numCache>
                <c:formatCode>General</c:formatCode>
                <c:ptCount val="8"/>
                <c:pt idx="0">
                  <c:v>0.11631566000000015</c:v>
                </c:pt>
                <c:pt idx="1">
                  <c:v>0.61635521499999979</c:v>
                </c:pt>
                <c:pt idx="2">
                  <c:v>0.86775220750000015</c:v>
                </c:pt>
                <c:pt idx="3">
                  <c:v>0.99186005375999997</c:v>
                </c:pt>
                <c:pt idx="4">
                  <c:v>1.0536216606187501</c:v>
                </c:pt>
                <c:pt idx="5">
                  <c:v>1.0849965821687499</c:v>
                </c:pt>
                <c:pt idx="6">
                  <c:v>1.1003810901515625</c:v>
                </c:pt>
                <c:pt idx="7">
                  <c:v>1.1072182319765624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2C-4A59-B66B-EDCBC65C6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089616"/>
        <c:axId val="667091792"/>
      </c:lineChart>
      <c:catAx>
        <c:axId val="66708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</a:t>
                </a:r>
                <a:r>
                  <a:rPr lang="fr-FR" baseline="0"/>
                  <a:t> of nodes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7091792"/>
        <c:crosses val="autoZero"/>
        <c:auto val="1"/>
        <c:lblAlgn val="ctr"/>
        <c:lblOffset val="100"/>
        <c:noMultiLvlLbl val="0"/>
      </c:catAx>
      <c:valAx>
        <c:axId val="6670917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Latecy</a:t>
                </a:r>
                <a:r>
                  <a:rPr lang="fr-FR" dirty="0"/>
                  <a:t> </a:t>
                </a:r>
                <a:r>
                  <a:rPr lang="fr-FR" dirty="0" smtClean="0"/>
                  <a:t>(ms</a:t>
                </a:r>
                <a:r>
                  <a:rPr lang="fr-FR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70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Legion ++ Throughput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Sleep 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(Legion!$H$3,Legion!$H$8,Legion!$H$13,Legion!$H$18,Legion!$H$23,Legion!$H$28)</c:f>
              <c:numCache>
                <c:formatCode>General</c:formatCode>
                <c:ptCount val="6"/>
                <c:pt idx="0">
                  <c:v>0.9989155772493381</c:v>
                </c:pt>
                <c:pt idx="1">
                  <c:v>1.9976631336662372</c:v>
                </c:pt>
                <c:pt idx="2">
                  <c:v>3.9938606374281456</c:v>
                </c:pt>
                <c:pt idx="3">
                  <c:v>7.9799702746107268</c:v>
                </c:pt>
                <c:pt idx="4">
                  <c:v>15.93552010499914</c:v>
                </c:pt>
                <c:pt idx="5">
                  <c:v>31.777323582726403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6-4A15-8C0F-3AEB14FCACCD}"/>
            </c:ext>
          </c:extLst>
        </c:ser>
        <c:ser>
          <c:idx val="1"/>
          <c:order val="1"/>
          <c:tx>
            <c:v>Sleep(100)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('Charm++'!$A$3,'Charm++'!$A$8,'Charm++'!$A$13,'Charm++'!$A$18,'Charm++'!$A$23,'Charm++'!$A$28,'Charm++'!$A$33,'Charm++'!$A$38)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(Legion!$H$4,Legion!$H$9,Legion!$H$14,Legion!$H$19,Legion!$H$24,Legion!$H$29)</c:f>
              <c:numCache>
                <c:formatCode>General</c:formatCode>
                <c:ptCount val="6"/>
                <c:pt idx="0">
                  <c:v>9.9325007116636748</c:v>
                </c:pt>
                <c:pt idx="1">
                  <c:v>19.857798306328384</c:v>
                </c:pt>
                <c:pt idx="2">
                  <c:v>39.595990232857091</c:v>
                </c:pt>
                <c:pt idx="3">
                  <c:v>79.057101758743812</c:v>
                </c:pt>
                <c:pt idx="4">
                  <c:v>157.32439966729822</c:v>
                </c:pt>
                <c:pt idx="5">
                  <c:v>310.12539047936372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86-4A15-8C0F-3AEB14FCACCD}"/>
            </c:ext>
          </c:extLst>
        </c:ser>
        <c:ser>
          <c:idx val="2"/>
          <c:order val="2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(Legion!$H$5,Legion!$H$10,Legion!$H$15,Legion!$H$20,Legion!$H$25,Legion!$H$30)</c:f>
              <c:numCache>
                <c:formatCode>General</c:formatCode>
                <c:ptCount val="6"/>
                <c:pt idx="0">
                  <c:v>94.148527775934028</c:v>
                </c:pt>
                <c:pt idx="1">
                  <c:v>187.28196282733958</c:v>
                </c:pt>
                <c:pt idx="2">
                  <c:v>370.6325585877417</c:v>
                </c:pt>
                <c:pt idx="3">
                  <c:v>720.15731116305039</c:v>
                </c:pt>
                <c:pt idx="4">
                  <c:v>1383.3124107331209</c:v>
                </c:pt>
                <c:pt idx="5">
                  <c:v>2411.3431995449796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86-4A15-8C0F-3AEB14FCACCD}"/>
            </c:ext>
          </c:extLst>
        </c:ser>
        <c:ser>
          <c:idx val="3"/>
          <c:order val="3"/>
          <c:tx>
            <c:v>Sleep(1)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(Legion!$H$6,Legion!$H$11,Legion!$H$16,Legion!$H$21,Legion!$H$26,Legion!$H$31)</c:f>
              <c:numCache>
                <c:formatCode>General</c:formatCode>
                <c:ptCount val="6"/>
                <c:pt idx="0">
                  <c:v>575.74004185630099</c:v>
                </c:pt>
                <c:pt idx="1">
                  <c:v>1127.6181249052447</c:v>
                </c:pt>
                <c:pt idx="2">
                  <c:v>2132.3867810571337</c:v>
                </c:pt>
                <c:pt idx="3">
                  <c:v>3817.4369928445485</c:v>
                </c:pt>
                <c:pt idx="4">
                  <c:v>6185.0777037110429</c:v>
                </c:pt>
                <c:pt idx="5">
                  <c:v>8481.8296281918429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1B86-4A15-8C0F-3AEB14FCA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161744"/>
        <c:axId val="666173168"/>
        <c:extLst/>
      </c:lineChart>
      <c:catAx>
        <c:axId val="666161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Number of</a:t>
                </a:r>
                <a:r>
                  <a:rPr lang="fr-FR" baseline="0"/>
                  <a:t> nodes</a:t>
                </a:r>
                <a:endParaRPr lang="fr-F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73168"/>
        <c:crosses val="autoZero"/>
        <c:auto val="1"/>
        <c:lblAlgn val="ctr"/>
        <c:lblOffset val="100"/>
        <c:noMultiLvlLbl val="0"/>
      </c:catAx>
      <c:valAx>
        <c:axId val="6661731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Throughput (Task/s)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Sleep(1)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(Legion!$A$3,Legion!$A$8,Legion!$A$13,Legion!$A$18,Legion!$A$23,Legion!$A$28)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(Legion!$G$6,Legion!$G$11,Legion!$G$16,Legion!$G$21,Legion!$G$26,Legion!$G$31)</c:f>
              <c:numCache>
                <c:formatCode>General</c:formatCode>
                <c:ptCount val="6"/>
                <c:pt idx="0">
                  <c:v>0.57574004185630101</c:v>
                </c:pt>
                <c:pt idx="1">
                  <c:v>0.56380906245262241</c:v>
                </c:pt>
                <c:pt idx="2">
                  <c:v>0.53309669526428338</c:v>
                </c:pt>
                <c:pt idx="3">
                  <c:v>0.47717962410556858</c:v>
                </c:pt>
                <c:pt idx="4">
                  <c:v>0.38656735648194018</c:v>
                </c:pt>
                <c:pt idx="5">
                  <c:v>0.26505717588099509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A9-48CA-80B5-808445A36267}"/>
            </c:ext>
          </c:extLst>
        </c:ser>
        <c:ser>
          <c:idx val="1"/>
          <c:order val="1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(Legion!$A$5,Legion!$A$11,Legion!$A$16,Legion!$A$21,Legion!$A$26,Legion!$A$31)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(Legion!$G$5,Legion!$G$10,Legion!$G$15,Legion!$G$20,Legion!$G$25,Legion!$G$30)</c:f>
              <c:numCache>
                <c:formatCode>General</c:formatCode>
                <c:ptCount val="6"/>
                <c:pt idx="0">
                  <c:v>0.94148527775934032</c:v>
                </c:pt>
                <c:pt idx="1">
                  <c:v>0.93640981413669788</c:v>
                </c:pt>
                <c:pt idx="2">
                  <c:v>0.92658139646935422</c:v>
                </c:pt>
                <c:pt idx="3">
                  <c:v>0.90019663895381297</c:v>
                </c:pt>
                <c:pt idx="4">
                  <c:v>0.86457025670820065</c:v>
                </c:pt>
                <c:pt idx="5">
                  <c:v>0.75354474985780617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A9-48CA-80B5-808445A36267}"/>
            </c:ext>
          </c:extLst>
        </c:ser>
        <c:ser>
          <c:idx val="2"/>
          <c:order val="2"/>
          <c:tx>
            <c:v>Sleep(100)</c:v>
          </c:tx>
          <c:spPr>
            <a:ln w="19050" cap="rnd">
              <a:solidFill>
                <a:schemeClr val="accent3"/>
              </a:solidFill>
              <a:round/>
            </a:ln>
            <a:effectLst>
              <a:glow>
                <a:schemeClr val="bg1">
                  <a:lumMod val="65000"/>
                  <a:alpha val="40000"/>
                </a:schemeClr>
              </a:glow>
            </a:effectLst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>
                <a:glow>
                  <a:schemeClr val="bg1">
                    <a:lumMod val="65000"/>
                    <a:alpha val="40000"/>
                  </a:schemeClr>
                </a:glow>
              </a:effectLst>
            </c:spPr>
          </c:marker>
          <c:xVal>
            <c:numRef>
              <c:f>(Legion!$A$3,Legion!$A$8,Legion!$A$13,Legion!$A$18,Legion!$A$23,Legion!$A$28)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(Legion!$G$4,Legion!$G$9,Legion!$G$14,Legion!$G$19,Legion!$G$24,Legion!$G$29)</c:f>
              <c:numCache>
                <c:formatCode>General</c:formatCode>
                <c:ptCount val="6"/>
                <c:pt idx="0">
                  <c:v>0.99325007116636754</c:v>
                </c:pt>
                <c:pt idx="1">
                  <c:v>0.99288991531641924</c:v>
                </c:pt>
                <c:pt idx="2">
                  <c:v>0.98989975582142731</c:v>
                </c:pt>
                <c:pt idx="3">
                  <c:v>0.98821377198429772</c:v>
                </c:pt>
                <c:pt idx="4">
                  <c:v>0.98327749792061392</c:v>
                </c:pt>
                <c:pt idx="5">
                  <c:v>0.96914184524801161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A9-48CA-80B5-808445A36267}"/>
            </c:ext>
          </c:extLst>
        </c:ser>
        <c:ser>
          <c:idx val="3"/>
          <c:order val="3"/>
          <c:tx>
            <c:v>Sleep(1000)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(Legion!$A$7,Legion!$A$12,Legion!$A$17,Legion!$A$22,Legion!$A$27,Legion!$A$32)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(Legion!$G$3,Legion!$G$8,Legion!$G$13,Legion!$G$18,Legion!$G$23,Legion!$G$28)</c:f>
              <c:numCache>
                <c:formatCode>General</c:formatCode>
                <c:ptCount val="6"/>
                <c:pt idx="0">
                  <c:v>0.9989155772493381</c:v>
                </c:pt>
                <c:pt idx="1">
                  <c:v>0.99883156683311858</c:v>
                </c:pt>
                <c:pt idx="2">
                  <c:v>0.99846515935703639</c:v>
                </c:pt>
                <c:pt idx="3">
                  <c:v>0.99749628432634085</c:v>
                </c:pt>
                <c:pt idx="4">
                  <c:v>0.99597000656244628</c:v>
                </c:pt>
                <c:pt idx="5">
                  <c:v>0.9930413619602001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0A9-48CA-80B5-808445A36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66640"/>
        <c:axId val="666167728"/>
        <c:extLst/>
      </c:scatterChart>
      <c:valAx>
        <c:axId val="66616664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7728"/>
        <c:crosses val="autoZero"/>
        <c:crossBetween val="midCat"/>
      </c:valAx>
      <c:valAx>
        <c:axId val="666167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6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Throughput (tasks/s</a:t>
            </a:r>
            <a:r>
              <a:rPr lang="en-US" dirty="0" smtClean="0"/>
              <a:t>) for sleep(0) Tasks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Legion!$H$2</c:f>
              <c:strCache>
                <c:ptCount val="1"/>
                <c:pt idx="0">
                  <c:v>Throughput (task/s)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(Legion!$A$3,Legion!$A$8,Legion!$A$13,Legion!$A$18,Legion!$A$23,Legion!$A$28)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(Legion!$H$7,Legion!$H$12,Legion!$H$17,Legion!$H$22,Legion!$H$27,Legion!$H$32)</c:f>
              <c:numCache>
                <c:formatCode>General</c:formatCode>
                <c:ptCount val="6"/>
                <c:pt idx="0">
                  <c:v>1523.3037289408971</c:v>
                </c:pt>
                <c:pt idx="1">
                  <c:v>2484.5109376867263</c:v>
                </c:pt>
                <c:pt idx="2">
                  <c:v>4636.1535132423614</c:v>
                </c:pt>
                <c:pt idx="3">
                  <c:v>6904.1272182097737</c:v>
                </c:pt>
                <c:pt idx="4">
                  <c:v>8550.6818687814502</c:v>
                </c:pt>
                <c:pt idx="5">
                  <c:v>9683.6860273004895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59-43B4-8F21-792672A39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62288"/>
        <c:axId val="666167184"/>
      </c:scatterChart>
      <c:valAx>
        <c:axId val="66616228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7184"/>
        <c:crosses val="autoZero"/>
        <c:crossBetween val="midCat"/>
        <c:majorUnit val="1"/>
        <c:minorUnit val="1"/>
      </c:valAx>
      <c:valAx>
        <c:axId val="66616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Tasks</a:t>
                </a:r>
                <a:r>
                  <a:rPr lang="en-US" baseline="0"/>
                  <a:t> per second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2288"/>
        <c:crosses val="autoZero"/>
        <c:crossBetween val="midCat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 for sleep(0) </a:t>
            </a:r>
            <a:r>
              <a:rPr lang="en-US" dirty="0"/>
              <a:t>(tasks/s)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Sleep(0)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Swift!$A$3:$A$7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Swift!$L$3:$L$7</c:f>
              <c:numCache>
                <c:formatCode>General</c:formatCode>
                <c:ptCount val="5"/>
                <c:pt idx="0">
                  <c:v>7042.2535211267605</c:v>
                </c:pt>
                <c:pt idx="1">
                  <c:v>3277.4945375091042</c:v>
                </c:pt>
                <c:pt idx="2">
                  <c:v>1587.5415784699123</c:v>
                </c:pt>
                <c:pt idx="3">
                  <c:v>818.43478893476174</c:v>
                </c:pt>
                <c:pt idx="4">
                  <c:v>410.13428590328772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F4-4A4C-8456-B5D7F552B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65552"/>
        <c:axId val="666162832"/>
        <c:extLst/>
      </c:scatterChart>
      <c:valAx>
        <c:axId val="66616555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2832"/>
        <c:crosses val="autoZero"/>
        <c:crossBetween val="midCat"/>
        <c:majorUnit val="1"/>
        <c:minorUnit val="1"/>
      </c:valAx>
      <c:valAx>
        <c:axId val="66616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Tasks</a:t>
                </a:r>
                <a:r>
                  <a:rPr lang="en-US" baseline="0"/>
                  <a:t> per second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5552"/>
        <c:crosses val="autoZero"/>
        <c:crossBetween val="midCat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Throughput (tasks/s)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Swift!$A$12:$A$18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Swift!$L$12:$L$18</c:f>
              <c:numCache>
                <c:formatCode>General</c:formatCode>
                <c:ptCount val="7"/>
                <c:pt idx="0">
                  <c:v>96.030729833546729</c:v>
                </c:pt>
                <c:pt idx="1">
                  <c:v>172.18289649894777</c:v>
                </c:pt>
                <c:pt idx="2">
                  <c:v>215.27421834956431</c:v>
                </c:pt>
                <c:pt idx="3">
                  <c:v>236.28248884221577</c:v>
                </c:pt>
                <c:pt idx="4">
                  <c:v>700.9874123765735</c:v>
                </c:pt>
                <c:pt idx="5">
                  <c:v>178.04825201835123</c:v>
                </c:pt>
                <c:pt idx="6">
                  <c:v>60.529321769743916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FF-4B42-B8BC-354EFA1918A9}"/>
            </c:ext>
          </c:extLst>
        </c:ser>
        <c:ser>
          <c:idx val="6"/>
          <c:order val="2"/>
          <c:tx>
            <c:v>Ideal(10)</c:v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Swift!$A$12:$A$18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Swift!$M$12:$M$18</c:f>
              <c:numCache>
                <c:formatCode>General</c:formatCode>
                <c:ptCount val="7"/>
                <c:pt idx="0">
                  <c:v>100</c:v>
                </c:pt>
                <c:pt idx="1">
                  <c:v>300</c:v>
                </c:pt>
                <c:pt idx="2">
                  <c:v>700</c:v>
                </c:pt>
                <c:pt idx="3">
                  <c:v>1500</c:v>
                </c:pt>
                <c:pt idx="4">
                  <c:v>3100</c:v>
                </c:pt>
                <c:pt idx="5">
                  <c:v>6300</c:v>
                </c:pt>
                <c:pt idx="6">
                  <c:v>12700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FF-4B42-B8BC-354EFA1918A9}"/>
            </c:ext>
          </c:extLst>
        </c:ser>
        <c:ser>
          <c:idx val="2"/>
          <c:order val="3"/>
          <c:tx>
            <c:v>Sleep(100)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Swift!$A$19:$A$25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Swift!$L$19:$L$25</c:f>
              <c:numCache>
                <c:formatCode>General</c:formatCode>
                <c:ptCount val="7"/>
                <c:pt idx="0">
                  <c:v>9.9585062240663902</c:v>
                </c:pt>
                <c:pt idx="1">
                  <c:v>29.843817355837782</c:v>
                </c:pt>
                <c:pt idx="2">
                  <c:v>54.874702762026708</c:v>
                </c:pt>
                <c:pt idx="3">
                  <c:v>99.694270902565464</c:v>
                </c:pt>
                <c:pt idx="4">
                  <c:v>134.86274452935803</c:v>
                </c:pt>
                <c:pt idx="5">
                  <c:v>160.65554261622026</c:v>
                </c:pt>
                <c:pt idx="6">
                  <c:v>58.644436166839576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FF-4B42-B8BC-354EFA1918A9}"/>
            </c:ext>
          </c:extLst>
        </c:ser>
        <c:ser>
          <c:idx val="4"/>
          <c:order val="4"/>
          <c:tx>
            <c:v>Ideal (100ms)</c:v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triang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Swift!$A$19:$A$25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Swift!$M$19:$M$25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70</c:v>
                </c:pt>
                <c:pt idx="3">
                  <c:v>150</c:v>
                </c:pt>
                <c:pt idx="4">
                  <c:v>310</c:v>
                </c:pt>
                <c:pt idx="5">
                  <c:v>630</c:v>
                </c:pt>
                <c:pt idx="6">
                  <c:v>1270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AFF-4B42-B8BC-354EFA1918A9}"/>
            </c:ext>
          </c:extLst>
        </c:ser>
        <c:ser>
          <c:idx val="3"/>
          <c:order val="5"/>
          <c:tx>
            <c:v>Sleep(1000)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Swift!$A$26:$A$33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Swift!$L$26:$L$33</c:f>
              <c:numCache>
                <c:formatCode>General</c:formatCode>
                <c:ptCount val="8"/>
                <c:pt idx="0">
                  <c:v>0.99858201354077214</c:v>
                </c:pt>
                <c:pt idx="1">
                  <c:v>2.9934443568584803</c:v>
                </c:pt>
                <c:pt idx="2">
                  <c:v>6.9797586997706649</c:v>
                </c:pt>
                <c:pt idx="3">
                  <c:v>14.882133502658942</c:v>
                </c:pt>
                <c:pt idx="4">
                  <c:v>29.277598859118083</c:v>
                </c:pt>
                <c:pt idx="5">
                  <c:v>57.773253734628192</c:v>
                </c:pt>
                <c:pt idx="6">
                  <c:v>60.822880897305119</c:v>
                </c:pt>
                <c:pt idx="7">
                  <c:v>25.209311429901803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AFF-4B42-B8BC-354EFA1918A9}"/>
            </c:ext>
          </c:extLst>
        </c:ser>
        <c:ser>
          <c:idx val="5"/>
          <c:order val="6"/>
          <c:tx>
            <c:v>Ideal (1000ms)</c:v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triang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prstDash val="solid"/>
              </a:ln>
              <a:effectLst/>
            </c:spPr>
          </c:marker>
          <c:xVal>
            <c:numRef>
              <c:f>Swift!$A$26:$A$33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Swift!$M$26:$M$33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AFF-4B42-B8BC-354EFA191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60112"/>
        <c:axId val="66616881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Sleep(1)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Swift!$A$8:$A$11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Swift!$L$8:$L$11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742.39049740163318</c:v>
                      </c:pt>
                      <c:pt idx="1">
                        <c:v>607.28744939271257</c:v>
                      </c:pt>
                      <c:pt idx="2">
                        <c:v>896.40158791138435</c:v>
                      </c:pt>
                      <c:pt idx="3">
                        <c:v>260.22089862950327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6616011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8816"/>
        <c:crosses val="autoZero"/>
        <c:crossBetween val="midCat"/>
        <c:majorUnit val="1"/>
        <c:minorUnit val="1"/>
      </c:valAx>
      <c:valAx>
        <c:axId val="666168816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Tasks</a:t>
                </a:r>
                <a:r>
                  <a:rPr lang="en-US" baseline="0"/>
                  <a:t> per second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0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Sleep(1)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name>Sim. Sleep(1)</c:nam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power"/>
            <c:forward val="112"/>
            <c:dispRSqr val="1"/>
            <c:dispEq val="0"/>
            <c:trendlineLbl>
              <c:layout>
                <c:manualLayout>
                  <c:x val="-0.41232635142037005"/>
                  <c:y val="-1.304024496937882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Swift!$A$8:$A$11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Swift!$K$8:$K$11</c:f>
              <c:numCache>
                <c:formatCode>0\.000%</c:formatCode>
                <c:ptCount val="4"/>
                <c:pt idx="0">
                  <c:v>0.74239049740163321</c:v>
                </c:pt>
                <c:pt idx="1">
                  <c:v>0.20242914979757085</c:v>
                </c:pt>
                <c:pt idx="2">
                  <c:v>0.12805736970162632</c:v>
                </c:pt>
                <c:pt idx="3">
                  <c:v>1.7348059908633553E-2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F2-4862-8606-E6509716E036}"/>
            </c:ext>
          </c:extLst>
        </c:ser>
        <c:ser>
          <c:idx val="1"/>
          <c:order val="1"/>
          <c:tx>
            <c:v>Sleep(10)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name>Sim. Sleep(10)</c:nam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wer"/>
            <c:forward val="64"/>
            <c:dispRSqr val="1"/>
            <c:dispEq val="0"/>
            <c:trendlineLbl>
              <c:layout>
                <c:manualLayout>
                  <c:x val="-0.25027322300159666"/>
                  <c:y val="-6.396617089530483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Swift!$A$12:$A$18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Swift!$K$12:$K$18</c:f>
              <c:numCache>
                <c:formatCode>0\.000%</c:formatCode>
                <c:ptCount val="7"/>
                <c:pt idx="0">
                  <c:v>0.96030729833546735</c:v>
                </c:pt>
                <c:pt idx="1">
                  <c:v>0.57394298832982593</c:v>
                </c:pt>
                <c:pt idx="2">
                  <c:v>0.30753459764223473</c:v>
                </c:pt>
                <c:pt idx="3">
                  <c:v>0.15752165922814387</c:v>
                </c:pt>
                <c:pt idx="4">
                  <c:v>0.22612497173437854</c:v>
                </c:pt>
                <c:pt idx="5">
                  <c:v>2.8261627304500193E-2</c:v>
                </c:pt>
                <c:pt idx="6">
                  <c:v>4.7660883283262932E-3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F2-4862-8606-E6509716E036}"/>
            </c:ext>
          </c:extLst>
        </c:ser>
        <c:ser>
          <c:idx val="2"/>
          <c:order val="2"/>
          <c:tx>
            <c:v>Sleep(100)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name>Sim. Sleep(100)</c:nam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exp"/>
            <c:forward val="64"/>
            <c:dispRSqr val="1"/>
            <c:dispEq val="0"/>
            <c:trendlineLbl>
              <c:layout>
                <c:manualLayout>
                  <c:x val="-0.13436373674529595"/>
                  <c:y val="-0.2352624671916010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trendlineLbl>
          </c:trendline>
          <c:xVal>
            <c:numRef>
              <c:f>Swift!$A$19:$A$25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Swift!$K$19:$K$25</c:f>
              <c:numCache>
                <c:formatCode>0\.000%</c:formatCode>
                <c:ptCount val="7"/>
                <c:pt idx="0">
                  <c:v>0.99585062240663902</c:v>
                </c:pt>
                <c:pt idx="1">
                  <c:v>0.99479391186125943</c:v>
                </c:pt>
                <c:pt idx="2">
                  <c:v>0.7839243251718101</c:v>
                </c:pt>
                <c:pt idx="3">
                  <c:v>0.66462847268376979</c:v>
                </c:pt>
                <c:pt idx="4">
                  <c:v>0.43504111138502588</c:v>
                </c:pt>
                <c:pt idx="5">
                  <c:v>0.2550087978035242</c:v>
                </c:pt>
                <c:pt idx="6">
                  <c:v>4.6176721391212261E-2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F2-4862-8606-E6509716E036}"/>
            </c:ext>
          </c:extLst>
        </c:ser>
        <c:ser>
          <c:idx val="3"/>
          <c:order val="3"/>
          <c:tx>
            <c:v>Sleep(1000)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Swift!$A$26:$A$33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Swift!$K$26:$K$33</c:f>
              <c:numCache>
                <c:formatCode>0\.000%</c:formatCode>
                <c:ptCount val="8"/>
                <c:pt idx="0">
                  <c:v>0.99858201354077214</c:v>
                </c:pt>
                <c:pt idx="1">
                  <c:v>0.99781478561949333</c:v>
                </c:pt>
                <c:pt idx="2">
                  <c:v>0.9971083856815236</c:v>
                </c:pt>
                <c:pt idx="3">
                  <c:v>0.99214223351059605</c:v>
                </c:pt>
                <c:pt idx="4">
                  <c:v>0.9444386728747769</c:v>
                </c:pt>
                <c:pt idx="5">
                  <c:v>0.91703577356552679</c:v>
                </c:pt>
                <c:pt idx="6">
                  <c:v>0.47892032202602453</c:v>
                </c:pt>
                <c:pt idx="7">
                  <c:v>9.8860044823144325E-2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F2-4862-8606-E6509716E036}"/>
            </c:ext>
          </c:extLst>
        </c:ser>
        <c:ser>
          <c:idx val="4"/>
          <c:order val="4"/>
          <c:tx>
            <c:v>Heterogeneous Workload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Swift!$A$37:$A$44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Swift!$I$37:$I$44</c:f>
              <c:numCache>
                <c:formatCode>0\.000%</c:formatCode>
                <c:ptCount val="8"/>
                <c:pt idx="0">
                  <c:v>0.99878784720498937</c:v>
                </c:pt>
                <c:pt idx="1">
                  <c:v>0.98339760233251339</c:v>
                </c:pt>
                <c:pt idx="2">
                  <c:v>0.93194263383209497</c:v>
                </c:pt>
                <c:pt idx="3">
                  <c:v>0.76914107904962092</c:v>
                </c:pt>
                <c:pt idx="4">
                  <c:v>0.39605605582184589</c:v>
                </c:pt>
                <c:pt idx="5">
                  <c:v>0.13589239346712403</c:v>
                </c:pt>
                <c:pt idx="6">
                  <c:v>1.8959984561615517E-2</c:v>
                </c:pt>
                <c:pt idx="7">
                  <c:v>3.5015339796590664E-3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F2-4862-8606-E6509716E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60656"/>
        <c:axId val="666170448"/>
      </c:scatterChart>
      <c:valAx>
        <c:axId val="66616065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70448"/>
        <c:crosses val="autoZero"/>
        <c:crossBetween val="midCat"/>
      </c:valAx>
      <c:valAx>
        <c:axId val="666170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6160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35018-2037-4681-A857-4A6EE43017A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E695F-8862-4284-AA0A-A29BF7B15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3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7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7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6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4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2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6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09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5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30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9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E695F-8862-4284-AA0A-A29BF7B152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smtClean="0"/>
              <a:t>Benchmarking </a:t>
            </a:r>
            <a:r>
              <a:rPr lang="en-US" sz="3600" dirty="0"/>
              <a:t>the state-of-the-art Task Execution Frameworks of Many-Task Computing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Dubucq</a:t>
            </a:r>
            <a:r>
              <a:rPr lang="en-US" dirty="0" smtClean="0"/>
              <a:t> – Tony </a:t>
            </a:r>
            <a:r>
              <a:rPr lang="en-US" dirty="0" err="1" smtClean="0"/>
              <a:t>Forlini</a:t>
            </a:r>
            <a:r>
              <a:rPr lang="en-US" dirty="0" smtClean="0"/>
              <a:t> – Virgile Landeiro Dos Reis – Isabelle Santos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Legion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Programming </a:t>
            </a:r>
            <a:r>
              <a:rPr lang="en-US" dirty="0"/>
              <a:t>model for heterogeneous, distributed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Built on top of </a:t>
            </a:r>
            <a:r>
              <a:rPr lang="en-US" dirty="0" err="1" smtClean="0"/>
              <a:t>GASNet</a:t>
            </a:r>
            <a:r>
              <a:rPr lang="en-US" dirty="0" smtClean="0"/>
              <a:t> communication system</a:t>
            </a:r>
          </a:p>
          <a:p>
            <a:r>
              <a:rPr lang="fr-FR" dirty="0" err="1"/>
              <a:t>Heterogeneous</a:t>
            </a:r>
            <a:endParaRPr lang="fr-FR" dirty="0"/>
          </a:p>
          <a:p>
            <a:pPr lvl="1"/>
            <a:r>
              <a:rPr lang="fr-FR" dirty="0"/>
              <a:t>Mixed </a:t>
            </a:r>
            <a:r>
              <a:rPr lang="fr-FR" dirty="0" err="1"/>
              <a:t>CPUs</a:t>
            </a:r>
            <a:r>
              <a:rPr lang="fr-FR" dirty="0"/>
              <a:t> and </a:t>
            </a:r>
            <a:r>
              <a:rPr lang="fr-FR" dirty="0" err="1"/>
              <a:t>GPUs</a:t>
            </a:r>
            <a:endParaRPr lang="en-US" dirty="0"/>
          </a:p>
          <a:p>
            <a:r>
              <a:rPr lang="fr-FR" dirty="0" err="1"/>
              <a:t>Distributed</a:t>
            </a:r>
            <a:endParaRPr lang="fr-FR" dirty="0"/>
          </a:p>
          <a:p>
            <a:pPr lvl="1"/>
            <a:r>
              <a:rPr lang="en-US" dirty="0"/>
              <a:t>Large spread and variability of communication latencies </a:t>
            </a:r>
            <a:endParaRPr lang="en-US" dirty="0" smtClean="0"/>
          </a:p>
          <a:p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parallelism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Legion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6362" y="1270000"/>
            <a:ext cx="4515990" cy="4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Legion</a:t>
            </a:r>
            <a:r>
              <a:rPr lang="fr-FR" dirty="0" smtClean="0"/>
              <a:t> -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234482"/>
              </p:ext>
            </p:extLst>
          </p:nvPr>
        </p:nvGraphicFramePr>
        <p:xfrm>
          <a:off x="424364" y="1716969"/>
          <a:ext cx="8991239" cy="4059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38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Legion</a:t>
            </a:r>
            <a:r>
              <a:rPr lang="fr-FR" dirty="0" smtClean="0"/>
              <a:t> -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658699"/>
              </p:ext>
            </p:extLst>
          </p:nvPr>
        </p:nvGraphicFramePr>
        <p:xfrm>
          <a:off x="362139" y="1665838"/>
          <a:ext cx="8821502" cy="417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Legion</a:t>
            </a:r>
            <a:r>
              <a:rPr lang="fr-FR" dirty="0" smtClean="0"/>
              <a:t> -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669693"/>
              </p:ext>
            </p:extLst>
          </p:nvPr>
        </p:nvGraphicFramePr>
        <p:xfrm>
          <a:off x="388152" y="1698861"/>
          <a:ext cx="8885850" cy="407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63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 charset="0"/>
              </a:rPr>
              <a:t>Distributed data-aware execution fabric</a:t>
            </a:r>
          </a:p>
          <a:p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Work stealing</a:t>
            </a:r>
          </a:p>
          <a:p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Built on top of ZHT</a:t>
            </a:r>
          </a:p>
          <a:p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Supports MTC </a:t>
            </a:r>
            <a:r>
              <a:rPr lang="en-US">
                <a:latin typeface="Trebuchet MS" charset="0"/>
              </a:rPr>
              <a:t>and HPC workloads</a:t>
            </a:r>
            <a:endParaRPr lang="en-US" dirty="0">
              <a:latin typeface="Trebuchet MS" charset="0"/>
            </a:endParaRPr>
          </a:p>
          <a:p>
            <a:endParaRPr lang="en-US" dirty="0">
              <a:latin typeface="Trebuchet MS" charset="0"/>
            </a:endParaRPr>
          </a:p>
          <a:p>
            <a:r>
              <a:rPr lang="en-US" dirty="0">
                <a:latin typeface="Trebuchet MS" charset="0"/>
              </a:rPr>
              <a:t>Coded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16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5735" y="603849"/>
            <a:ext cx="3902075" cy="75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MATRIX </a:t>
            </a:r>
            <a:r>
              <a:rPr lang="en-US" smtClean="0"/>
              <a:t>- </a:t>
            </a:r>
            <a:r>
              <a:rPr lang="en-US"/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94" y="1467731"/>
            <a:ext cx="6049594" cy="40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17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5735" y="603849"/>
            <a:ext cx="3902075" cy="751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MATRIX </a:t>
            </a:r>
            <a:r>
              <a:rPr lang="en-US" smtClean="0"/>
              <a:t>- </a:t>
            </a:r>
            <a:r>
              <a:rPr lang="en-US"/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79" y="1445801"/>
            <a:ext cx="6531362" cy="42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Sparrow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rcRect l="5997" t="11664" r="3701" b="138"/>
          <a:stretch>
            <a:fillRect/>
          </a:stretch>
        </p:blipFill>
        <p:spPr>
          <a:xfrm>
            <a:off x="753748" y="3248256"/>
            <a:ext cx="5833149" cy="27652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079" y="1619916"/>
            <a:ext cx="3815632" cy="14057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Stateless distributed scheduler</a:t>
            </a:r>
          </a:p>
          <a:p>
            <a:r>
              <a:rPr lang="en-US"/>
              <a:t>Late binding</a:t>
            </a:r>
          </a:p>
          <a:p>
            <a:r>
              <a:rPr lang="en-US"/>
              <a:t>Batch sampling</a:t>
            </a:r>
          </a:p>
          <a:p>
            <a:r>
              <a:rPr lang="en-US"/>
              <a:t>Coded in </a:t>
            </a:r>
            <a:r>
              <a:rPr lang="en-US" smtClean="0"/>
              <a:t>Java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18</a:t>
            </a:fld>
            <a:endParaRPr lang="en-US" dirty="0"/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264" y="1866485"/>
            <a:ext cx="3770729" cy="18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Sparrow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Backend and Frontend provided in the code source don't match the benchmark metrics  </a:t>
            </a:r>
          </a:p>
          <a:p>
            <a:endParaRPr lang="en-US"/>
          </a:p>
          <a:p>
            <a:r>
              <a:rPr lang="en-US"/>
              <a:t>Necessity of task completion acknowledgement</a:t>
            </a:r>
          </a:p>
          <a:p>
            <a:endParaRPr lang="en-US"/>
          </a:p>
          <a:p>
            <a:r>
              <a:rPr lang="en-US"/>
              <a:t> Dense workload handling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2808250" cy="3642682"/>
          </a:xfrm>
        </p:spPr>
        <p:txBody>
          <a:bodyPr/>
          <a:lstStyle/>
          <a:p>
            <a:r>
              <a:rPr lang="fr-FR" dirty="0" err="1" smtClean="0"/>
              <a:t>Systems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Charm</a:t>
            </a:r>
            <a:r>
              <a:rPr lang="fr-FR" dirty="0" smtClean="0"/>
              <a:t>++</a:t>
            </a:r>
          </a:p>
          <a:p>
            <a:pPr lvl="1"/>
            <a:r>
              <a:rPr lang="fr-FR" dirty="0" smtClean="0"/>
              <a:t>HPX</a:t>
            </a:r>
          </a:p>
          <a:p>
            <a:pPr lvl="1"/>
            <a:r>
              <a:rPr lang="fr-FR" dirty="0" err="1" smtClean="0"/>
              <a:t>Legion</a:t>
            </a:r>
            <a:endParaRPr lang="fr-FR" dirty="0" smtClean="0"/>
          </a:p>
          <a:p>
            <a:pPr lvl="1"/>
            <a:r>
              <a:rPr lang="fr-FR" dirty="0" smtClean="0"/>
              <a:t>MATRIX</a:t>
            </a:r>
          </a:p>
          <a:p>
            <a:pPr lvl="1"/>
            <a:r>
              <a:rPr lang="fr-FR" dirty="0" err="1" smtClean="0"/>
              <a:t>Sparrow</a:t>
            </a:r>
            <a:endParaRPr lang="fr-FR" dirty="0" smtClean="0"/>
          </a:p>
          <a:p>
            <a:pPr lvl="1"/>
            <a:r>
              <a:rPr lang="fr-FR" dirty="0" smtClean="0"/>
              <a:t>Swift/T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20261" y="2160590"/>
            <a:ext cx="2808250" cy="364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Testbeds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From</a:t>
            </a:r>
            <a:r>
              <a:rPr lang="fr-FR" dirty="0" smtClean="0"/>
              <a:t> 1 to 128 </a:t>
            </a:r>
            <a:r>
              <a:rPr lang="fr-FR" dirty="0" err="1" smtClean="0"/>
              <a:t>nodes</a:t>
            </a:r>
            <a:endParaRPr lang="fr-FR" dirty="0" smtClean="0"/>
          </a:p>
          <a:p>
            <a:pPr lvl="1"/>
            <a:r>
              <a:rPr lang="fr-FR" dirty="0" smtClean="0"/>
              <a:t>C3.large instances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cores</a:t>
            </a:r>
            <a:r>
              <a:rPr lang="fr-FR" dirty="0" smtClean="0"/>
              <a:t> per </a:t>
            </a:r>
            <a:r>
              <a:rPr lang="fr-FR" dirty="0" err="1" smtClean="0"/>
              <a:t>node</a:t>
            </a:r>
            <a:r>
              <a:rPr lang="fr-FR" dirty="0"/>
              <a:t>	</a:t>
            </a:r>
            <a:endParaRPr lang="fr-FR" dirty="0" smtClean="0"/>
          </a:p>
          <a:p>
            <a:pPr lvl="1"/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4082" y="2168490"/>
            <a:ext cx="2808250" cy="364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Metrics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Throughput</a:t>
            </a:r>
            <a:endParaRPr lang="fr-FR" dirty="0" smtClean="0"/>
          </a:p>
          <a:p>
            <a:pPr lvl="1"/>
            <a:r>
              <a:rPr lang="fr-FR" dirty="0" err="1" smtClean="0"/>
              <a:t>Efficiency</a:t>
            </a:r>
            <a:endParaRPr lang="fr-FR" dirty="0" smtClean="0"/>
          </a:p>
          <a:p>
            <a:pPr lvl="1"/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/>
              <a:t>l</a:t>
            </a:r>
            <a:r>
              <a:rPr lang="fr-FR" dirty="0" err="1" smtClean="0"/>
              <a:t>atency</a:t>
            </a:r>
            <a:endParaRPr lang="fr-FR" dirty="0" smtClean="0"/>
          </a:p>
          <a:p>
            <a:pPr marL="457200" lvl="1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3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3317644" cy="666303"/>
          </a:xfrm>
        </p:spPr>
        <p:txBody>
          <a:bodyPr/>
          <a:lstStyle/>
          <a:p>
            <a:r>
              <a:rPr lang="en-US"/>
              <a:t>Sparrow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8023" y="2572430"/>
            <a:ext cx="2743200" cy="20313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rtlCol="0">
            <a:spAutoFit/>
          </a:bodyPr>
          <a:lstStyle/>
          <a:p>
            <a:r>
              <a:rPr lang="en-US"/>
              <a:t>Frontend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rebuchet MS"/>
              </a:rPr>
              <a:t>Task submitter</a:t>
            </a:r>
          </a:p>
          <a:p>
            <a:endParaRPr lang="en-US">
              <a:solidFill>
                <a:srgbClr val="000000"/>
              </a:solidFill>
              <a:latin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rebuchet MS"/>
              </a:rPr>
              <a:t>Message Server(s)</a:t>
            </a:r>
          </a:p>
          <a:p>
            <a:endParaRPr lang="en-US">
              <a:solidFill>
                <a:srgbClr val="000000"/>
              </a:solidFill>
              <a:latin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rebuchet MS"/>
              </a:rPr>
              <a:t>Message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736" y="2546230"/>
            <a:ext cx="2743200" cy="20313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rtlCol="0">
            <a:spAutoFit/>
          </a:bodyPr>
          <a:lstStyle/>
          <a:p>
            <a:r>
              <a:rPr lang="en-US"/>
              <a:t>Backend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rebuchet MS"/>
              </a:rPr>
              <a:t>Worker(s)</a:t>
            </a:r>
          </a:p>
          <a:p>
            <a:endParaRPr lang="en-US">
              <a:solidFill>
                <a:srgbClr val="000000"/>
              </a:solidFill>
              <a:latin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rebuchet MS"/>
              </a:rPr>
              <a:t>Message batching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rebuchet MS"/>
              </a:rPr>
              <a:t>Synchronized write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7172" y="1695320"/>
            <a:ext cx="2743200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en-US"/>
              <a:t>Scheduler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4603" y="4960188"/>
            <a:ext cx="2743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en-US"/>
              <a:t>Log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1735" y="4933819"/>
            <a:ext cx="274320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en-US"/>
              <a:t>Log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51175" y="2090432"/>
            <a:ext cx="814803" cy="120560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01190" y="2168530"/>
            <a:ext cx="672520" cy="109936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58762" y="3835466"/>
            <a:ext cx="2557284" cy="3225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3902075" cy="751363"/>
          </a:xfrm>
        </p:spPr>
        <p:txBody>
          <a:bodyPr>
            <a:normAutofit/>
          </a:bodyPr>
          <a:lstStyle/>
          <a:p>
            <a:r>
              <a:rPr lang="en-US"/>
              <a:t>Sparrow -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67" y="1268992"/>
            <a:ext cx="6473871" cy="43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3902075" cy="751363"/>
          </a:xfrm>
        </p:spPr>
        <p:txBody>
          <a:bodyPr>
            <a:normAutofit/>
          </a:bodyPr>
          <a:lstStyle/>
          <a:p>
            <a:r>
              <a:rPr lang="en-US"/>
              <a:t>Sparrow -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15" y="1269836"/>
            <a:ext cx="6656064" cy="43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Swift/T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Workflow system</a:t>
            </a:r>
          </a:p>
          <a:p>
            <a:r>
              <a:rPr lang="en-US" dirty="0" smtClean="0"/>
              <a:t>Built on top of MPI</a:t>
            </a:r>
          </a:p>
          <a:p>
            <a:r>
              <a:rPr lang="en-US" dirty="0" smtClean="0"/>
              <a:t>Highly programmable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Improve from Swift/K by introducing a parallel evaluation of complex scripts</a:t>
            </a:r>
          </a:p>
          <a:p>
            <a:r>
              <a:rPr lang="en-US" dirty="0" smtClean="0"/>
              <a:t>Two main tools:</a:t>
            </a:r>
          </a:p>
          <a:p>
            <a:pPr lvl="1"/>
            <a:r>
              <a:rPr lang="en-US" dirty="0" smtClean="0"/>
              <a:t>STC: Java-based compiler that produces Turbine code</a:t>
            </a:r>
          </a:p>
          <a:p>
            <a:pPr lvl="1"/>
            <a:r>
              <a:rPr lang="en-US" dirty="0" smtClean="0"/>
              <a:t>Turbine: execution combining MPI and ADLB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95" y="1573071"/>
            <a:ext cx="6150258" cy="27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454"/>
          </a:xfrm>
        </p:spPr>
        <p:txBody>
          <a:bodyPr/>
          <a:lstStyle/>
          <a:p>
            <a:r>
              <a:rPr lang="en-US" dirty="0" smtClean="0"/>
              <a:t>Swift/T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5054"/>
            <a:ext cx="8596668" cy="3880773"/>
          </a:xfrm>
        </p:spPr>
        <p:txBody>
          <a:bodyPr/>
          <a:lstStyle/>
          <a:p>
            <a:r>
              <a:rPr lang="en-US" dirty="0" smtClean="0"/>
              <a:t>Very sparse documentation to deploy on EC2 but very reactive support by Justin M. Wozniak.</a:t>
            </a:r>
          </a:p>
          <a:p>
            <a:r>
              <a:rPr lang="en-US" dirty="0" smtClean="0"/>
              <a:t>Sleep(0) tasks do not scale. Have not found why yet but suspect the following piece of code: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dispatch=WORKER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v) sleep(float seconds) "turbine" "0.0.4" "sleep"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"if { &lt;&lt;seconds&gt;&gt; &gt; 0 } { after [ expr {round(&lt;&lt;seconds&gt;&gt; * 1000)} ]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}“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630456"/>
              </p:ext>
            </p:extLst>
          </p:nvPr>
        </p:nvGraphicFramePr>
        <p:xfrm>
          <a:off x="2143326" y="3345440"/>
          <a:ext cx="4825012" cy="2878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6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Swift/T -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84140"/>
              </p:ext>
            </p:extLst>
          </p:nvPr>
        </p:nvGraphicFramePr>
        <p:xfrm>
          <a:off x="354584" y="1306285"/>
          <a:ext cx="9280069" cy="473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Swift/T -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986218"/>
              </p:ext>
            </p:extLst>
          </p:nvPr>
        </p:nvGraphicFramePr>
        <p:xfrm>
          <a:off x="346672" y="1306286"/>
          <a:ext cx="9377191" cy="4615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06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Swift/T -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302968"/>
              </p:ext>
            </p:extLst>
          </p:nvPr>
        </p:nvGraphicFramePr>
        <p:xfrm>
          <a:off x="345233" y="1306286"/>
          <a:ext cx="9289421" cy="4735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4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</a:t>
            </a:r>
            <a:r>
              <a:rPr lang="fr-FR" dirty="0" err="1" smtClean="0"/>
              <a:t>ranking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Charm</a:t>
            </a:r>
            <a:r>
              <a:rPr lang="fr-FR" dirty="0"/>
              <a:t>++		</a:t>
            </a:r>
            <a:r>
              <a:rPr lang="fr-FR" dirty="0" smtClean="0"/>
              <a:t>best</a:t>
            </a:r>
          </a:p>
          <a:p>
            <a:pPr lvl="1"/>
            <a:r>
              <a:rPr lang="fr-FR" dirty="0" err="1" smtClean="0"/>
              <a:t>Legion</a:t>
            </a:r>
            <a:r>
              <a:rPr lang="fr-FR" dirty="0" smtClean="0"/>
              <a:t>		</a:t>
            </a:r>
          </a:p>
          <a:p>
            <a:pPr lvl="1"/>
            <a:r>
              <a:rPr lang="fr-FR" dirty="0" err="1" smtClean="0"/>
              <a:t>Sparrow</a:t>
            </a:r>
            <a:endParaRPr lang="fr-FR" dirty="0" smtClean="0"/>
          </a:p>
          <a:p>
            <a:pPr lvl="1"/>
            <a:r>
              <a:rPr lang="fr-FR" dirty="0" smtClean="0"/>
              <a:t>MATRIX</a:t>
            </a:r>
          </a:p>
          <a:p>
            <a:pPr lvl="1"/>
            <a:r>
              <a:rPr lang="fr-FR" dirty="0" smtClean="0"/>
              <a:t>Swift/T		</a:t>
            </a:r>
            <a:r>
              <a:rPr lang="fr-FR" dirty="0" err="1" smtClean="0"/>
              <a:t>worst</a:t>
            </a:r>
            <a:endParaRPr lang="fr-FR" dirty="0" smtClean="0"/>
          </a:p>
          <a:p>
            <a:r>
              <a:rPr lang="fr-FR" dirty="0" smtClean="0"/>
              <a:t>Non </a:t>
            </a:r>
            <a:r>
              <a:rPr lang="fr-FR" dirty="0" err="1" smtClean="0"/>
              <a:t>evaluated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HPX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2679826" y="2688879"/>
            <a:ext cx="153909" cy="15934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e 3 a simplified view of the charm++ universe how the charm++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96" y="1650623"/>
            <a:ext cx="6064518" cy="4026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17" y="2160588"/>
            <a:ext cx="8798558" cy="38814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Explicit parallelism</a:t>
            </a:r>
          </a:p>
          <a:p>
            <a:r>
              <a:rPr lang="en-US" dirty="0">
                <a:latin typeface="Trebuchet MS" charset="0"/>
              </a:rPr>
              <a:t>Applications:</a:t>
            </a:r>
          </a:p>
          <a:p>
            <a:pPr lvl="1"/>
            <a:r>
              <a:rPr lang="en-US" dirty="0">
                <a:latin typeface="Trebuchet MS" charset="0"/>
              </a:rPr>
              <a:t>NAMD molecular dynamics</a:t>
            </a:r>
          </a:p>
          <a:p>
            <a:pPr lvl="1"/>
            <a:r>
              <a:rPr lang="en-US" dirty="0">
                <a:latin typeface="Trebuchet MS" charset="0"/>
              </a:rPr>
              <a:t>LeanCP quantum molecular dynamics</a:t>
            </a:r>
          </a:p>
          <a:p>
            <a:r>
              <a:rPr lang="en-US">
                <a:latin typeface="Trebuchet MS" charset="0"/>
              </a:rPr>
              <a:t>Tools</a:t>
            </a:r>
            <a:r>
              <a:rPr lang="en-US" dirty="0">
                <a:latin typeface="Trebuchet MS" charset="0"/>
              </a:rPr>
              <a:t>: </a:t>
            </a:r>
          </a:p>
          <a:p>
            <a:pPr lvl="1"/>
            <a:r>
              <a:rPr lang="en-US" dirty="0">
                <a:latin typeface="Trebuchet MS" charset="0"/>
              </a:rPr>
              <a:t>Faucets job scheduler</a:t>
            </a:r>
          </a:p>
          <a:p>
            <a:pPr lvl="1"/>
            <a:r>
              <a:rPr lang="en-US" dirty="0">
                <a:latin typeface="Trebuchet MS" charset="0"/>
              </a:rPr>
              <a:t>CharmDebug</a:t>
            </a:r>
          </a:p>
          <a:p>
            <a:pPr lvl="1"/>
            <a:r>
              <a:rPr lang="en-US" dirty="0">
                <a:latin typeface="Trebuchet MS" charset="0"/>
              </a:rPr>
              <a:t>Projections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Charm++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90" y="190318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/>
                <a:cs typeface="Times New Roman" charset="0"/>
              </a:rPr>
              <a:t>Asynchronous message passing parallel programming paradigm</a:t>
            </a:r>
          </a:p>
          <a:p>
            <a:r>
              <a:rPr lang="en-US" dirty="0">
                <a:latin typeface="Trebuchet MS"/>
                <a:cs typeface="Times New Roman" charset="0"/>
              </a:rPr>
              <a:t>Tasks defined as chare objects</a:t>
            </a:r>
          </a:p>
          <a:p>
            <a:r>
              <a:rPr lang="en-US" dirty="0">
                <a:latin typeface="Trebuchet MS" charset="0"/>
                <a:cs typeface="Times New Roman" charset="0"/>
              </a:rPr>
              <a:t>Chare objects communicate with each other by sending messages</a:t>
            </a:r>
          </a:p>
          <a:p>
            <a:endParaRPr lang="en-US" dirty="0">
              <a:latin typeface="Trebuchet MS" charset="0"/>
              <a:cs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Picture 6" descr="Figure 1: User's View of a Charm++ Appli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294063"/>
            <a:ext cx="5243742" cy="23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Charm++ -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5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413020"/>
              </p:ext>
            </p:extLst>
          </p:nvPr>
        </p:nvGraphicFramePr>
        <p:xfrm>
          <a:off x="262226" y="1474788"/>
          <a:ext cx="9011776" cy="434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79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Charm</a:t>
            </a:r>
            <a:r>
              <a:rPr lang="fr-FR" dirty="0" smtClean="0"/>
              <a:t>++ - </a:t>
            </a:r>
            <a:r>
              <a:rPr lang="fr-FR" dirty="0" err="1" smtClean="0"/>
              <a:t>Efficiency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413607"/>
              </p:ext>
            </p:extLst>
          </p:nvPr>
        </p:nvGraphicFramePr>
        <p:xfrm>
          <a:off x="207083" y="1599273"/>
          <a:ext cx="8855436" cy="41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4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Charm</a:t>
            </a:r>
            <a:r>
              <a:rPr lang="fr-FR" dirty="0" smtClean="0"/>
              <a:t>++ -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00000000-0008-0000-02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123587"/>
              </p:ext>
            </p:extLst>
          </p:nvPr>
        </p:nvGraphicFramePr>
        <p:xfrm>
          <a:off x="98259" y="1516146"/>
          <a:ext cx="9014567" cy="4250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56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HPX (High Performance ParalleX)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Boost C++ runtime system for parallel and distributed applications</a:t>
            </a:r>
          </a:p>
          <a:p>
            <a:r>
              <a:rPr lang="en-US"/>
              <a:t>ParalleX execution model</a:t>
            </a:r>
          </a:p>
          <a:p>
            <a:pPr lvl="1"/>
            <a:r>
              <a:rPr lang="en-US"/>
              <a:t>hide latency by switching tasks</a:t>
            </a:r>
          </a:p>
          <a:p>
            <a:pPr lvl="1"/>
            <a:r>
              <a:rPr lang="en-US"/>
              <a:t>fine-grained tasks</a:t>
            </a:r>
          </a:p>
          <a:p>
            <a:pPr lvl="1"/>
            <a:r>
              <a:rPr lang="en-US"/>
              <a:t>reduce overhead</a:t>
            </a:r>
          </a:p>
          <a:p>
            <a:r>
              <a:rPr lang="en-US"/>
              <a:t>Futures</a:t>
            </a:r>
          </a:p>
          <a:p>
            <a:pPr lvl="1"/>
            <a:r>
              <a:rPr lang="en-US"/>
              <a:t>delayed computation</a:t>
            </a:r>
          </a:p>
          <a:p>
            <a:pPr lvl="1"/>
            <a:r>
              <a:rPr lang="en-US"/>
              <a:t>reader thread &amp; producer thread</a:t>
            </a:r>
          </a:p>
        </p:txBody>
      </p:sp>
      <p:pic>
        <p:nvPicPr>
          <p:cNvPr id="10" name="Content Placeholder 9" descr="future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62639" y="2567781"/>
            <a:ext cx="4067175" cy="30670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HPX: 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Never previously deployed on EC2</a:t>
            </a:r>
          </a:p>
          <a:p>
            <a:r>
              <a:rPr lang="en-US"/>
              <a:t>Incomplete documentation</a:t>
            </a:r>
          </a:p>
          <a:p>
            <a:pPr lvl="1"/>
            <a:r>
              <a:rPr lang="en-US"/>
              <a:t>unmentioned dependencies</a:t>
            </a:r>
          </a:p>
          <a:p>
            <a:pPr lvl="1"/>
            <a:r>
              <a:rPr lang="en-US"/>
              <a:t>typos in command lines</a:t>
            </a:r>
          </a:p>
          <a:p>
            <a:r>
              <a:rPr lang="en-US"/>
              <a:t>Long compilation time</a:t>
            </a:r>
          </a:p>
          <a:p>
            <a:r>
              <a:rPr lang="en-US"/>
              <a:t>Memory requirements</a:t>
            </a:r>
          </a:p>
          <a:p>
            <a:r>
              <a:rPr lang="en-US"/>
              <a:t>Version compatibility among dependencies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5/01/2015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Illinois Institute of Technology - CS554: Data-Intensive Computing - Final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1305</TotalTime>
  <Words>889</Words>
  <Application>Microsoft Office PowerPoint</Application>
  <PresentationFormat>Widescreen</PresentationFormat>
  <Paragraphs>268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Trebuchet MS</vt:lpstr>
      <vt:lpstr>Wingdings 3</vt:lpstr>
      <vt:lpstr>Facet</vt:lpstr>
      <vt:lpstr>   Benchmarking the state-of-the-art Task Execution Frameworks of Many-Task Computing </vt:lpstr>
      <vt:lpstr>Introduction</vt:lpstr>
      <vt:lpstr>Charm++</vt:lpstr>
      <vt:lpstr>Charm++</vt:lpstr>
      <vt:lpstr>Charm++ - Results </vt:lpstr>
      <vt:lpstr>Charm++ - Efficiency</vt:lpstr>
      <vt:lpstr>Charm++ - Results</vt:lpstr>
      <vt:lpstr>HPX (High Performance ParalleX)</vt:lpstr>
      <vt:lpstr>HPX: Challenges</vt:lpstr>
      <vt:lpstr>Legion</vt:lpstr>
      <vt:lpstr>Legion</vt:lpstr>
      <vt:lpstr>Legion - Results</vt:lpstr>
      <vt:lpstr>Legion - Results</vt:lpstr>
      <vt:lpstr>Legion - Results</vt:lpstr>
      <vt:lpstr>MATRIX</vt:lpstr>
      <vt:lpstr>PowerPoint Presentation</vt:lpstr>
      <vt:lpstr>PowerPoint Presentation</vt:lpstr>
      <vt:lpstr>Sparrow</vt:lpstr>
      <vt:lpstr>Sparrow - Challenges</vt:lpstr>
      <vt:lpstr>Sparrow</vt:lpstr>
      <vt:lpstr>Sparrow - Results</vt:lpstr>
      <vt:lpstr>Sparrow - Results</vt:lpstr>
      <vt:lpstr>Swift/T</vt:lpstr>
      <vt:lpstr>Swift/T - Challenges</vt:lpstr>
      <vt:lpstr>Swift/T - Results</vt:lpstr>
      <vt:lpstr>Swift/T - Results</vt:lpstr>
      <vt:lpstr>Swift/T -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MATRIX: Bench - Benchmarking the state-of-the-art Task Execution Frameworks of Many-Task Computing</dc:title>
  <dc:creator>Virgile Landeiro</dc:creator>
  <cp:lastModifiedBy>Tony</cp:lastModifiedBy>
  <cp:revision>35</cp:revision>
  <dcterms:created xsi:type="dcterms:W3CDTF">2015-04-29T06:43:59Z</dcterms:created>
  <dcterms:modified xsi:type="dcterms:W3CDTF">2015-05-01T19:20:08Z</dcterms:modified>
</cp:coreProperties>
</file>