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5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9489573-1C57-4D41-AB03-CC37F2D5E72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859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77C0E7F-9B8A-4A4D-820F-E7BB62B2D465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08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455640" y="10226520"/>
            <a:ext cx="39174120" cy="3270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55640" y="10226520"/>
            <a:ext cx="39174120" cy="7054560"/>
          </a:xfrm>
          <a:prstGeom prst="rect">
            <a:avLst/>
          </a:prstGeom>
        </p:spPr>
        <p:txBody>
          <a:bodyPr lIns="405360" tIns="202680" rIns="405360" bIns="202680" anchor="ctr"/>
          <a:lstStyle/>
          <a:p>
            <a:pPr algn="ctr">
              <a:lnSpc>
                <a:spcPct val="100000"/>
              </a:lnSpc>
            </a:pPr>
            <a:r>
              <a:rPr lang="en-US" sz="22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3290040" y="29990880"/>
            <a:ext cx="9147600" cy="2199960"/>
          </a:xfrm>
          <a:prstGeom prst="rect">
            <a:avLst/>
          </a:prstGeom>
        </p:spPr>
        <p:txBody>
          <a:bodyPr lIns="405360" tIns="202680" rIns="405360" bIns="20268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994360" y="29990880"/>
            <a:ext cx="13902480" cy="2199960"/>
          </a:xfrm>
          <a:prstGeom prst="rect">
            <a:avLst/>
          </a:prstGeom>
        </p:spPr>
        <p:txBody>
          <a:bodyPr lIns="405360" tIns="202680" rIns="405360" bIns="20268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1453560" y="29990880"/>
            <a:ext cx="9147600" cy="2199960"/>
          </a:xfrm>
          <a:prstGeom prst="rect">
            <a:avLst/>
          </a:prstGeom>
        </p:spPr>
        <p:txBody>
          <a:bodyPr lIns="405360" tIns="202680" rIns="405360" bIns="202680"/>
          <a:lstStyle/>
          <a:p>
            <a:pPr algn="r">
              <a:lnSpc>
                <a:spcPct val="100000"/>
              </a:lnSpc>
            </a:pPr>
            <a:fld id="{DC4037E7-9CD1-4B2A-A8AD-B110597F4A83}" type="slidenum">
              <a:rPr lang="en-US" sz="7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4227162" y="26361920"/>
            <a:ext cx="14922000" cy="96606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172718" y="19917000"/>
            <a:ext cx="13292563" cy="101124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286420" y="19926700"/>
            <a:ext cx="14922000" cy="96606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3920" y="19973160"/>
            <a:ext cx="12788200" cy="91332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272477" y="5775840"/>
            <a:ext cx="13292563" cy="101124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286420" y="12305300"/>
            <a:ext cx="14922000" cy="96606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262480" y="5775840"/>
            <a:ext cx="14922000" cy="96606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8800" y="5802210"/>
            <a:ext cx="12788200" cy="913320"/>
          </a:xfrm>
          <a:prstGeom prst="rect">
            <a:avLst/>
          </a:prstGeom>
          <a:solidFill>
            <a:srgbClr val="00206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stomShape 1"/>
          <p:cNvSpPr/>
          <p:nvPr/>
        </p:nvSpPr>
        <p:spPr>
          <a:xfrm>
            <a:off x="0" y="0"/>
            <a:ext cx="43890840" cy="5548320"/>
          </a:xfrm>
          <a:prstGeom prst="rect">
            <a:avLst/>
          </a:prstGeom>
          <a:solidFill>
            <a:srgbClr val="002060"/>
          </a:solidFill>
          <a:ln w="9360">
            <a:solidFill>
              <a:schemeClr val="folHlink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9360000" y="1077840"/>
            <a:ext cx="2743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6847200" y="1528920"/>
            <a:ext cx="28811880" cy="2664000"/>
          </a:xfrm>
          <a:prstGeom prst="rect">
            <a:avLst/>
          </a:prstGeom>
          <a:solidFill>
            <a:srgbClr val="00206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600" b="1" strike="noStrike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Say Hello!: A conversational system for ESL Learners</a:t>
            </a:r>
            <a:endParaRPr lang="en-US" sz="1800" b="1" strike="noStrike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en-US" sz="6080" b="1" strike="noStrike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Harita</a:t>
            </a:r>
            <a:r>
              <a:rPr lang="en-US" sz="6080" b="1" strike="noStrike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 Kannan, Mohamad </a:t>
            </a:r>
            <a:r>
              <a:rPr lang="en-US" sz="6080" b="1" strike="noStrike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Katanbaf</a:t>
            </a:r>
            <a:r>
              <a:rPr lang="en-US" sz="6080" b="1" strike="noStrike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, Dustin </a:t>
            </a:r>
            <a:r>
              <a:rPr lang="en-US" sz="6080" b="1" strike="noStrike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Werran</a:t>
            </a:r>
            <a:r>
              <a:rPr lang="en-US" sz="6080" b="1" strike="noStrike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, Xiaopei Wu, </a:t>
            </a:r>
            <a:r>
              <a:rPr lang="en-US" sz="6080" b="1" strike="noStrike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Qihan</a:t>
            </a:r>
            <a:r>
              <a:rPr lang="en-US" sz="6080" b="1" strike="noStrike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 Zhao</a:t>
            </a:r>
            <a:endParaRPr lang="en-US" sz="1800" b="1" strike="noStrike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5129100" y="5781255"/>
            <a:ext cx="3457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Introduction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0585780" y="5802210"/>
            <a:ext cx="12466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Sample Dialogs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-1335240" y="19958400"/>
            <a:ext cx="15937560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Backend Architecture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5040440" y="19955560"/>
            <a:ext cx="13366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Interaction Model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0172718" y="19953070"/>
            <a:ext cx="12951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Challenges and Future Work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9"/>
          <p:cNvSpPr/>
          <p:nvPr/>
        </p:nvSpPr>
        <p:spPr>
          <a:xfrm>
            <a:off x="235440" y="19689480"/>
            <a:ext cx="429768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0"/>
          <p:cNvSpPr/>
          <p:nvPr/>
        </p:nvSpPr>
        <p:spPr>
          <a:xfrm>
            <a:off x="13716000" y="5548320"/>
            <a:ext cx="360" cy="273700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29660760" y="5548320"/>
            <a:ext cx="360" cy="273700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13755240" y="5775840"/>
            <a:ext cx="159375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Features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6"/>
          <p:cNvPicPr/>
          <p:nvPr/>
        </p:nvPicPr>
        <p:blipFill>
          <a:blip r:embed="rId3"/>
          <a:stretch/>
        </p:blipFill>
        <p:spPr>
          <a:xfrm>
            <a:off x="2143080" y="21640680"/>
            <a:ext cx="9438840" cy="10815480"/>
          </a:xfrm>
          <a:prstGeom prst="rect">
            <a:avLst/>
          </a:prstGeom>
          <a:ln>
            <a:noFill/>
          </a:ln>
        </p:spPr>
      </p:pic>
      <p:sp>
        <p:nvSpPr>
          <p:cNvPr id="56" name="CustomShape 13"/>
          <p:cNvSpPr/>
          <p:nvPr/>
        </p:nvSpPr>
        <p:spPr>
          <a:xfrm>
            <a:off x="14290200" y="6880680"/>
            <a:ext cx="14894280" cy="54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860" indent="-571500" algn="just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Three different training exercise options: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360" lvl="1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Definitions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360" lvl="1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Synonyms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90360" lvl="1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Example Sentences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User tracking memorizes words already visited to prevent repeats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Answer verification provides immediate feedback to user.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Example answers built into model available upon user request.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Contextual help response guides user through the skill.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Retrainable</a:t>
            </a: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verification model for easy dictionary growth.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30072960" y="21068280"/>
            <a:ext cx="13492080" cy="112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Challenges</a:t>
            </a:r>
            <a:r>
              <a:rPr lang="en-US" sz="4000" b="1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Interaction Model presented a variety of technical challenges: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Exercise response had to be general to capture scope of possible inputs, often caught inputs specific to other intents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Intents with single words (yes, no, hello) as example phrases would capture all single-word inputs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Verification Model met following challenges: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Available corpora: TOEFL words are not rare, but uncommon enough to have limited data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Paraphrase identification: extract semantic similarity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Grammar check: capture syntactic and lexical features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Future Work</a:t>
            </a:r>
            <a:r>
              <a:rPr lang="en-US" sz="4000" b="1" u="sng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Large benefits could be gained with: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customization in interaction model to handle open-ended inputs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state-of-the-art verification model such as LSTM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1"/>
          <p:cNvPicPr/>
          <p:nvPr/>
        </p:nvPicPr>
        <p:blipFill>
          <a:blip r:embed="rId4"/>
          <a:stretch/>
        </p:blipFill>
        <p:spPr>
          <a:xfrm>
            <a:off x="30326040" y="7313400"/>
            <a:ext cx="6105600" cy="11543760"/>
          </a:xfrm>
          <a:prstGeom prst="rect">
            <a:avLst/>
          </a:prstGeom>
          <a:ln>
            <a:noFill/>
          </a:ln>
        </p:spPr>
      </p:pic>
      <p:pic>
        <p:nvPicPr>
          <p:cNvPr id="59" name="Picture 3"/>
          <p:cNvPicPr/>
          <p:nvPr/>
        </p:nvPicPr>
        <p:blipFill>
          <a:blip r:embed="rId5"/>
          <a:stretch/>
        </p:blipFill>
        <p:spPr>
          <a:xfrm>
            <a:off x="37055520" y="7282440"/>
            <a:ext cx="6105600" cy="11543760"/>
          </a:xfrm>
          <a:prstGeom prst="rect">
            <a:avLst/>
          </a:prstGeom>
          <a:ln>
            <a:noFill/>
          </a:ln>
        </p:spPr>
      </p:pic>
      <p:pic>
        <p:nvPicPr>
          <p:cNvPr id="60" name="Picture 10"/>
          <p:cNvPicPr/>
          <p:nvPr/>
        </p:nvPicPr>
        <p:blipFill>
          <a:blip r:embed="rId6"/>
          <a:stretch/>
        </p:blipFill>
        <p:spPr>
          <a:xfrm>
            <a:off x="18018720" y="13423680"/>
            <a:ext cx="7853400" cy="598248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15087600" y="12292920"/>
            <a:ext cx="13715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Dialog Manager: Conversational FSM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2" name="Table 16"/>
          <p:cNvGraphicFramePr/>
          <p:nvPr>
            <p:extLst>
              <p:ext uri="{D42A27DB-BD31-4B8C-83A1-F6EECF244321}">
                <p14:modId xmlns:p14="http://schemas.microsoft.com/office/powerpoint/2010/main" val="3048503609"/>
              </p:ext>
            </p:extLst>
          </p:nvPr>
        </p:nvGraphicFramePr>
        <p:xfrm>
          <a:off x="14262480" y="27625680"/>
          <a:ext cx="3558600" cy="3934440"/>
        </p:xfrm>
        <a:graphic>
          <a:graphicData uri="http://schemas.openxmlformats.org/drawingml/2006/table">
            <a:tbl>
              <a:tblPr/>
              <a:tblGrid>
                <a:gridCol w="120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index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word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supplant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disseminate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reciprocal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stereotype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conspicuous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…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3" name="Table 17"/>
          <p:cNvGraphicFramePr/>
          <p:nvPr>
            <p:extLst>
              <p:ext uri="{D42A27DB-BD31-4B8C-83A1-F6EECF244321}">
                <p14:modId xmlns:p14="http://schemas.microsoft.com/office/powerpoint/2010/main" val="1127493281"/>
              </p:ext>
            </p:extLst>
          </p:nvPr>
        </p:nvGraphicFramePr>
        <p:xfrm>
          <a:off x="18178200" y="27628920"/>
          <a:ext cx="5581800" cy="5031720"/>
        </p:xfrm>
        <a:graphic>
          <a:graphicData uri="http://schemas.openxmlformats.org/drawingml/2006/table">
            <a:tbl>
              <a:tblPr/>
              <a:tblGrid>
                <a:gridCol w="203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word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info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supplant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{‘syn’:[replace, override, …], ‘def’:[….], ‘exa’:[….]}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disseminate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{‘syn’:[scatter, disperse, …], ‘def’:[….], ‘exa’:[….]}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reciprocal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{‘syn’:[mutual, shared, …], ‘def’:[….], ‘exa’:[….]}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stereotype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{‘syn’:[standard, pattern, …], ‘def’:[….], ‘exa’:[….]}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conspicuous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{‘syn’:[obvious, clear, …], ‘def’:[….], ‘exa’:[….]}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…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4" name="Table 18"/>
          <p:cNvGraphicFramePr/>
          <p:nvPr>
            <p:extLst>
              <p:ext uri="{D42A27DB-BD31-4B8C-83A1-F6EECF244321}">
                <p14:modId xmlns:p14="http://schemas.microsoft.com/office/powerpoint/2010/main" val="1866425625"/>
              </p:ext>
            </p:extLst>
          </p:nvPr>
        </p:nvGraphicFramePr>
        <p:xfrm>
          <a:off x="24242760" y="27606600"/>
          <a:ext cx="5060880" cy="5031720"/>
        </p:xfrm>
        <a:graphic>
          <a:graphicData uri="http://schemas.openxmlformats.org/drawingml/2006/table">
            <a:tbl>
              <a:tblPr/>
              <a:tblGrid>
                <a:gridCol w="253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user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words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‘amzn1.ask.account.AGZW…’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[supplant, reciprocal, …]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‘amzn1.ask.account.AHL3…’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[stereotype, conspicuous, …]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‘amzn1.ask.account.AYNZ…’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[supplant]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‘amzn1.ask.account.APQN…’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[disseminate, …]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‘amzn1.ask.account.ARTC…’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[conspicuous]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...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CustomShape 19"/>
          <p:cNvSpPr/>
          <p:nvPr/>
        </p:nvSpPr>
        <p:spPr>
          <a:xfrm>
            <a:off x="13778640" y="26360842"/>
            <a:ext cx="159375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ＭＳ Ｐゴシック"/>
              </a:rPr>
              <a:t>Database</a:t>
            </a: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chemeClr val="bg1">
                  <a:lumMod val="8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914400" y="6858000"/>
            <a:ext cx="12267720" cy="75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Say Hello is a conversational English vocabulary tutor bot for non-native speakers of English. The goal is to help users build and train English vocabulary through exercises and improve speaking skills through conversational flows.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Target users are students preparing for the TOEFL exam (standardized test measuring English language proficiency) and need training for their vocabulary and conversational skills. 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21692160" y="21441600"/>
            <a:ext cx="722664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Flexible to call intents from multiple states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3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User Answer slot when user attempts a task works as semi-catchall slot in order to obtain wide array of possible answers.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Picture 4"/>
          <p:cNvPicPr/>
          <p:nvPr/>
        </p:nvPicPr>
        <p:blipFill>
          <a:blip r:embed="rId7"/>
          <a:stretch/>
        </p:blipFill>
        <p:spPr>
          <a:xfrm>
            <a:off x="1132200" y="942120"/>
            <a:ext cx="5611680" cy="3864960"/>
          </a:xfrm>
          <a:prstGeom prst="rect">
            <a:avLst/>
          </a:prstGeom>
          <a:ln>
            <a:noFill/>
          </a:ln>
        </p:spPr>
      </p:pic>
      <p:pic>
        <p:nvPicPr>
          <p:cNvPr id="69" name="Picture 14"/>
          <p:cNvPicPr/>
          <p:nvPr/>
        </p:nvPicPr>
        <p:blipFill>
          <a:blip r:embed="rId8"/>
          <a:stretch/>
        </p:blipFill>
        <p:spPr>
          <a:xfrm>
            <a:off x="300960" y="13048920"/>
            <a:ext cx="13046040" cy="5760720"/>
          </a:xfrm>
          <a:prstGeom prst="rect">
            <a:avLst/>
          </a:prstGeom>
          <a:ln>
            <a:noFill/>
          </a:ln>
        </p:spPr>
      </p:pic>
      <p:graphicFrame>
        <p:nvGraphicFramePr>
          <p:cNvPr id="70" name="Table 22"/>
          <p:cNvGraphicFramePr/>
          <p:nvPr>
            <p:extLst>
              <p:ext uri="{D42A27DB-BD31-4B8C-83A1-F6EECF244321}">
                <p14:modId xmlns:p14="http://schemas.microsoft.com/office/powerpoint/2010/main" val="1263580172"/>
              </p:ext>
            </p:extLst>
          </p:nvPr>
        </p:nvGraphicFramePr>
        <p:xfrm>
          <a:off x="14785200" y="21208680"/>
          <a:ext cx="5838120" cy="4757760"/>
        </p:xfrm>
        <a:graphic>
          <a:graphicData uri="http://schemas.openxmlformats.org/drawingml/2006/table">
            <a:tbl>
              <a:tblPr/>
              <a:tblGrid>
                <a:gridCol w="29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Built-in Intents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Custom Intents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cancel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Skip word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help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Give an example answer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stop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What are the tasks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Specifying a task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yes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Giving an answer to verify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Go to next task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S PGothic"/>
                        </a:rPr>
                        <a:t>Agreeing to try again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1" name="Picture 16"/>
          <p:cNvPicPr/>
          <p:nvPr/>
        </p:nvPicPr>
        <p:blipFill>
          <a:blip r:embed="rId9"/>
          <a:stretch/>
        </p:blipFill>
        <p:spPr>
          <a:xfrm>
            <a:off x="37055520" y="835920"/>
            <a:ext cx="5727240" cy="409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501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DejaVu Sans</vt:lpstr>
      <vt:lpstr>MS PGothic</vt:lpstr>
      <vt:lpstr>MS PGothic</vt:lpstr>
      <vt:lpstr>Arial</vt:lpstr>
      <vt:lpstr>Arial Narrow</vt:lpstr>
      <vt:lpstr>Times New Roman</vt:lpstr>
      <vt:lpstr>Office Theme</vt:lpstr>
      <vt:lpstr>PowerPoint Presentation</vt:lpstr>
    </vt:vector>
  </TitlesOfParts>
  <Company>Office 2004 Test Drive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Office 2004 Test Drive User</dc:creator>
  <dc:description/>
  <cp:lastModifiedBy>Jessica Zhao</cp:lastModifiedBy>
  <cp:revision>469</cp:revision>
  <cp:lastPrinted>2016-02-09T05:56:42Z</cp:lastPrinted>
  <dcterms:created xsi:type="dcterms:W3CDTF">2010-07-12T04:55:39Z</dcterms:created>
  <dcterms:modified xsi:type="dcterms:W3CDTF">2018-05-26T21:17:58Z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Office 2004 Test Drive 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