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61" r:id="rId5"/>
    <p:sldId id="259" r:id="rId6"/>
    <p:sldId id="300" r:id="rId7"/>
    <p:sldId id="260" r:id="rId8"/>
    <p:sldId id="271" r:id="rId9"/>
    <p:sldId id="264" r:id="rId10"/>
    <p:sldId id="272" r:id="rId11"/>
    <p:sldId id="262" r:id="rId12"/>
    <p:sldId id="263" r:id="rId13"/>
    <p:sldId id="273" r:id="rId14"/>
    <p:sldId id="274" r:id="rId15"/>
    <p:sldId id="269" r:id="rId16"/>
    <p:sldId id="270" r:id="rId17"/>
    <p:sldId id="276" r:id="rId18"/>
    <p:sldId id="289" r:id="rId19"/>
    <p:sldId id="290" r:id="rId20"/>
    <p:sldId id="265" r:id="rId21"/>
    <p:sldId id="287" r:id="rId22"/>
    <p:sldId id="266" r:id="rId23"/>
    <p:sldId id="267" r:id="rId24"/>
    <p:sldId id="277" r:id="rId25"/>
    <p:sldId id="283" r:id="rId26"/>
    <p:sldId id="285" r:id="rId27"/>
    <p:sldId id="286" r:id="rId28"/>
    <p:sldId id="268" r:id="rId29"/>
    <p:sldId id="278" r:id="rId30"/>
    <p:sldId id="284" r:id="rId31"/>
    <p:sldId id="280" r:id="rId32"/>
    <p:sldId id="279" r:id="rId33"/>
    <p:sldId id="291" r:id="rId34"/>
    <p:sldId id="292" r:id="rId35"/>
    <p:sldId id="293" r:id="rId36"/>
    <p:sldId id="294" r:id="rId37"/>
    <p:sldId id="295" r:id="rId38"/>
    <p:sldId id="281" r:id="rId39"/>
    <p:sldId id="282" r:id="rId40"/>
    <p:sldId id="288" r:id="rId41"/>
    <p:sldId id="296" r:id="rId42"/>
    <p:sldId id="297" r:id="rId43"/>
    <p:sldId id="298" r:id="rId44"/>
    <p:sldId id="299" r:id="rId45"/>
    <p:sldId id="301" r:id="rId46"/>
  </p:sldIdLst>
  <p:sldSz cx="9144000" cy="6858000" type="screen4x3"/>
  <p:notesSz cx="6669088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FD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66" d="100"/>
          <a:sy n="66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F0DF1E-6EAF-4795-819C-A07A17D8296B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908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6663" y="9429750"/>
            <a:ext cx="2890837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20AFB7-2F2B-4390-9BFB-F2C854A643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EC304A-DC7C-4642-B4FC-415510933E4A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EF5AE1-B6BF-4DCF-8B0A-BF2F181124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dirty="0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63880-8F81-4494-81C2-AAE4FA84CDB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638621-5BFA-43BF-B3AF-4B22B6EEE06E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82A8D-03AD-408F-A737-99787A38F07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00DD5-AA0F-482C-9692-651BE67F2FE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04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29AE0-1577-4212-A146-DB8AC1EB44A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14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E6263-4D21-45D8-83FE-DD063E18192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9C8867-A3A4-4AB1-9F45-C61B84237C7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349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3B43D5-0B36-47A2-8144-4736B4FD541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5BE874-C2BE-4C41-AD97-45CB75E6981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55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EA2D10-5BC6-438B-AE9D-A125BFAFBFEA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4F739C-D872-4E49-9E5E-662DBBDBEE7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9F6EF4-CE0F-4C3E-B95B-E852E6715B8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BB90B3-FD06-4AA1-B2B4-F68D0789432C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69893A-ECE9-44DB-911B-4B5E8FF3B2FE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F2DF8-0BB1-47D5-A4CF-5017B01E00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F77A7A-E5A7-42AF-81A7-8EFECA36804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FB047-24DF-4A12-B515-D27975E09CE5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6F7962-C4AF-4C3F-9401-FC647F830A5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202879-EA3C-4B9C-9615-AC8DE3B21EEE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2361D-C672-4262-B190-C0A6967C0F6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47EE3-4DFD-437D-8282-981298E2553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FF92CF-5D58-4BD4-8174-4E9AF3B17B0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EC4ACD-6EBC-40F3-82C2-0C742378CDD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310FD7-D597-4ECC-A30A-515559C2D935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8536C5-71D1-4305-B4F0-1AE28856EEC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4AC9B-8D3B-4FB0-B1D6-CF8FD834656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EB2E85-3C5F-48D8-AF76-3C202058E20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FC9C6D-8421-4BD8-BAF5-DA04EC88E5CE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FC79AF-233D-4A6F-A89B-CE043B51C61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5B04D5-3478-42CB-981B-7EE24C94DF8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19F90C-FF85-4E39-BB12-425388C0E77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DBA99A-BB82-4F90-8517-6161D2FC538C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D62036-B8FB-493B-A218-890E90B9210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0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637889-BBA7-4B78-816E-87C0A713238F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EDEABD-F42C-44AB-9817-8F3574B417B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914A8-B834-49CA-B142-8D7B3844586A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0A8D73-EE86-49C9-9D38-FB19F07B8E5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062FB6-E5B2-41CC-A162-A0189DB1F9F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BFBA1-2A0C-452C-AB8A-4681D4BFE12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TW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27A74B-237D-4C4A-AF63-87B5464A136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標題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5" name="副標題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日期版面配置區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FD6EDC1-7481-4BDE-9D18-CF434A7F461C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7" name="頁尾版面配置區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86C17C9-A652-467F-B4F0-6094DC6B66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937C-18CD-4971-9D1D-0D6000B2AD62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7E26-73E0-4426-B64F-CD11598A60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6BC25B-78C1-42C3-9C00-822CBB8E1F18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9893BFF-0B1D-4252-9514-D67EC6596D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F3B5-B497-4F25-AE4A-10B1A53B6D78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5D870-1156-440E-B8F3-BD1AFD3BB0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9F8D74B-C9D5-4045-A4AA-1FBC25FC910B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22B4AE1-F9FA-4897-934A-AEF85B6638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E01F4-A030-4DD4-B4EE-968DD8B33231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BE4A2-4F43-4AE1-8D2B-9439365C38C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BBABB-517A-4448-97BF-7001D26C8CC9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EE7EF-5769-443A-B62C-3DC929A0E0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1BC6B-EFDD-4B8A-9518-00F520E44DF5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643F5-FC92-4662-9F53-4F6058D1A4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151C-4E2A-4B89-B6A5-0951AAA136D8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3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B34B4-384B-4A91-9488-D8863E6213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28C7E-7BB3-4A5E-A93C-269911C53D5F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EAB91-2A25-4E06-8A14-11285D63F4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圖片版面配置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9E1EED-060A-4C37-A546-A68610BF6D6E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941BB1-F2F0-490B-B32D-E78C8864D6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" name="標題版面配置區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0" name="文字版面配置區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27" name="日期版面配置區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08557EC-B7D5-42F7-9B81-6D5060069B3C}" type="datetimeFigureOut">
              <a:rPr lang="zh-TW" altLang="en-US"/>
              <a:pPr>
                <a:defRPr/>
              </a:pPr>
              <a:t>2014/2/18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3C87BD5-059B-4625-9EAB-9046724538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微軟正黑體" pitchFamily="34" charset="-12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times.com/2009/01/07/technology/business-computing/07program.html?_r=1&amp;scp=4&amp;sq=r&amp;st=cs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7" Type="http://schemas.openxmlformats.org/officeDocument/2006/relationships/hyperlink" Target="http://cran.csie.ntu.edu.tw/bin/windows/base/R-2.7.2-win32.ex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n.csie.ntu.edu.tw/bin/windows/base/" TargetMode="External"/><Relationship Id="rId5" Type="http://schemas.openxmlformats.org/officeDocument/2006/relationships/hyperlink" Target="http://cran.csie.ntu.edu.tw/bin/windows/" TargetMode="External"/><Relationship Id="rId4" Type="http://schemas.openxmlformats.org/officeDocument/2006/relationships/hyperlink" Target="http://cran.csie.ntu.edu.tw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5400" dirty="0" smtClean="0"/>
              <a:t>R </a:t>
            </a:r>
            <a:r>
              <a:rPr lang="zh-TW" altLang="en-US" sz="5400" dirty="0" smtClean="0"/>
              <a:t>統計軟體</a:t>
            </a:r>
            <a:endParaRPr lang="zh-TW" altLang="en-US" sz="5400" dirty="0"/>
          </a:p>
        </p:txBody>
      </p:sp>
      <p:sp>
        <p:nvSpPr>
          <p:cNvPr id="6147" name="副標題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zh-TW" altLang="en-US" sz="2400" smtClean="0"/>
              <a:t>軟體使用入門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「輔助」</a:t>
            </a:r>
            <a:r>
              <a:rPr lang="en-US" smtClean="0"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mtClean="0"/>
              <a:t>「</a:t>
            </a:r>
            <a:r>
              <a:rPr lang="en-US" altLang="zh-TW" smtClean="0"/>
              <a:t>Html</a:t>
            </a:r>
            <a:r>
              <a:rPr lang="zh-TW" altLang="en-US" smtClean="0"/>
              <a:t>輔助」</a:t>
            </a:r>
            <a:r>
              <a:rPr lang="en-US" altLang="zh-TW" smtClean="0"/>
              <a:t>=  help.start()</a:t>
            </a:r>
            <a:endParaRPr lang="zh-TW" altLang="en-US" smtClean="0"/>
          </a:p>
          <a:p>
            <a:pPr eaLnBrk="1" hangingPunct="1"/>
            <a:r>
              <a:rPr lang="zh-TW" altLang="en-US" smtClean="0"/>
              <a:t>「輔助」</a:t>
            </a:r>
            <a:r>
              <a:rPr lang="en-US" smtClean="0"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mtClean="0"/>
              <a:t>「</a:t>
            </a:r>
            <a:r>
              <a:rPr lang="en-US" altLang="zh-TW" smtClean="0"/>
              <a:t>R</a:t>
            </a:r>
            <a:r>
              <a:rPr lang="zh-TW" altLang="en-US" smtClean="0"/>
              <a:t>函式」</a:t>
            </a:r>
            <a:r>
              <a:rPr lang="en-US" altLang="zh-TW" smtClean="0"/>
              <a:t>=</a:t>
            </a:r>
            <a:r>
              <a:rPr lang="zh-TW" altLang="en-US" smtClean="0"/>
              <a:t>  </a:t>
            </a:r>
            <a:r>
              <a:rPr lang="en-US" altLang="zh-TW" smtClean="0"/>
              <a:t>help() </a:t>
            </a:r>
            <a:r>
              <a:rPr lang="zh-TW" altLang="en-US" smtClean="0"/>
              <a:t>及</a:t>
            </a:r>
            <a:r>
              <a:rPr lang="en-US" smtClean="0">
                <a:ea typeface="微軟正黑體" pitchFamily="34" charset="-120"/>
              </a:rPr>
              <a:t> </a:t>
            </a:r>
            <a:r>
              <a:rPr lang="en-US" altLang="zh-TW" smtClean="0"/>
              <a:t>?</a:t>
            </a:r>
            <a:endParaRPr lang="zh-TW" altLang="en-US" smtClean="0"/>
          </a:p>
          <a:p>
            <a:pPr eaLnBrk="1" hangingPunct="1"/>
            <a:r>
              <a:rPr lang="zh-TW" altLang="en-US" smtClean="0"/>
              <a:t>「輔助」</a:t>
            </a:r>
            <a:r>
              <a:rPr lang="en-US" smtClean="0">
                <a:ea typeface="微軟正黑體" pitchFamily="34" charset="-120"/>
                <a:sym typeface="Wingdings" pitchFamily="2" charset="2"/>
              </a:rPr>
              <a:t></a:t>
            </a:r>
            <a:r>
              <a:rPr lang="zh-TW" altLang="en-US" smtClean="0"/>
              <a:t>「搜尋輔助」</a:t>
            </a:r>
            <a:r>
              <a:rPr lang="en-US" altLang="zh-TW" smtClean="0"/>
              <a:t>= </a:t>
            </a:r>
            <a:r>
              <a:rPr lang="zh-TW" altLang="en-US" smtClean="0"/>
              <a:t> </a:t>
            </a:r>
            <a:r>
              <a:rPr lang="en-US" altLang="zh-TW" smtClean="0"/>
              <a:t> help.search()</a:t>
            </a:r>
            <a:endParaRPr lang="zh-TW" altLang="en-US" smtClean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搜尋幫助</a:t>
            </a:r>
            <a:endParaRPr lang="zh-TW" altLang="en-US" dirty="0"/>
          </a:p>
        </p:txBody>
      </p:sp>
      <p:sp>
        <p:nvSpPr>
          <p:cNvPr id="15364" name="文字方塊 4"/>
          <p:cNvSpPr txBox="1">
            <a:spLocks noChangeArrowheads="1"/>
          </p:cNvSpPr>
          <p:nvPr/>
        </p:nvSpPr>
        <p:spPr bwMode="auto">
          <a:xfrm>
            <a:off x="714375" y="3057525"/>
            <a:ext cx="6858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Description: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 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brief description</a:t>
            </a:r>
          </a:p>
          <a:p>
            <a:pPr>
              <a:spcBef>
                <a:spcPts val="600"/>
              </a:spcBef>
            </a:pP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Usage: for a function, details each of its arguments and the          </a:t>
            </a:r>
          </a:p>
          <a:p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           possible options (with the corresponding default values); </a:t>
            </a:r>
          </a:p>
          <a:p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           for an operator gives the typical use.</a:t>
            </a:r>
          </a:p>
          <a:p>
            <a:pPr>
              <a:spcBef>
                <a:spcPts val="600"/>
              </a:spcBef>
            </a:pPr>
            <a:r>
              <a:rPr kumimoji="0" lang="en-US" altLang="zh-TW">
                <a:solidFill>
                  <a:srgbClr val="FF0000"/>
                </a:solidFill>
                <a:latin typeface="Trebuchet MS" pitchFamily="34" charset="0"/>
                <a:ea typeface="微軟正黑體" pitchFamily="34" charset="-120"/>
              </a:rPr>
              <a:t>Argument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: for a function, details each of its arguments.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Details: detailed description</a:t>
            </a:r>
          </a:p>
          <a:p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Value: if applicable, theh type of object returned by the </a:t>
            </a:r>
          </a:p>
          <a:p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          function or the operator.</a:t>
            </a:r>
          </a:p>
          <a:p>
            <a:pPr>
              <a:spcBef>
                <a:spcPts val="600"/>
              </a:spcBef>
            </a:pP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See Also: other help pages close or similar to the present one</a:t>
            </a:r>
          </a:p>
          <a:p>
            <a:pPr>
              <a:spcBef>
                <a:spcPts val="600"/>
              </a:spcBef>
            </a:pPr>
            <a:r>
              <a:rPr kumimoji="0" lang="en-US" altLang="zh-TW">
                <a:solidFill>
                  <a:srgbClr val="FF0000"/>
                </a:solidFill>
                <a:latin typeface="Trebuchet MS" pitchFamily="34" charset="0"/>
                <a:ea typeface="微軟正黑體" pitchFamily="34" charset="-120"/>
              </a:rPr>
              <a:t>Examples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: some examples which can generally be executed </a:t>
            </a:r>
          </a:p>
          <a:p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                without opening the help with the function </a:t>
            </a:r>
            <a:r>
              <a:rPr kumimoji="0" lang="en-US" altLang="zh-TW" b="1">
                <a:latin typeface="Trebuchet MS" pitchFamily="34" charset="0"/>
                <a:ea typeface="微軟正黑體" pitchFamily="34" charset="-120"/>
              </a:rPr>
              <a:t>example</a:t>
            </a:r>
          </a:p>
          <a:p>
            <a:endParaRPr kumimoji="0" lang="zh-TW" altLang="en-US">
              <a:latin typeface="Trebuchet MS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 工作流程</a:t>
            </a:r>
            <a:endParaRPr lang="zh-TW" altLang="en-US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625" y="1785938"/>
            <a:ext cx="7239000" cy="3473450"/>
          </a:xfrm>
        </p:spPr>
      </p:pic>
      <p:sp>
        <p:nvSpPr>
          <p:cNvPr id="16388" name="文字方塊 6"/>
          <p:cNvSpPr txBox="1">
            <a:spLocks noChangeArrowheads="1"/>
          </p:cNvSpPr>
          <p:nvPr/>
        </p:nvSpPr>
        <p:spPr bwMode="auto">
          <a:xfrm>
            <a:off x="714375" y="5500688"/>
            <a:ext cx="6286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變數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(variable),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資料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(data),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函數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(function),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結果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(result)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等在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R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程式運行時皆以物件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(object)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的形式存於電腦記憶體中。我們可以通過運算子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(operators)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或函數</a:t>
            </a:r>
            <a:r>
              <a:rPr kumimoji="0" lang="en-US" altLang="zh-TW">
                <a:latin typeface="Trebuchet MS" pitchFamily="34" charset="0"/>
                <a:ea typeface="微軟正黑體" pitchFamily="34" charset="-120"/>
              </a:rPr>
              <a:t>(function)</a:t>
            </a:r>
            <a:r>
              <a:rPr kumimoji="0" lang="zh-TW" altLang="en-US">
                <a:latin typeface="Trebuchet MS" pitchFamily="34" charset="0"/>
                <a:ea typeface="微軟正黑體" pitchFamily="34" charset="-120"/>
              </a:rPr>
              <a:t>對物件做操作。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 </a:t>
            </a:r>
            <a:r>
              <a:rPr lang="en-US" altLang="zh-TW" dirty="0" smtClean="0"/>
              <a:t>(objects)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71500" y="1714500"/>
          <a:ext cx="6762750" cy="2714625"/>
        </p:xfrm>
        <a:graphic>
          <a:graphicData uri="http://schemas.openxmlformats.org/drawingml/2006/table">
            <a:tbl>
              <a:tblPr/>
              <a:tblGrid>
                <a:gridCol w="1156496"/>
                <a:gridCol w="3344464"/>
                <a:gridCol w="2262203"/>
              </a:tblGrid>
              <a:tr h="515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latin typeface="Arial"/>
                          <a:ea typeface="新細明體"/>
                        </a:rPr>
                        <a:t>object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>
                          <a:latin typeface="Arial"/>
                          <a:ea typeface="新細明體"/>
                        </a:rPr>
                        <a:t>Modes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>
                          <a:latin typeface="Arial"/>
                          <a:ea typeface="新細明體"/>
                        </a:rPr>
                        <a:t>several modes possible in the same object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latin typeface="Arial"/>
                          <a:ea typeface="新細明體"/>
                        </a:rPr>
                        <a:t>vector</a:t>
                      </a:r>
                      <a:endParaRPr lang="zh-TW" sz="1500" b="1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numeric, character, complex or logical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No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Arial"/>
                          <a:ea typeface="新細明體"/>
                        </a:rPr>
                        <a:t>factor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 or character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No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array matrix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numeric, character, complex or logical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No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latin typeface="Arial"/>
                          <a:ea typeface="新細明體"/>
                        </a:rPr>
                        <a:t>matrix</a:t>
                      </a:r>
                      <a:endParaRPr lang="zh-TW" sz="1500" b="1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numeric, character, complex or logical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No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latin typeface="Arial"/>
                          <a:ea typeface="新細明體"/>
                        </a:rPr>
                        <a:t>data frame</a:t>
                      </a:r>
                      <a:endParaRPr lang="zh-TW" sz="1500" b="1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numeric, character, complex or logical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Yes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ts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numeric, character, complex or logical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Arial"/>
                          <a:ea typeface="新細明體"/>
                        </a:rPr>
                        <a:t>No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41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list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>
                          <a:latin typeface="Arial"/>
                          <a:ea typeface="新細明體"/>
                        </a:rPr>
                        <a:t>function, expression, …</a:t>
                      </a:r>
                      <a:endParaRPr lang="zh-TW" sz="1500" kern="10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latin typeface="Arial"/>
                          <a:ea typeface="新細明體"/>
                        </a:rPr>
                        <a:t>Yes</a:t>
                      </a:r>
                      <a:endParaRPr lang="zh-TW" sz="1500" kern="100" dirty="0">
                        <a:latin typeface="Times New Roman"/>
                        <a:ea typeface="新細明體"/>
                      </a:endParaRPr>
                    </a:p>
                  </a:txBody>
                  <a:tcPr marL="21879" marR="2187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439" name="內容版面配置區 2"/>
          <p:cNvSpPr txBox="1">
            <a:spLocks/>
          </p:cNvSpPr>
          <p:nvPr/>
        </p:nvSpPr>
        <p:spPr bwMode="auto">
          <a:xfrm>
            <a:off x="500063" y="4572000"/>
            <a:ext cx="7286625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r>
              <a:rPr kumimoji="0" lang="zh-TW" altLang="en-US" sz="1900">
                <a:latin typeface="Trebuchet MS" pitchFamily="34" charset="0"/>
                <a:ea typeface="微軟正黑體" pitchFamily="34" charset="-120"/>
              </a:rPr>
              <a:t>所有的物件</a:t>
            </a:r>
            <a:r>
              <a:rPr kumimoji="0" lang="en-US" altLang="zh-TW" sz="1900">
                <a:latin typeface="Trebuchet MS" pitchFamily="34" charset="0"/>
                <a:ea typeface="微軟正黑體" pitchFamily="34" charset="-120"/>
              </a:rPr>
              <a:t>(objects)</a:t>
            </a:r>
            <a:r>
              <a:rPr kumimoji="0" lang="zh-TW" altLang="en-US" sz="1900">
                <a:latin typeface="Trebuchet MS" pitchFamily="34" charset="0"/>
                <a:ea typeface="微軟正黑體" pitchFamily="34" charset="-120"/>
              </a:rPr>
              <a:t>都有兩種基本屬性</a:t>
            </a:r>
            <a:r>
              <a:rPr kumimoji="0" lang="en-US" altLang="zh-TW" sz="1900">
                <a:latin typeface="Trebuchet MS" pitchFamily="34" charset="0"/>
                <a:ea typeface="微軟正黑體" pitchFamily="34" charset="-120"/>
              </a:rPr>
              <a:t>(intrinsic attributes): </a:t>
            </a:r>
            <a:r>
              <a:rPr kumimoji="0" lang="zh-TW" altLang="en-US" sz="1900">
                <a:latin typeface="Trebuchet MS" pitchFamily="34" charset="0"/>
                <a:ea typeface="微軟正黑體" pitchFamily="34" charset="-120"/>
              </a:rPr>
              <a:t>   格式</a:t>
            </a:r>
            <a:r>
              <a:rPr kumimoji="0" lang="en-US" altLang="zh-TW" sz="1900">
                <a:latin typeface="Trebuchet MS" pitchFamily="34" charset="0"/>
                <a:ea typeface="微軟正黑體" pitchFamily="34" charset="-120"/>
              </a:rPr>
              <a:t>(mode)</a:t>
            </a:r>
            <a:r>
              <a:rPr kumimoji="0" lang="zh-TW" altLang="en-US" sz="1900">
                <a:latin typeface="Trebuchet MS" pitchFamily="34" charset="0"/>
                <a:ea typeface="微軟正黑體" pitchFamily="34" charset="-120"/>
              </a:rPr>
              <a:t>與長度</a:t>
            </a:r>
            <a:r>
              <a:rPr kumimoji="0" lang="en-US" altLang="zh-TW" sz="1900">
                <a:latin typeface="Trebuchet MS" pitchFamily="34" charset="0"/>
                <a:ea typeface="微軟正黑體" pitchFamily="34" charset="-120"/>
              </a:rPr>
              <a:t>(length)</a:t>
            </a:r>
          </a:p>
          <a:p>
            <a: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endParaRPr kumimoji="0" lang="en-US" altLang="zh-TW" sz="1900">
              <a:latin typeface="Trebuchet MS" pitchFamily="34" charset="0"/>
              <a:ea typeface="微軟正黑體" pitchFamily="34" charset="-120"/>
            </a:endParaRPr>
          </a:p>
          <a:p>
            <a: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Char char=""/>
            </a:pPr>
            <a:endParaRPr kumimoji="0" lang="zh-TW" altLang="en-US" sz="2600">
              <a:latin typeface="Trebuchet MS" pitchFamily="34" charset="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5813" y="5429250"/>
            <a:ext cx="6786562" cy="12001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a&lt;-1 ; b&lt;-"sec"; c&lt;-1i ;d&lt;-"TRUE"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mode(a);mode(b);mode(c);mode(d)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ls</a:t>
            </a:r>
            <a:r>
              <a:rPr kumimoji="0" lang="en-US" altLang="zh-TW" dirty="0">
                <a:solidFill>
                  <a:srgbClr val="0070C0"/>
                </a:solidFill>
              </a:rPr>
              <a:t>()  </a:t>
            </a:r>
            <a:r>
              <a:rPr kumimoji="0" lang="zh-TW" altLang="en-US" dirty="0">
                <a:solidFill>
                  <a:srgbClr val="0070C0"/>
                </a:solidFill>
              </a:rPr>
              <a:t>   </a:t>
            </a: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列出所有物件</a:t>
            </a:r>
            <a:endParaRPr kumimoji="0" lang="en-US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rm</a:t>
            </a:r>
            <a:r>
              <a:rPr kumimoji="0" lang="en-US" altLang="zh-TW" dirty="0">
                <a:solidFill>
                  <a:srgbClr val="0070C0"/>
                </a:solidFill>
              </a:rPr>
              <a:t>(a)</a:t>
            </a:r>
            <a:r>
              <a:rPr kumimoji="0" lang="zh-TW" altLang="en-US" dirty="0">
                <a:solidFill>
                  <a:srgbClr val="0070C0"/>
                </a:solidFill>
              </a:rPr>
              <a:t>  </a:t>
            </a: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清除物件</a:t>
            </a:r>
            <a:r>
              <a:rPr kumimoji="0" lang="en-US" altLang="zh-TW" dirty="0">
                <a:solidFill>
                  <a:schemeClr val="tx1"/>
                </a:solidFill>
              </a:rPr>
              <a:t>a</a:t>
            </a:r>
            <a:endParaRPr kumimoji="0" lang="en-US" altLang="zh-TW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運算子</a:t>
            </a:r>
            <a:r>
              <a:rPr lang="en-US" altLang="zh-TW" dirty="0" smtClean="0"/>
              <a:t>(operators)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00063" y="1857375"/>
          <a:ext cx="6523037" cy="2028825"/>
        </p:xfrm>
        <a:graphic>
          <a:graphicData uri="http://schemas.openxmlformats.org/drawingml/2006/table">
            <a:tbl>
              <a:tblPr/>
              <a:tblGrid>
                <a:gridCol w="447129"/>
                <a:gridCol w="1603832"/>
                <a:gridCol w="369368"/>
                <a:gridCol w="2008828"/>
                <a:gridCol w="714380"/>
                <a:gridCol w="1378712"/>
              </a:tblGrid>
              <a:tr h="21310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latin typeface="新細明體"/>
                        </a:rPr>
                        <a:t>Arithmetic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新細明體"/>
                        </a:rPr>
                        <a:t>Comparison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latin typeface="新細明體"/>
                        </a:rPr>
                        <a:t>Logical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+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addition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&lt;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lesser than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!x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logical NOT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>
                          <a:latin typeface="新細明體"/>
                        </a:rPr>
                        <a:t>-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subtraction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&gt;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greater than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x&amp;y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logical AND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latin typeface="新細明體"/>
                        </a:rPr>
                        <a:t>*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multiplication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&lt;=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lesser than or equal to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x&amp;&amp;y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/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division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&gt;=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greater </a:t>
                      </a:r>
                      <a:r>
                        <a:rPr lang="en-US" sz="1600" b="0" i="0" u="none" strike="noStrike" dirty="0">
                          <a:latin typeface="Arial Unicode MS" pitchFamily="34" charset="-120"/>
                          <a:ea typeface="Arial Unicode MS" pitchFamily="34" charset="-120"/>
                          <a:cs typeface="Arial Unicode MS" pitchFamily="34" charset="-120"/>
                        </a:rPr>
                        <a:t>than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or equal to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x|y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logical OR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^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power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==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equal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x||y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1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%%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modulo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!=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different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xor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exclusive OR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7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latin typeface="新細明體"/>
                        </a:rPr>
                        <a:t>%/%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integer division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latin typeface="新細明體"/>
                        </a:rPr>
                        <a:t>　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latin typeface="新細明體"/>
                        </a:rPr>
                        <a:t>　</a:t>
                      </a:r>
                    </a:p>
                  </a:txBody>
                  <a:tcPr marL="9687" marR="9687" marT="96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71500" y="4214813"/>
            <a:ext cx="6715125" cy="1754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x&lt;-matrix(1:6,2,3) </a:t>
            </a: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製造一個</a:t>
            </a:r>
            <a:r>
              <a:rPr kumimoji="0" lang="en-US" altLang="zh-TW" dirty="0">
                <a:solidFill>
                  <a:schemeClr val="tx1"/>
                </a:solidFill>
              </a:rPr>
              <a:t>2*3</a:t>
            </a:r>
            <a:r>
              <a:rPr kumimoji="0" lang="zh-TW" altLang="en-US" dirty="0">
                <a:solidFill>
                  <a:schemeClr val="tx1"/>
                </a:solidFill>
              </a:rPr>
              <a:t>的矩陣</a:t>
            </a:r>
            <a:r>
              <a:rPr kumimoji="0" lang="en-US" altLang="zh-TW" dirty="0">
                <a:solidFill>
                  <a:schemeClr val="tx1"/>
                </a:solidFill>
              </a:rPr>
              <a:t>x</a:t>
            </a:r>
            <a:r>
              <a:rPr kumimoji="0" lang="zh-TW" altLang="en-US" dirty="0">
                <a:solidFill>
                  <a:schemeClr val="tx1"/>
                </a:solidFill>
              </a:rPr>
              <a:t>，其數值為</a:t>
            </a:r>
            <a:r>
              <a:rPr kumimoji="0" lang="en-US" altLang="zh-TW" dirty="0">
                <a:solidFill>
                  <a:schemeClr val="tx1"/>
                </a:solidFill>
              </a:rPr>
              <a:t>1</a:t>
            </a:r>
            <a:r>
              <a:rPr kumimoji="0" lang="zh-TW" altLang="en-US" dirty="0">
                <a:solidFill>
                  <a:schemeClr val="tx1"/>
                </a:solidFill>
              </a:rPr>
              <a:t>到</a:t>
            </a:r>
            <a:r>
              <a:rPr kumimoji="0" lang="en-US" altLang="zh-TW" dirty="0">
                <a:solidFill>
                  <a:schemeClr val="tx1"/>
                </a:solidFill>
              </a:rPr>
              <a:t>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x[2,3]==6</a:t>
            </a:r>
            <a:r>
              <a:rPr kumimoji="0" lang="zh-TW" altLang="en-US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dirty="0">
                <a:solidFill>
                  <a:schemeClr val="tx1"/>
                </a:solidFill>
              </a:rPr>
              <a:t># x</a:t>
            </a:r>
            <a:r>
              <a:rPr kumimoji="0" lang="zh-TW" altLang="en-US" dirty="0">
                <a:solidFill>
                  <a:schemeClr val="tx1"/>
                </a:solidFill>
              </a:rPr>
              <a:t>矩陣第</a:t>
            </a:r>
            <a:r>
              <a:rPr kumimoji="0" lang="en-US" altLang="zh-TW" dirty="0">
                <a:solidFill>
                  <a:schemeClr val="tx1"/>
                </a:solidFill>
              </a:rPr>
              <a:t>2row</a:t>
            </a:r>
            <a:r>
              <a:rPr kumimoji="0" lang="zh-TW" altLang="en-US" dirty="0">
                <a:solidFill>
                  <a:schemeClr val="tx1"/>
                </a:solidFill>
              </a:rPr>
              <a:t>第</a:t>
            </a:r>
            <a:r>
              <a:rPr kumimoji="0" lang="en-US" altLang="zh-TW" dirty="0">
                <a:solidFill>
                  <a:schemeClr val="tx1"/>
                </a:solidFill>
              </a:rPr>
              <a:t>3column</a:t>
            </a:r>
            <a:r>
              <a:rPr kumimoji="0" lang="zh-TW" altLang="en-US" dirty="0">
                <a:solidFill>
                  <a:schemeClr val="tx1"/>
                </a:solidFill>
              </a:rPr>
              <a:t>的值是否等於</a:t>
            </a:r>
            <a:r>
              <a:rPr kumimoji="0" lang="en-US" altLang="zh-TW" dirty="0">
                <a:solidFill>
                  <a:schemeClr val="tx1"/>
                </a:solidFill>
              </a:rPr>
              <a:t>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x[x&lt;=3]     </a:t>
            </a:r>
            <a:r>
              <a:rPr kumimoji="0" lang="en-US" altLang="zh-TW" dirty="0">
                <a:solidFill>
                  <a:schemeClr val="tx1"/>
                </a:solidFill>
              </a:rPr>
              <a:t># </a:t>
            </a:r>
            <a:r>
              <a:rPr kumimoji="0" lang="zh-TW" altLang="en-US" dirty="0">
                <a:solidFill>
                  <a:schemeClr val="tx1"/>
                </a:solidFill>
              </a:rPr>
              <a:t>列出</a:t>
            </a:r>
            <a:r>
              <a:rPr kumimoji="0" lang="en-US" altLang="zh-TW" dirty="0">
                <a:solidFill>
                  <a:schemeClr val="tx1"/>
                </a:solidFill>
              </a:rPr>
              <a:t>x</a:t>
            </a:r>
            <a:r>
              <a:rPr kumimoji="0" lang="zh-TW" altLang="en-US" dirty="0">
                <a:solidFill>
                  <a:schemeClr val="tx1"/>
                </a:solidFill>
              </a:rPr>
              <a:t>矩陣內小於或等於</a:t>
            </a:r>
            <a:r>
              <a:rPr kumimoji="0" lang="en-US" altLang="zh-TW" dirty="0">
                <a:solidFill>
                  <a:schemeClr val="tx1"/>
                </a:solidFill>
              </a:rPr>
              <a:t>3</a:t>
            </a:r>
            <a:r>
              <a:rPr kumimoji="0" lang="zh-TW" altLang="en-US" dirty="0">
                <a:solidFill>
                  <a:schemeClr val="tx1"/>
                </a:solidFill>
              </a:rPr>
              <a:t>的數值</a:t>
            </a:r>
            <a:endParaRPr kumimoji="0" lang="en-US" altLang="zh-TW" dirty="0">
              <a:solidFill>
                <a:srgbClr val="00B0F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x[x!=6]</a:t>
            </a:r>
            <a:r>
              <a:rPr kumimoji="0" lang="zh-TW" altLang="en-US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</a:t>
            </a: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 列出</a:t>
            </a:r>
            <a:r>
              <a:rPr kumimoji="0" lang="en-US" altLang="zh-TW" dirty="0">
                <a:solidFill>
                  <a:schemeClr val="tx1"/>
                </a:solidFill>
              </a:rPr>
              <a:t>x</a:t>
            </a:r>
            <a:r>
              <a:rPr kumimoji="0" lang="zh-TW" altLang="en-US" dirty="0">
                <a:solidFill>
                  <a:schemeClr val="tx1"/>
                </a:solidFill>
              </a:rPr>
              <a:t>矩陣內不等於</a:t>
            </a:r>
            <a:r>
              <a:rPr kumimoji="0" lang="en-US" altLang="zh-TW" dirty="0">
                <a:solidFill>
                  <a:schemeClr val="tx1"/>
                </a:solidFill>
              </a:rPr>
              <a:t>6</a:t>
            </a:r>
            <a:r>
              <a:rPr kumimoji="0" lang="zh-TW" altLang="en-US" dirty="0">
                <a:solidFill>
                  <a:schemeClr val="tx1"/>
                </a:solidFill>
              </a:rPr>
              <a:t>的數值</a:t>
            </a:r>
            <a:endParaRPr kumimoji="0" lang="en-US" altLang="zh-TW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x[x&lt;=3 &amp; x!=2]</a:t>
            </a:r>
            <a:r>
              <a:rPr kumimoji="0" lang="zh-TW" altLang="en-US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</a:t>
            </a: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列出</a:t>
            </a:r>
            <a:r>
              <a:rPr kumimoji="0" lang="en-US" altLang="zh-TW" dirty="0">
                <a:solidFill>
                  <a:schemeClr val="tx1"/>
                </a:solidFill>
              </a:rPr>
              <a:t>x</a:t>
            </a:r>
            <a:r>
              <a:rPr kumimoji="0" lang="zh-TW" altLang="en-US" dirty="0">
                <a:solidFill>
                  <a:schemeClr val="tx1"/>
                </a:solidFill>
              </a:rPr>
              <a:t>矩陣內小於或等於</a:t>
            </a:r>
            <a:r>
              <a:rPr kumimoji="0" lang="en-US" altLang="zh-TW" dirty="0">
                <a:solidFill>
                  <a:schemeClr val="tx1"/>
                </a:solidFill>
              </a:rPr>
              <a:t>3</a:t>
            </a:r>
            <a:r>
              <a:rPr kumimoji="0" lang="zh-TW" altLang="en-US" b="1" dirty="0">
                <a:solidFill>
                  <a:schemeClr val="tx1"/>
                </a:solidFill>
              </a:rPr>
              <a:t>且</a:t>
            </a:r>
            <a:r>
              <a:rPr kumimoji="0" lang="zh-TW" altLang="en-US" dirty="0">
                <a:solidFill>
                  <a:schemeClr val="tx1"/>
                </a:solidFill>
              </a:rPr>
              <a:t>不等於</a:t>
            </a:r>
            <a:r>
              <a:rPr kumimoji="0" lang="en-US" altLang="zh-TW" dirty="0">
                <a:solidFill>
                  <a:schemeClr val="tx1"/>
                </a:solidFill>
              </a:rPr>
              <a:t>2</a:t>
            </a:r>
            <a:r>
              <a:rPr kumimoji="0" lang="zh-TW" altLang="en-US" dirty="0">
                <a:solidFill>
                  <a:schemeClr val="tx1"/>
                </a:solidFill>
              </a:rPr>
              <a:t>的值</a:t>
            </a:r>
            <a:endParaRPr kumimoji="0" lang="en-US" altLang="zh-TW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函數</a:t>
            </a:r>
            <a:r>
              <a:rPr lang="en-US" altLang="zh-TW" dirty="0" smtClean="0"/>
              <a:t>(function)</a:t>
            </a:r>
            <a:endParaRPr lang="zh-TW" altLang="en-US" dirty="0"/>
          </a:p>
        </p:txBody>
      </p:sp>
      <p:sp>
        <p:nvSpPr>
          <p:cNvPr id="19459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function.name(object, argument, option)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/>
              <a:t>   </a:t>
            </a:r>
            <a:r>
              <a:rPr lang="zh-TW" altLang="en-US" smtClean="0"/>
              <a:t>函數名稱          物件       指令        選項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/>
              <a:t>   #args(function.name)  </a:t>
            </a:r>
            <a:r>
              <a:rPr lang="zh-TW" altLang="en-US" smtClean="0"/>
              <a:t>查詢該函數的指令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數學及簡單函數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zh-TW" altLang="en-US" smtClean="0"/>
              <a:t>   </a:t>
            </a:r>
            <a:r>
              <a:rPr lang="en-US" altLang="zh-TW" smtClean="0">
                <a:solidFill>
                  <a:srgbClr val="0070C0"/>
                </a:solidFill>
              </a:rPr>
              <a:t>sum(),mean(),max(),length()</a:t>
            </a:r>
          </a:p>
          <a:p>
            <a:pPr eaLnBrk="1" hangingPunct="1"/>
            <a:r>
              <a:rPr lang="zh-TW" altLang="en-US" smtClean="0"/>
              <a:t>產生隨機變數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zh-TW" altLang="en-US" smtClean="0"/>
              <a:t>   </a:t>
            </a:r>
            <a:r>
              <a:rPr lang="en-US" altLang="zh-TW" smtClean="0">
                <a:solidFill>
                  <a:srgbClr val="0070C0"/>
                </a:solidFill>
              </a:rPr>
              <a:t>rnorm(),runiform(),rbinom()</a:t>
            </a:r>
          </a:p>
          <a:p>
            <a:pPr eaLnBrk="1" hangingPunct="1"/>
            <a:r>
              <a:rPr lang="zh-TW" altLang="en-US" smtClean="0"/>
              <a:t>初統常用分析函數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/>
              <a:t>   </a:t>
            </a:r>
            <a:r>
              <a:rPr lang="en-US" altLang="zh-TW" smtClean="0">
                <a:solidFill>
                  <a:srgbClr val="0070C0"/>
                </a:solidFill>
              </a:rPr>
              <a:t>t.test(),aova(),lm()</a:t>
            </a:r>
          </a:p>
          <a:p>
            <a:pPr eaLnBrk="1" hangingPunct="1">
              <a:buFont typeface="Wingdings 2" pitchFamily="18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序列</a:t>
            </a:r>
            <a:r>
              <a:rPr lang="en-US" altLang="zh-TW" dirty="0" smtClean="0"/>
              <a:t>(vector)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n1:n2, seq(), c(), rep(), sequence()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14375" y="2428875"/>
            <a:ext cx="7286625" cy="2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s1&lt;-1:10 ; s1   #</a:t>
            </a:r>
            <a:r>
              <a:rPr kumimoji="0" lang="zh-TW" altLang="en-US" dirty="0">
                <a:solidFill>
                  <a:srgbClr val="0070C0"/>
                </a:solidFill>
              </a:rPr>
              <a:t>產生一個</a:t>
            </a:r>
            <a:r>
              <a:rPr kumimoji="0" lang="en-US" altLang="zh-TW" dirty="0">
                <a:solidFill>
                  <a:srgbClr val="0070C0"/>
                </a:solidFill>
              </a:rPr>
              <a:t>1</a:t>
            </a:r>
            <a:r>
              <a:rPr kumimoji="0" lang="zh-TW" altLang="en-US" dirty="0">
                <a:solidFill>
                  <a:srgbClr val="0070C0"/>
                </a:solidFill>
              </a:rPr>
              <a:t>到</a:t>
            </a:r>
            <a:r>
              <a:rPr kumimoji="0" lang="en-US" altLang="zh-TW" dirty="0">
                <a:solidFill>
                  <a:srgbClr val="0070C0"/>
                </a:solidFill>
              </a:rPr>
              <a:t>10</a:t>
            </a:r>
            <a:r>
              <a:rPr kumimoji="0" lang="zh-TW" altLang="en-US" dirty="0">
                <a:solidFill>
                  <a:srgbClr val="0070C0"/>
                </a:solidFill>
              </a:rPr>
              <a:t>的序列</a:t>
            </a:r>
            <a:r>
              <a:rPr kumimoji="0" lang="en-US" altLang="zh-TW" dirty="0">
                <a:solidFill>
                  <a:srgbClr val="0070C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seq</a:t>
            </a:r>
            <a:r>
              <a:rPr kumimoji="0" lang="en-US" altLang="zh-TW" dirty="0">
                <a:solidFill>
                  <a:srgbClr val="0070C0"/>
                </a:solidFill>
              </a:rPr>
              <a:t>(from=1,to=5,length=0.5)  #</a:t>
            </a:r>
            <a:r>
              <a:rPr kumimoji="0" lang="zh-TW" altLang="en-US" dirty="0">
                <a:solidFill>
                  <a:srgbClr val="0070C0"/>
                </a:solidFill>
              </a:rPr>
              <a:t>產生一個序列從</a:t>
            </a:r>
            <a:r>
              <a:rPr kumimoji="0" lang="en-US" altLang="zh-TW" dirty="0">
                <a:solidFill>
                  <a:srgbClr val="0070C0"/>
                </a:solidFill>
              </a:rPr>
              <a:t>1</a:t>
            </a:r>
            <a:r>
              <a:rPr kumimoji="0" lang="zh-TW" altLang="en-US" dirty="0">
                <a:solidFill>
                  <a:srgbClr val="0070C0"/>
                </a:solidFill>
              </a:rPr>
              <a:t>到</a:t>
            </a:r>
            <a:r>
              <a:rPr kumimoji="0" lang="en-US" altLang="zh-TW" dirty="0">
                <a:solidFill>
                  <a:srgbClr val="0070C0"/>
                </a:solidFill>
              </a:rPr>
              <a:t>5</a:t>
            </a:r>
            <a:r>
              <a:rPr kumimoji="0" lang="zh-TW" altLang="en-US" dirty="0">
                <a:solidFill>
                  <a:srgbClr val="0070C0"/>
                </a:solidFill>
              </a:rPr>
              <a:t>間隔為</a:t>
            </a:r>
            <a:r>
              <a:rPr kumimoji="0" lang="en-US" altLang="zh-TW" dirty="0">
                <a:solidFill>
                  <a:srgbClr val="0070C0"/>
                </a:solidFill>
              </a:rPr>
              <a:t>0.5</a:t>
            </a:r>
            <a:r>
              <a:rPr kumimoji="0" lang="zh-TW" altLang="en-US" dirty="0">
                <a:solidFill>
                  <a:srgbClr val="0070C0"/>
                </a:solidFill>
              </a:rPr>
              <a:t>的序列</a:t>
            </a:r>
            <a:r>
              <a:rPr kumimoji="0" lang="en-US" altLang="zh-TW" dirty="0">
                <a:solidFill>
                  <a:srgbClr val="0070C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s2&lt;-c(1,3,5); s2  #</a:t>
            </a:r>
            <a:r>
              <a:rPr kumimoji="0" lang="zh-TW" altLang="en-US" dirty="0">
                <a:solidFill>
                  <a:srgbClr val="0070C0"/>
                </a:solidFill>
              </a:rPr>
              <a:t>產生數值序列</a:t>
            </a:r>
            <a:r>
              <a:rPr kumimoji="0" lang="en-US" altLang="zh-TW" dirty="0">
                <a:solidFill>
                  <a:srgbClr val="0070C0"/>
                </a:solidFill>
              </a:rPr>
              <a:t>1,3,5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s3&lt;-c("</a:t>
            </a:r>
            <a:r>
              <a:rPr kumimoji="0" lang="en-US" altLang="zh-TW" dirty="0" err="1">
                <a:solidFill>
                  <a:srgbClr val="0070C0"/>
                </a:solidFill>
              </a:rPr>
              <a:t>a","b","c</a:t>
            </a:r>
            <a:r>
              <a:rPr kumimoji="0" lang="en-US" altLang="zh-TW" dirty="0">
                <a:solidFill>
                  <a:srgbClr val="0070C0"/>
                </a:solidFill>
              </a:rPr>
              <a:t>"); s3 #</a:t>
            </a:r>
            <a:r>
              <a:rPr kumimoji="0" lang="zh-TW" altLang="en-US" dirty="0">
                <a:solidFill>
                  <a:srgbClr val="0070C0"/>
                </a:solidFill>
              </a:rPr>
              <a:t>產生文字序列</a:t>
            </a:r>
            <a:r>
              <a:rPr kumimoji="0" lang="en-US" altLang="zh-TW" dirty="0">
                <a:solidFill>
                  <a:srgbClr val="0070C0"/>
                </a:solidFill>
              </a:rPr>
              <a:t>1,3,5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rep(1,10)   #</a:t>
            </a:r>
            <a:r>
              <a:rPr kumimoji="0" lang="zh-TW" altLang="en-US" dirty="0">
                <a:solidFill>
                  <a:srgbClr val="0070C0"/>
                </a:solidFill>
              </a:rPr>
              <a:t>產生數值</a:t>
            </a:r>
            <a:r>
              <a:rPr kumimoji="0" lang="en-US" altLang="zh-TW" dirty="0">
                <a:solidFill>
                  <a:srgbClr val="0070C0"/>
                </a:solidFill>
              </a:rPr>
              <a:t>1</a:t>
            </a:r>
            <a:r>
              <a:rPr kumimoji="0" lang="zh-TW" altLang="en-US" dirty="0">
                <a:solidFill>
                  <a:srgbClr val="0070C0"/>
                </a:solidFill>
              </a:rPr>
              <a:t>重複</a:t>
            </a:r>
            <a:r>
              <a:rPr kumimoji="0" lang="en-US" altLang="zh-TW" dirty="0">
                <a:solidFill>
                  <a:srgbClr val="0070C0"/>
                </a:solidFill>
              </a:rPr>
              <a:t>10</a:t>
            </a:r>
            <a:r>
              <a:rPr kumimoji="0" lang="zh-TW" altLang="en-US" dirty="0">
                <a:solidFill>
                  <a:srgbClr val="0070C0"/>
                </a:solidFill>
              </a:rPr>
              <a:t>次的序列</a:t>
            </a:r>
            <a:r>
              <a:rPr kumimoji="0" lang="en-US" altLang="zh-TW" dirty="0">
                <a:solidFill>
                  <a:srgbClr val="0070C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rep("M",10) #</a:t>
            </a:r>
            <a:r>
              <a:rPr kumimoji="0" lang="zh-TW" altLang="en-US" dirty="0">
                <a:solidFill>
                  <a:srgbClr val="0070C0"/>
                </a:solidFill>
              </a:rPr>
              <a:t>產生文字序列 重複</a:t>
            </a:r>
            <a:r>
              <a:rPr kumimoji="0" lang="en-US" altLang="zh-TW" dirty="0">
                <a:solidFill>
                  <a:srgbClr val="0070C0"/>
                </a:solidFill>
              </a:rPr>
              <a:t>"M" 10</a:t>
            </a:r>
            <a:r>
              <a:rPr kumimoji="0" lang="zh-TW" altLang="en-US" dirty="0">
                <a:solidFill>
                  <a:srgbClr val="0070C0"/>
                </a:solidFill>
              </a:rPr>
              <a:t>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sequence(c(3,5))  #</a:t>
            </a:r>
            <a:r>
              <a:rPr kumimoji="0" lang="zh-TW" altLang="en-US" dirty="0">
                <a:solidFill>
                  <a:srgbClr val="0070C0"/>
                </a:solidFill>
              </a:rPr>
              <a:t>產生</a:t>
            </a:r>
            <a:r>
              <a:rPr kumimoji="0" lang="en-US" altLang="zh-TW" dirty="0">
                <a:solidFill>
                  <a:srgbClr val="0070C0"/>
                </a:solidFill>
              </a:rPr>
              <a:t>1</a:t>
            </a:r>
            <a:r>
              <a:rPr kumimoji="0" lang="zh-TW" altLang="en-US" dirty="0">
                <a:solidFill>
                  <a:srgbClr val="0070C0"/>
                </a:solidFill>
              </a:rPr>
              <a:t>到</a:t>
            </a:r>
            <a:r>
              <a:rPr kumimoji="0" lang="en-US" altLang="zh-TW" dirty="0">
                <a:solidFill>
                  <a:srgbClr val="0070C0"/>
                </a:solidFill>
              </a:rPr>
              <a:t>3</a:t>
            </a:r>
            <a:r>
              <a:rPr kumimoji="0" lang="zh-TW" altLang="en-US" dirty="0">
                <a:solidFill>
                  <a:srgbClr val="0070C0"/>
                </a:solidFill>
              </a:rPr>
              <a:t>接連</a:t>
            </a:r>
            <a:r>
              <a:rPr kumimoji="0" lang="en-US" altLang="zh-TW" dirty="0">
                <a:solidFill>
                  <a:srgbClr val="0070C0"/>
                </a:solidFill>
              </a:rPr>
              <a:t>1</a:t>
            </a:r>
            <a:r>
              <a:rPr kumimoji="0" lang="zh-TW" altLang="en-US" dirty="0">
                <a:solidFill>
                  <a:srgbClr val="0070C0"/>
                </a:solidFill>
              </a:rPr>
              <a:t>到</a:t>
            </a:r>
            <a:r>
              <a:rPr kumimoji="0" lang="en-US" altLang="zh-TW" dirty="0">
                <a:solidFill>
                  <a:srgbClr val="0070C0"/>
                </a:solidFill>
              </a:rPr>
              <a:t>5</a:t>
            </a:r>
            <a:r>
              <a:rPr kumimoji="0" lang="zh-TW" altLang="en-US" dirty="0">
                <a:solidFill>
                  <a:srgbClr val="0070C0"/>
                </a:solidFill>
              </a:rPr>
              <a:t>的序列</a:t>
            </a:r>
            <a:r>
              <a:rPr kumimoji="0" lang="en-US" altLang="zh-TW" dirty="0">
                <a:solidFill>
                  <a:srgbClr val="0070C0"/>
                </a:solidFill>
              </a:rPr>
              <a:t>;</a:t>
            </a:r>
            <a:endParaRPr kumimoji="0"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產生隨機序列</a:t>
            </a:r>
            <a:endParaRPr lang="zh-TW" altLang="en-US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714500"/>
            <a:ext cx="514350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圓角矩形 5"/>
          <p:cNvSpPr/>
          <p:nvPr/>
        </p:nvSpPr>
        <p:spPr>
          <a:xfrm>
            <a:off x="1439863" y="2879725"/>
            <a:ext cx="4572000" cy="214313"/>
          </a:xfrm>
          <a:prstGeom prst="roundRect">
            <a:avLst/>
          </a:prstGeom>
          <a:solidFill>
            <a:srgbClr val="E3AFD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439863" y="4211638"/>
            <a:ext cx="4572000" cy="214312"/>
          </a:xfrm>
          <a:prstGeom prst="roundRect">
            <a:avLst/>
          </a:prstGeom>
          <a:solidFill>
            <a:srgbClr val="E3AFD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439863" y="5616575"/>
            <a:ext cx="4572000" cy="214313"/>
          </a:xfrm>
          <a:prstGeom prst="roundRect">
            <a:avLst/>
          </a:prstGeom>
          <a:solidFill>
            <a:srgbClr val="E3AFD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439863" y="2303463"/>
            <a:ext cx="4572000" cy="214312"/>
          </a:xfrm>
          <a:prstGeom prst="roundRect">
            <a:avLst/>
          </a:prstGeom>
          <a:solidFill>
            <a:srgbClr val="E3AFD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r</a:t>
            </a:r>
            <a:r>
              <a:rPr lang="en-US" altLang="zh-TW" smtClean="0">
                <a:solidFill>
                  <a:srgbClr val="0070C0"/>
                </a:solidFill>
              </a:rPr>
              <a:t>norm()</a:t>
            </a:r>
            <a:r>
              <a:rPr lang="en-US" altLang="zh-TW" smtClean="0"/>
              <a:t> </a:t>
            </a:r>
            <a:r>
              <a:rPr lang="en-US" altLang="zh-TW" smtClean="0">
                <a:sym typeface="Wingdings" pitchFamily="2" charset="2"/>
              </a:rPr>
              <a:t> </a:t>
            </a:r>
            <a:r>
              <a:rPr lang="en-US" altLang="zh-TW" smtClean="0"/>
              <a:t> </a:t>
            </a:r>
            <a:r>
              <a:rPr lang="zh-TW" altLang="en-US" smtClean="0"/>
              <a:t>產生常態分布的隨機變數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d</a:t>
            </a:r>
            <a:r>
              <a:rPr lang="en-US" altLang="zh-TW" smtClean="0">
                <a:solidFill>
                  <a:srgbClr val="0070C0"/>
                </a:solidFill>
              </a:rPr>
              <a:t>norm()</a:t>
            </a:r>
            <a:r>
              <a:rPr lang="en-US" altLang="zh-TW" smtClean="0"/>
              <a:t> 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 </a:t>
            </a:r>
            <a:r>
              <a:rPr lang="en-US" altLang="zh-TW" smtClean="0">
                <a:sym typeface="Wingdings" pitchFamily="2" charset="2"/>
              </a:rPr>
              <a:t>probability density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p</a:t>
            </a:r>
            <a:r>
              <a:rPr lang="en-US" altLang="zh-TW" smtClean="0">
                <a:solidFill>
                  <a:srgbClr val="0070C0"/>
                </a:solidFill>
              </a:rPr>
              <a:t>norm()</a:t>
            </a:r>
            <a:r>
              <a:rPr lang="zh-TW" altLang="en-US" smtClean="0"/>
              <a:t> </a:t>
            </a:r>
            <a:r>
              <a:rPr lang="en-US" altLang="zh-TW" smtClean="0">
                <a:sym typeface="Wingdings" pitchFamily="2" charset="2"/>
              </a:rPr>
              <a:t> cumulative probability</a:t>
            </a:r>
            <a:r>
              <a:rPr lang="en-US" altLang="zh-TW" smtClean="0"/>
              <a:t> function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>
                <a:solidFill>
                  <a:srgbClr val="FF0000"/>
                </a:solidFill>
              </a:rPr>
              <a:t>q</a:t>
            </a:r>
            <a:r>
              <a:rPr lang="en-US" altLang="zh-TW" smtClean="0">
                <a:solidFill>
                  <a:srgbClr val="0070C0"/>
                </a:solidFill>
              </a:rPr>
              <a:t>norm()</a:t>
            </a:r>
            <a:r>
              <a:rPr lang="zh-TW" altLang="en-US" smtClean="0"/>
              <a:t> 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 </a:t>
            </a:r>
            <a:r>
              <a:rPr lang="en-US" altLang="zh-TW" smtClean="0">
                <a:sym typeface="Wingdings" pitchFamily="2" charset="2"/>
              </a:rPr>
              <a:t>the value of </a:t>
            </a:r>
            <a:r>
              <a:rPr lang="en-US" altLang="zh-TW" smtClean="0"/>
              <a:t>quantile </a:t>
            </a:r>
            <a:endParaRPr lang="zh-TW" altLang="en-US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71500" y="3714750"/>
            <a:ext cx="6215063" cy="1477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 err="1">
                <a:solidFill>
                  <a:srgbClr val="0070C0"/>
                </a:solidFill>
              </a:rPr>
              <a:t>rnorm</a:t>
            </a:r>
            <a:r>
              <a:rPr kumimoji="0" lang="en-US" dirty="0">
                <a:solidFill>
                  <a:srgbClr val="0070C0"/>
                </a:solidFill>
              </a:rPr>
              <a:t>(n=30,mean=0,sd=1)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dirty="0" err="1">
                <a:solidFill>
                  <a:srgbClr val="0070C0"/>
                </a:solidFill>
              </a:rPr>
              <a:t>dnorm</a:t>
            </a:r>
            <a:r>
              <a:rPr kumimoji="0" lang="en-US" dirty="0">
                <a:solidFill>
                  <a:srgbClr val="0070C0"/>
                </a:solidFill>
              </a:rPr>
              <a:t>(1)==</a:t>
            </a:r>
            <a:r>
              <a:rPr kumimoji="0" lang="de-DE" altLang="zh-TW" dirty="0">
                <a:solidFill>
                  <a:srgbClr val="0070C0"/>
                </a:solidFill>
              </a:rPr>
              <a:t> 1/sqrt(2*pi)*exp(-1/2)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dirty="0">
                <a:solidFill>
                  <a:srgbClr val="0070C0"/>
                </a:solidFill>
              </a:rPr>
              <a:t>pnorm(1.645, mean=0,sd=1)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dirty="0">
                <a:solidFill>
                  <a:srgbClr val="0070C0"/>
                </a:solidFill>
              </a:rPr>
              <a:t>qnorm(0.95,mean=0,sd=1)</a:t>
            </a:r>
            <a:endParaRPr kumimoji="0" lang="nb-NO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因子</a:t>
            </a:r>
            <a:r>
              <a:rPr lang="en-US" altLang="zh-TW" dirty="0" smtClean="0"/>
              <a:t>(factor)</a:t>
            </a:r>
            <a:endParaRPr lang="zh-TW" altLang="en-US" dirty="0"/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71500" y="1714500"/>
            <a:ext cx="6858000" cy="36925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f1&lt;-factor(1:3); f1;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f2&lt;-factor(1:3,level=1:5); f2; #</a:t>
            </a:r>
            <a:r>
              <a:rPr kumimoji="0" lang="zh-TW" altLang="en-US" dirty="0">
                <a:solidFill>
                  <a:srgbClr val="0070C0"/>
                </a:solidFill>
              </a:rPr>
              <a:t>產生三個因子</a:t>
            </a:r>
            <a:r>
              <a:rPr kumimoji="0" lang="en-US" altLang="zh-TW" dirty="0">
                <a:solidFill>
                  <a:srgbClr val="0070C0"/>
                </a:solidFill>
              </a:rPr>
              <a:t>1,2,3 </a:t>
            </a:r>
            <a:r>
              <a:rPr kumimoji="0" lang="zh-TW" altLang="en-US" dirty="0">
                <a:solidFill>
                  <a:srgbClr val="0070C0"/>
                </a:solidFill>
              </a:rPr>
              <a:t>有五個等級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f3&lt;-factor(rep(1:3,5)); f3;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f4&lt;-factor(c(3,5),level=1:5); f4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gl</a:t>
            </a:r>
            <a:r>
              <a:rPr kumimoji="0" lang="en-US" altLang="zh-TW" dirty="0">
                <a:solidFill>
                  <a:srgbClr val="0070C0"/>
                </a:solidFill>
              </a:rPr>
              <a:t>(3, 5)  #</a:t>
            </a:r>
            <a:r>
              <a:rPr kumimoji="0" lang="zh-TW" altLang="en-US" dirty="0">
                <a:solidFill>
                  <a:srgbClr val="0070C0"/>
                </a:solidFill>
              </a:rPr>
              <a:t>產生一組</a:t>
            </a:r>
            <a:r>
              <a:rPr kumimoji="0" lang="en-US" altLang="zh-TW" dirty="0">
                <a:solidFill>
                  <a:srgbClr val="0070C0"/>
                </a:solidFill>
              </a:rPr>
              <a:t>factor, </a:t>
            </a:r>
            <a:r>
              <a:rPr kumimoji="0" lang="zh-TW" altLang="en-US" dirty="0">
                <a:solidFill>
                  <a:srgbClr val="0070C0"/>
                </a:solidFill>
              </a:rPr>
              <a:t>有</a:t>
            </a:r>
            <a:r>
              <a:rPr kumimoji="0" lang="en-US" altLang="zh-TW" dirty="0">
                <a:solidFill>
                  <a:srgbClr val="0070C0"/>
                </a:solidFill>
              </a:rPr>
              <a:t>3</a:t>
            </a:r>
            <a:r>
              <a:rPr kumimoji="0" lang="zh-TW" altLang="en-US" dirty="0">
                <a:solidFill>
                  <a:srgbClr val="0070C0"/>
                </a:solidFill>
              </a:rPr>
              <a:t>個等級，每個等級重複</a:t>
            </a:r>
            <a:r>
              <a:rPr kumimoji="0" lang="en-US" altLang="zh-TW" dirty="0">
                <a:solidFill>
                  <a:srgbClr val="0070C0"/>
                </a:solidFill>
              </a:rPr>
              <a:t>5</a:t>
            </a:r>
            <a:r>
              <a:rPr kumimoji="0" lang="zh-TW" altLang="en-US" dirty="0">
                <a:solidFill>
                  <a:srgbClr val="0070C0"/>
                </a:solidFill>
              </a:rPr>
              <a:t>次</a:t>
            </a:r>
            <a:r>
              <a:rPr kumimoji="0" lang="en-US" altLang="zh-TW" dirty="0">
                <a:solidFill>
                  <a:srgbClr val="0070C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gl</a:t>
            </a:r>
            <a:r>
              <a:rPr kumimoji="0" lang="en-US" altLang="zh-TW" dirty="0">
                <a:solidFill>
                  <a:srgbClr val="0070C0"/>
                </a:solidFill>
              </a:rPr>
              <a:t>(3,5,label=c("</a:t>
            </a:r>
            <a:r>
              <a:rPr kumimoji="0" lang="en-US" altLang="zh-TW" dirty="0" err="1">
                <a:solidFill>
                  <a:srgbClr val="0070C0"/>
                </a:solidFill>
              </a:rPr>
              <a:t>a","b","c</a:t>
            </a:r>
            <a:r>
              <a:rPr kumimoji="0" lang="en-US" altLang="zh-TW" dirty="0">
                <a:solidFill>
                  <a:srgbClr val="0070C0"/>
                </a:solidFill>
              </a:rPr>
              <a:t>") ) # </a:t>
            </a:r>
            <a:r>
              <a:rPr kumimoji="0" lang="zh-TW" altLang="en-US" dirty="0">
                <a:solidFill>
                  <a:srgbClr val="0070C0"/>
                </a:solidFill>
              </a:rPr>
              <a:t>同上，另將此三個等級分別命名為</a:t>
            </a:r>
            <a:r>
              <a:rPr kumimoji="0" lang="en-US" altLang="zh-TW" dirty="0">
                <a:solidFill>
                  <a:srgbClr val="0070C0"/>
                </a:solidFill>
              </a:rPr>
              <a:t>"</a:t>
            </a:r>
            <a:r>
              <a:rPr kumimoji="0" lang="en-US" altLang="zh-TW" dirty="0" err="1">
                <a:solidFill>
                  <a:srgbClr val="0070C0"/>
                </a:solidFill>
              </a:rPr>
              <a:t>a","b","c</a:t>
            </a:r>
            <a:r>
              <a:rPr kumimoji="0" lang="en-US" altLang="zh-TW" dirty="0">
                <a:solidFill>
                  <a:srgbClr val="0070C0"/>
                </a:solidFill>
              </a:rPr>
              <a:t>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gl</a:t>
            </a:r>
            <a:r>
              <a:rPr kumimoji="0" lang="en-US" altLang="zh-TW" dirty="0">
                <a:solidFill>
                  <a:srgbClr val="0070C0"/>
                </a:solidFill>
              </a:rPr>
              <a:t>(3,5,length=30)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gl</a:t>
            </a:r>
            <a:r>
              <a:rPr kumimoji="0" lang="en-US" altLang="zh-TW" dirty="0">
                <a:solidFill>
                  <a:srgbClr val="0070C0"/>
                </a:solidFill>
              </a:rPr>
              <a:t>(2,10)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gl</a:t>
            </a:r>
            <a:r>
              <a:rPr kumimoji="0" lang="en-US" altLang="zh-TW" dirty="0">
                <a:solidFill>
                  <a:srgbClr val="0070C0"/>
                </a:solidFill>
              </a:rPr>
              <a:t>(2,1,length=20)  #</a:t>
            </a:r>
            <a:r>
              <a:rPr kumimoji="0" lang="zh-TW" altLang="en-US" dirty="0">
                <a:solidFill>
                  <a:srgbClr val="0070C0"/>
                </a:solidFill>
              </a:rPr>
              <a:t>區分不同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expand.grid</a:t>
            </a:r>
            <a:r>
              <a:rPr kumimoji="0" lang="en-US" altLang="zh-TW" dirty="0">
                <a:solidFill>
                  <a:srgbClr val="0070C0"/>
                </a:solidFill>
              </a:rPr>
              <a:t>(h=c(60,80),w=c(100,300),sex=c("</a:t>
            </a:r>
            <a:r>
              <a:rPr kumimoji="0" lang="en-US" altLang="zh-TW" dirty="0" err="1">
                <a:solidFill>
                  <a:srgbClr val="0070C0"/>
                </a:solidFill>
              </a:rPr>
              <a:t>Male","Female</a:t>
            </a:r>
            <a:r>
              <a:rPr kumimoji="0" lang="en-US" altLang="zh-TW" dirty="0">
                <a:solidFill>
                  <a:srgbClr val="0070C0"/>
                </a:solidFill>
              </a:rPr>
              <a:t>"))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資料框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data.frame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從</a:t>
            </a:r>
            <a:r>
              <a:rPr lang="en-US" altLang="zh-TW" smtClean="0"/>
              <a:t>Excel</a:t>
            </a:r>
            <a:r>
              <a:rPr lang="zh-TW" altLang="en-US" smtClean="0"/>
              <a:t>建立資料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檔案</a:t>
            </a:r>
            <a:r>
              <a:rPr lang="en-US" altLang="zh-TW" smtClean="0">
                <a:sym typeface="Wingdings" pitchFamily="2" charset="2"/>
              </a:rPr>
              <a:t></a:t>
            </a:r>
            <a:r>
              <a:rPr lang="zh-TW" altLang="en-US" smtClean="0">
                <a:sym typeface="Wingdings" pitchFamily="2" charset="2"/>
              </a:rPr>
              <a:t>存成</a:t>
            </a:r>
            <a:r>
              <a:rPr lang="en-US" altLang="zh-TW" smtClean="0">
                <a:sym typeface="Wingdings" pitchFamily="2" charset="2"/>
              </a:rPr>
              <a:t>.csv</a:t>
            </a:r>
            <a:r>
              <a:rPr lang="zh-TW" altLang="en-US" smtClean="0">
                <a:sym typeface="Wingdings" pitchFamily="2" charset="2"/>
              </a:rPr>
              <a:t>檔</a:t>
            </a:r>
            <a:endParaRPr lang="zh-TW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75" y="2286000"/>
          <a:ext cx="1266825" cy="4064000"/>
        </p:xfrm>
        <a:graphic>
          <a:graphicData uri="http://schemas.openxmlformats.org/drawingml/2006/table">
            <a:tbl>
              <a:tblPr/>
              <a:tblGrid>
                <a:gridCol w="633351"/>
                <a:gridCol w="633351"/>
              </a:tblGrid>
              <a:tr h="1935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latin typeface="新細明體"/>
                        </a:rPr>
                        <a:t>male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latin typeface="新細明體"/>
                        </a:rPr>
                        <a:t>female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176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156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latin typeface="新細明體"/>
                        </a:rPr>
                        <a:t>162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181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167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186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175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174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169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163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176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161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172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158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latin typeface="新細明體"/>
                        </a:rPr>
                        <a:t>171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 dirty="0">
                          <a:latin typeface="新細明體"/>
                        </a:rPr>
                        <a:t>160</a:t>
                      </a:r>
                    </a:p>
                  </a:txBody>
                  <a:tcPr marL="8797" marR="8797" marT="87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教學大綱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</a:t>
            </a:r>
            <a:r>
              <a:rPr lang="zh-TW" altLang="en-US" smtClean="0"/>
              <a:t>軟體發展歷史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主要特色及功能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基礎操作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操作介面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搜尋幫助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物件介紹及操作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常用函數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基礎繪圖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進階使用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撰寫程式及函數</a:t>
            </a:r>
            <a:endParaRPr lang="en-US" altLang="zh-TW" smtClean="0"/>
          </a:p>
          <a:p>
            <a:pPr lvl="2" eaLnBrk="1" hangingPunct="1">
              <a:buFont typeface="Wingdings" pitchFamily="2" charset="2"/>
              <a:buChar char="p"/>
            </a:pPr>
            <a:r>
              <a:rPr lang="zh-TW" altLang="en-US" smtClean="0"/>
              <a:t>基礎資料分析</a:t>
            </a: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資料框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data.frame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輸入外部資料</a:t>
            </a:r>
            <a:r>
              <a:rPr lang="en-US" altLang="zh-TW" smtClean="0"/>
              <a:t>(.txt</a:t>
            </a:r>
            <a:r>
              <a:rPr lang="zh-TW" altLang="en-US" smtClean="0"/>
              <a:t>檔或</a:t>
            </a:r>
            <a:r>
              <a:rPr lang="en-US" altLang="zh-TW" smtClean="0"/>
              <a:t>.csv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/>
              <a:t>   </a:t>
            </a:r>
            <a:r>
              <a:rPr lang="en-US" altLang="zh-TW" smtClean="0">
                <a:solidFill>
                  <a:srgbClr val="0070C0"/>
                </a:solidFill>
              </a:rPr>
              <a:t>read.table()</a:t>
            </a:r>
            <a:r>
              <a:rPr lang="zh-TW" altLang="en-US" smtClean="0">
                <a:solidFill>
                  <a:srgbClr val="0070C0"/>
                </a:solidFill>
              </a:rPr>
              <a:t> </a:t>
            </a:r>
            <a:endParaRPr lang="en-US" altLang="zh-TW" smtClean="0">
              <a:solidFill>
                <a:srgbClr val="0070C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zh-TW" smtClean="0">
                <a:solidFill>
                  <a:srgbClr val="00B0F0"/>
                </a:solidFill>
              </a:rPr>
              <a:t>   </a:t>
            </a:r>
            <a:r>
              <a:rPr lang="en-US" altLang="zh-TW" smtClean="0">
                <a:solidFill>
                  <a:srgbClr val="0070C0"/>
                </a:solidFill>
              </a:rPr>
              <a:t>read.csv() </a:t>
            </a:r>
            <a:r>
              <a:rPr lang="zh-TW" altLang="en-US" smtClean="0">
                <a:solidFill>
                  <a:srgbClr val="0070C0"/>
                </a:solidFill>
              </a:rPr>
              <a:t>   </a:t>
            </a:r>
            <a:r>
              <a:rPr lang="en-US" altLang="zh-TW" smtClean="0"/>
              <a:t>#</a:t>
            </a:r>
            <a:r>
              <a:rPr lang="zh-TW" altLang="en-US" smtClean="0"/>
              <a:t>預設讀取</a:t>
            </a:r>
            <a:r>
              <a:rPr lang="en-US" altLang="zh-TW" smtClean="0"/>
              <a:t>.csv</a:t>
            </a:r>
            <a:r>
              <a:rPr lang="zh-TW" altLang="en-US" smtClean="0"/>
              <a:t>檔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/>
            <a:r>
              <a:rPr lang="zh-TW" altLang="en-US" smtClean="0"/>
              <a:t>外部輸入資料為</a:t>
            </a:r>
            <a:r>
              <a:rPr lang="en-US" altLang="zh-TW" b="1" smtClean="0"/>
              <a:t>data.frame</a:t>
            </a:r>
            <a:r>
              <a:rPr lang="zh-TW" altLang="en-US" smtClean="0"/>
              <a:t>物件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zh-TW" altLang="en-US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14375" y="3143250"/>
            <a:ext cx="7143750" cy="1200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test1&lt;-</a:t>
            </a:r>
            <a:r>
              <a:rPr kumimoji="0" lang="en-US" altLang="zh-TW" dirty="0" err="1">
                <a:solidFill>
                  <a:srgbClr val="0070C0"/>
                </a:solidFill>
              </a:rPr>
              <a:t>read.table</a:t>
            </a:r>
            <a:r>
              <a:rPr kumimoji="0" lang="en-US" altLang="zh-TW" dirty="0">
                <a:solidFill>
                  <a:srgbClr val="0070C0"/>
                </a:solidFill>
              </a:rPr>
              <a:t>("c:/test.csv",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header=T,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sep=",")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讀取</a:t>
            </a:r>
            <a:r>
              <a:rPr kumimoji="0" lang="en-US" altLang="zh-TW" dirty="0">
                <a:solidFill>
                  <a:schemeClr val="tx1"/>
                </a:solidFill>
              </a:rPr>
              <a:t>C:\test.csv</a:t>
            </a:r>
            <a:r>
              <a:rPr kumimoji="0" lang="zh-TW" altLang="en-US" dirty="0">
                <a:solidFill>
                  <a:schemeClr val="tx1"/>
                </a:solidFill>
              </a:rPr>
              <a:t>檔案，有標題，分隔符號為</a:t>
            </a:r>
            <a:r>
              <a:rPr kumimoji="0" lang="en-US" altLang="zh-TW" dirty="0">
                <a:solidFill>
                  <a:schemeClr val="tx1"/>
                </a:solidFill>
              </a:rPr>
              <a:t> “,”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test2&lt;-read.csv("c:/test.csv",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header=T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 err="1">
                <a:solidFill>
                  <a:srgbClr val="0070C0"/>
                </a:solidFill>
              </a:rPr>
              <a:t>col.names</a:t>
            </a:r>
            <a:r>
              <a:rPr kumimoji="0" lang="en-US" altLang="zh-TW" dirty="0">
                <a:solidFill>
                  <a:srgbClr val="0070C0"/>
                </a:solidFill>
              </a:rPr>
              <a:t>=c("M","F"))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讀取</a:t>
            </a:r>
            <a:r>
              <a:rPr kumimoji="0" lang="en-US" altLang="zh-TW" dirty="0">
                <a:solidFill>
                  <a:schemeClr val="tx1"/>
                </a:solidFill>
              </a:rPr>
              <a:t>C:\test.csv</a:t>
            </a:r>
            <a:r>
              <a:rPr kumimoji="0" lang="zh-TW" altLang="en-US" dirty="0">
                <a:solidFill>
                  <a:schemeClr val="tx1"/>
                </a:solidFill>
              </a:rPr>
              <a:t>檔案，有標題，將</a:t>
            </a:r>
            <a:r>
              <a:rPr kumimoji="0" lang="en-US" altLang="zh-TW" dirty="0">
                <a:solidFill>
                  <a:schemeClr val="tx1"/>
                </a:solidFill>
              </a:rPr>
              <a:t>column 1 ,2</a:t>
            </a:r>
            <a:r>
              <a:rPr kumimoji="0" lang="zh-TW" altLang="en-US" dirty="0">
                <a:solidFill>
                  <a:schemeClr val="tx1"/>
                </a:solidFill>
              </a:rPr>
              <a:t>分別命名為</a:t>
            </a:r>
            <a:r>
              <a:rPr kumimoji="0" lang="en-US" altLang="zh-TW" dirty="0">
                <a:solidFill>
                  <a:schemeClr val="tx1"/>
                </a:solidFill>
              </a:rPr>
              <a:t> “M”</a:t>
            </a:r>
            <a:r>
              <a:rPr kumimoji="0" lang="zh-TW" altLang="en-US" dirty="0">
                <a:solidFill>
                  <a:schemeClr val="tx1"/>
                </a:solidFill>
              </a:rPr>
              <a:t>及 </a:t>
            </a:r>
            <a:r>
              <a:rPr kumimoji="0" lang="en-US" altLang="zh-TW" dirty="0">
                <a:solidFill>
                  <a:schemeClr val="tx1"/>
                </a:solidFill>
              </a:rPr>
              <a:t>“F”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資料框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data.frame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data.frame()</a:t>
            </a:r>
            <a:r>
              <a:rPr lang="en-US" altLang="zh-TW" smtClean="0"/>
              <a:t> </a:t>
            </a:r>
            <a:r>
              <a:rPr lang="zh-TW" altLang="en-US" smtClean="0"/>
              <a:t>自行產生資料框物件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1500" y="2214563"/>
            <a:ext cx="6929438" cy="1754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x&lt;-1:4 ; n&lt;-10; M&lt;-c(10,35); y&lt;-2:4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data.frame</a:t>
            </a:r>
            <a:r>
              <a:rPr kumimoji="0" lang="en-US" altLang="zh-TW" dirty="0">
                <a:solidFill>
                  <a:srgbClr val="0070C0"/>
                </a:solidFill>
              </a:rPr>
              <a:t>(</a:t>
            </a:r>
            <a:r>
              <a:rPr kumimoji="0" lang="en-US" altLang="zh-TW" dirty="0" err="1">
                <a:solidFill>
                  <a:srgbClr val="0070C0"/>
                </a:solidFill>
              </a:rPr>
              <a:t>x,n</a:t>
            </a:r>
            <a:r>
              <a:rPr kumimoji="0" lang="en-US" altLang="zh-TW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data.frame</a:t>
            </a:r>
            <a:r>
              <a:rPr kumimoji="0" lang="en-US" altLang="zh-TW" dirty="0">
                <a:solidFill>
                  <a:srgbClr val="0070C0"/>
                </a:solidFill>
              </a:rPr>
              <a:t>(</a:t>
            </a:r>
            <a:r>
              <a:rPr kumimoji="0" lang="en-US" altLang="zh-TW" dirty="0" err="1">
                <a:solidFill>
                  <a:srgbClr val="0070C0"/>
                </a:solidFill>
              </a:rPr>
              <a:t>x,M</a:t>
            </a:r>
            <a:r>
              <a:rPr kumimoji="0" lang="en-US" altLang="zh-TW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data.frame</a:t>
            </a:r>
            <a:r>
              <a:rPr kumimoji="0" lang="en-US" altLang="zh-TW" dirty="0">
                <a:solidFill>
                  <a:srgbClr val="0070C0"/>
                </a:solidFill>
              </a:rPr>
              <a:t>(</a:t>
            </a:r>
            <a:r>
              <a:rPr kumimoji="0" lang="en-US" altLang="zh-TW" dirty="0" err="1">
                <a:solidFill>
                  <a:srgbClr val="0070C0"/>
                </a:solidFill>
              </a:rPr>
              <a:t>x,y</a:t>
            </a:r>
            <a:r>
              <a:rPr kumimoji="0" lang="en-US" altLang="zh-TW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z&lt;-c("a","b","c","d")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data.frame</a:t>
            </a:r>
            <a:r>
              <a:rPr kumimoji="0" lang="en-US" altLang="zh-TW" dirty="0">
                <a:solidFill>
                  <a:srgbClr val="0070C0"/>
                </a:solidFill>
              </a:rPr>
              <a:t>(</a:t>
            </a:r>
            <a:r>
              <a:rPr kumimoji="0" lang="en-US" altLang="zh-TW" dirty="0" err="1">
                <a:solidFill>
                  <a:srgbClr val="0070C0"/>
                </a:solidFill>
              </a:rPr>
              <a:t>x,n,row.names</a:t>
            </a:r>
            <a:r>
              <a:rPr kumimoji="0" lang="en-US" altLang="zh-TW" dirty="0">
                <a:solidFill>
                  <a:srgbClr val="0070C0"/>
                </a:solidFill>
              </a:rPr>
              <a:t>=z)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資料輸入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altLang="zh-TW" dirty="0" smtClean="0">
                <a:solidFill>
                  <a:srgbClr val="00B0F0"/>
                </a:solidFill>
              </a:rPr>
              <a:t>scan()</a:t>
            </a:r>
            <a:r>
              <a:rPr lang="zh-TW" altLang="en-US" dirty="0" smtClean="0"/>
              <a:t> 逐行讀入資料</a:t>
            </a:r>
            <a:endParaRPr lang="en-US" altLang="zh-TW" dirty="0" smtClean="0"/>
          </a:p>
          <a:p>
            <a:pPr marL="761238" lvl="1" indent="-514350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p"/>
              <a:defRPr/>
            </a:pPr>
            <a:r>
              <a:rPr lang="zh-TW" altLang="en-US" dirty="0" smtClean="0">
                <a:solidFill>
                  <a:schemeClr val="tx1">
                    <a:tint val="85000"/>
                  </a:schemeClr>
                </a:solidFill>
              </a:rPr>
              <a:t>讀取外部資料</a:t>
            </a:r>
            <a:endParaRPr lang="en-US" altLang="zh-TW" dirty="0" smtClean="0">
              <a:solidFill>
                <a:schemeClr val="tx1">
                  <a:tint val="85000"/>
                </a:schemeClr>
              </a:solidFill>
            </a:endParaRPr>
          </a:p>
          <a:p>
            <a:pPr marL="761238" lvl="1" indent="-514350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 2"/>
              <a:buNone/>
              <a:defRPr/>
            </a:pPr>
            <a:r>
              <a:rPr lang="zh-TW" altLang="en-US" dirty="0" smtClean="0">
                <a:solidFill>
                  <a:schemeClr val="tx1">
                    <a:tint val="85000"/>
                  </a:schemeClr>
                </a:solidFill>
              </a:rPr>
              <a:t>   </a:t>
            </a:r>
            <a:endParaRPr lang="en-US" altLang="zh-TW" dirty="0" smtClean="0">
              <a:solidFill>
                <a:schemeClr val="tx1">
                  <a:tint val="85000"/>
                </a:schemeClr>
              </a:solidFill>
            </a:endParaRPr>
          </a:p>
          <a:p>
            <a:pPr marL="761238" lvl="1" indent="-514350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 2"/>
              <a:buNone/>
              <a:defRPr/>
            </a:pPr>
            <a:endParaRPr lang="en-US" altLang="zh-TW" dirty="0" smtClean="0">
              <a:solidFill>
                <a:schemeClr val="tx1">
                  <a:tint val="85000"/>
                </a:schemeClr>
              </a:solidFill>
            </a:endParaRPr>
          </a:p>
          <a:p>
            <a:pPr marL="761238" lvl="1" indent="-514350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p"/>
              <a:defRPr/>
            </a:pPr>
            <a:r>
              <a:rPr lang="zh-TW" altLang="en-US" dirty="0" smtClean="0">
                <a:solidFill>
                  <a:schemeClr val="tx1">
                    <a:tint val="85000"/>
                  </a:schemeClr>
                </a:solidFill>
              </a:rPr>
              <a:t>直接輸入資料</a:t>
            </a:r>
            <a:endParaRPr lang="en-US" altLang="zh-TW" dirty="0" smtClean="0">
              <a:solidFill>
                <a:schemeClr val="tx1">
                  <a:tint val="85000"/>
                </a:schemeClr>
              </a:solidFill>
            </a:endParaRPr>
          </a:p>
          <a:p>
            <a:pPr marL="761238" lvl="1" indent="-514350" eaLnBrk="1" fontAlgn="auto" hangingPunct="1"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 2"/>
              <a:buNone/>
              <a:defRPr/>
            </a:pPr>
            <a:r>
              <a:rPr lang="zh-TW" altLang="en-US" dirty="0" smtClean="0">
                <a:solidFill>
                  <a:schemeClr val="tx1">
                    <a:tint val="85000"/>
                  </a:schemeClr>
                </a:solidFill>
              </a:rPr>
              <a:t>     </a:t>
            </a:r>
            <a:endParaRPr lang="en-US" altLang="zh-TW" dirty="0" smtClean="0">
              <a:solidFill>
                <a:schemeClr val="tx1">
                  <a:tint val="8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57250" y="2571750"/>
            <a:ext cx="6786563" cy="3698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data2&lt;-scan("c:/test.csv",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sep=", " ,skip=1); data2</a:t>
            </a:r>
            <a:endParaRPr kumimoji="0" lang="en-US" altLang="zh-TW" dirty="0">
              <a:solidFill>
                <a:srgbClr val="00B0F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7250" y="3714750"/>
            <a:ext cx="6786563" cy="1754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data3&lt;-scan()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1 2 3 4 5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6 7 8 9 10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data3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儲存資料框物件</a:t>
            </a:r>
            <a:endParaRPr lang="zh-TW" altLang="en-US" dirty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500063" y="1571625"/>
            <a:ext cx="7239000" cy="4846638"/>
          </a:xfrm>
        </p:spPr>
        <p:txBody>
          <a:bodyPr/>
          <a:lstStyle/>
          <a:p>
            <a:pPr eaLnBrk="1" hangingPunct="1"/>
            <a:r>
              <a:rPr lang="zh-TW" altLang="en-US" smtClean="0"/>
              <a:t>將資料存成</a:t>
            </a:r>
            <a:r>
              <a:rPr lang="en-US" altLang="zh-TW" smtClean="0"/>
              <a:t>.txt</a:t>
            </a:r>
            <a:r>
              <a:rPr lang="zh-TW" altLang="en-US" smtClean="0"/>
              <a:t>或</a:t>
            </a:r>
            <a:r>
              <a:rPr lang="en-US" altLang="zh-TW" smtClean="0"/>
              <a:t>.csv</a:t>
            </a:r>
            <a:r>
              <a:rPr lang="zh-TW" altLang="en-US" smtClean="0"/>
              <a:t>檔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r>
              <a:rPr lang="zh-TW" altLang="en-US" smtClean="0"/>
              <a:t>   </a:t>
            </a:r>
            <a:r>
              <a:rPr lang="en-US" altLang="zh-TW" smtClean="0">
                <a:solidFill>
                  <a:srgbClr val="0070C0"/>
                </a:solidFill>
              </a:rPr>
              <a:t>write.table()</a:t>
            </a:r>
            <a:endParaRPr lang="zh-TW" altLang="en-US" smtClean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85813" y="2643188"/>
            <a:ext cx="6858000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write.table</a:t>
            </a:r>
            <a:r>
              <a:rPr kumimoji="0" lang="en-US" altLang="zh-TW" dirty="0">
                <a:solidFill>
                  <a:srgbClr val="0070C0"/>
                </a:solidFill>
              </a:rPr>
              <a:t>(file=test2,"c:/test2.csv",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sep=",")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輸出物件</a:t>
            </a:r>
            <a:r>
              <a:rPr kumimoji="0" lang="en-US" altLang="zh-TW" dirty="0">
                <a:solidFill>
                  <a:schemeClr val="tx1"/>
                </a:solidFill>
              </a:rPr>
              <a:t>test</a:t>
            </a:r>
            <a:r>
              <a:rPr kumimoji="0" lang="zh-TW" altLang="en-US" dirty="0">
                <a:solidFill>
                  <a:schemeClr val="tx1"/>
                </a:solidFill>
              </a:rPr>
              <a:t>資料框物件到</a:t>
            </a:r>
            <a:r>
              <a:rPr kumimoji="0" lang="en-US" altLang="zh-TW" dirty="0">
                <a:solidFill>
                  <a:schemeClr val="tx1"/>
                </a:solidFill>
              </a:rPr>
              <a:t>C:\test2.csv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</a:t>
            </a:r>
            <a:r>
              <a:rPr lang="zh-TW" altLang="en-US" dirty="0" smtClean="0"/>
              <a:t>矩陣</a:t>
            </a:r>
            <a:r>
              <a:rPr lang="en-US" altLang="zh-TW" dirty="0" smtClean="0"/>
              <a:t>(matrix)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產生矩陣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zh-TW" altLang="en-US" smtClean="0"/>
              <a:t>矩陣操作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85813" y="2143125"/>
            <a:ext cx="6786562" cy="1477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m1&lt;-matrix(1,nr=2,nc=3); m1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m2&lt;-matrix(c(1,2,3,4,5,6),nr=2,nc=3); m2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m3&lt;-matrix(c(1,2,3,4,5,6),2,3,byrow=T);m3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m4&lt;-c(1,2,3,4,5,6); dim(m4)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dim(m4)&lt;-c(2,3); m4</a:t>
            </a:r>
            <a:endParaRPr kumimoji="0"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85813" y="4572000"/>
            <a:ext cx="6786562" cy="203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cbind(m1,m2)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rbind(m1,m2)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m2[,2] ; m2[2,2]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m5&lt;-matrix(c(2,0,0,2),2,2);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m6&lt;-solve(m5); m6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m5%*%m6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fr-FR" altLang="zh-TW" dirty="0">
                <a:solidFill>
                  <a:srgbClr val="0070C0"/>
                </a:solidFill>
              </a:rPr>
              <a:t>diag(m5); diag(m5)&lt;-3; m5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</a:t>
            </a:r>
            <a:r>
              <a:rPr lang="en-US" altLang="zh-TW" dirty="0" smtClean="0"/>
              <a:t>_Expression</a:t>
            </a:r>
            <a:endParaRPr lang="zh-TW" altLang="en-US" dirty="0"/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smtClean="0"/>
              <a:t>Expression</a:t>
            </a:r>
            <a:r>
              <a:rPr lang="zh-TW" altLang="en-US" sz="2400" smtClean="0"/>
              <a:t> 為一連串</a:t>
            </a:r>
            <a:r>
              <a:rPr lang="zh-TW" altLang="en-US" sz="2400" b="1" smtClean="0"/>
              <a:t>對</a:t>
            </a:r>
            <a:r>
              <a:rPr lang="en-US" altLang="zh-TW" sz="2400" b="1" smtClean="0"/>
              <a:t>R</a:t>
            </a:r>
            <a:r>
              <a:rPr lang="zh-TW" altLang="en-US" sz="2400" b="1" smtClean="0"/>
              <a:t>有意義</a:t>
            </a:r>
            <a:r>
              <a:rPr lang="zh-TW" altLang="en-US" sz="2400" smtClean="0"/>
              <a:t>的</a:t>
            </a:r>
            <a:r>
              <a:rPr lang="zh-TW" altLang="en-US" sz="2400" b="1" smtClean="0"/>
              <a:t>文字</a:t>
            </a:r>
            <a:r>
              <a:rPr lang="zh-TW" altLang="en-US" sz="2400" smtClean="0"/>
              <a:t>所組成物件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1500" y="2214563"/>
            <a:ext cx="7215188" cy="25860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x&lt;-3; y&lt;-2.5; z&lt;-1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exp1&lt;-expression(x/(</a:t>
            </a:r>
            <a:r>
              <a:rPr kumimoji="0" lang="en-US" altLang="zh-TW" dirty="0" err="1">
                <a:solidFill>
                  <a:srgbClr val="0070C0"/>
                </a:solidFill>
              </a:rPr>
              <a:t>y+exp</a:t>
            </a:r>
            <a:r>
              <a:rPr kumimoji="0" lang="en-US" altLang="zh-TW" dirty="0">
                <a:solidFill>
                  <a:srgbClr val="0070C0"/>
                </a:solidFill>
              </a:rPr>
              <a:t>(z))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exp1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expression(x/(</a:t>
            </a:r>
            <a:r>
              <a:rPr kumimoji="0" lang="en-US" altLang="zh-TW" dirty="0" err="1">
                <a:solidFill>
                  <a:srgbClr val="0070C0"/>
                </a:solidFill>
              </a:rPr>
              <a:t>y+exp</a:t>
            </a:r>
            <a:r>
              <a:rPr kumimoji="0" lang="en-US" altLang="zh-TW" dirty="0">
                <a:solidFill>
                  <a:srgbClr val="0070C0"/>
                </a:solidFill>
              </a:rPr>
              <a:t>(z))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 err="1">
                <a:solidFill>
                  <a:srgbClr val="0070C0"/>
                </a:solidFill>
              </a:rPr>
              <a:t>eval</a:t>
            </a:r>
            <a:r>
              <a:rPr kumimoji="0" lang="en-US" altLang="zh-TW" dirty="0">
                <a:solidFill>
                  <a:srgbClr val="0070C0"/>
                </a:solidFill>
              </a:rPr>
              <a:t>(exp1)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s-ES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s-ES" altLang="zh-TW" dirty="0">
                <a:solidFill>
                  <a:srgbClr val="0070C0"/>
                </a:solidFill>
              </a:rPr>
              <a:t>D(exp1, "x")  #</a:t>
            </a:r>
            <a:r>
              <a:rPr kumimoji="0" lang="zh-TW" altLang="en-US" dirty="0">
                <a:solidFill>
                  <a:srgbClr val="0070C0"/>
                </a:solidFill>
              </a:rPr>
              <a:t>對</a:t>
            </a:r>
            <a:r>
              <a:rPr kumimoji="0" lang="es-ES" altLang="zh-TW" dirty="0">
                <a:solidFill>
                  <a:srgbClr val="0070C0"/>
                </a:solidFill>
              </a:rPr>
              <a:t>x</a:t>
            </a:r>
            <a:r>
              <a:rPr kumimoji="0" lang="zh-TW" altLang="en-US" dirty="0">
                <a:solidFill>
                  <a:srgbClr val="0070C0"/>
                </a:solidFill>
              </a:rPr>
              <a:t>偏微分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s-ES" altLang="zh-TW" dirty="0">
                <a:solidFill>
                  <a:srgbClr val="0070C0"/>
                </a:solidFill>
              </a:rPr>
              <a:t>D(exp1, "y")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物件操作</a:t>
            </a:r>
            <a:endParaRPr lang="zh-TW" altLang="en-US" dirty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[ ]</a:t>
            </a:r>
            <a:r>
              <a:rPr lang="en-US" altLang="zh-TW" smtClean="0"/>
              <a:t>   index</a:t>
            </a:r>
          </a:p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::</a:t>
            </a:r>
            <a:r>
              <a:rPr lang="en-US" altLang="zh-TW" smtClean="0"/>
              <a:t>    access variables in a name space</a:t>
            </a:r>
          </a:p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@ $ </a:t>
            </a:r>
            <a:r>
              <a:rPr lang="en-US" altLang="zh-TW" smtClean="0"/>
              <a:t>component / slot extraction</a:t>
            </a:r>
          </a:p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attach()</a:t>
            </a:r>
          </a:p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names()</a:t>
            </a:r>
            <a:endParaRPr lang="en-US" altLang="zh-TW" b="1" smtClean="0"/>
          </a:p>
          <a:p>
            <a:pPr eaLnBrk="1" hangingPunct="1"/>
            <a:endParaRPr lang="zh-TW" altLang="en-US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571500" y="4143375"/>
            <a:ext cx="7215188" cy="1477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test1&lt;-</a:t>
            </a:r>
            <a:r>
              <a:rPr kumimoji="0" lang="en-US" altLang="zh-TW" dirty="0" err="1">
                <a:solidFill>
                  <a:srgbClr val="0070C0"/>
                </a:solidFill>
              </a:rPr>
              <a:t>read.table</a:t>
            </a:r>
            <a:r>
              <a:rPr kumimoji="0" lang="en-US" altLang="zh-TW" dirty="0">
                <a:solidFill>
                  <a:srgbClr val="0070C0"/>
                </a:solidFill>
              </a:rPr>
              <a:t>("c:/test.csv",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header=T,</a:t>
            </a:r>
            <a:r>
              <a:rPr kumimoji="0" lang="zh-TW" altLang="en-US" dirty="0">
                <a:solidFill>
                  <a:srgbClr val="0070C0"/>
                </a:solidFill>
              </a:rPr>
              <a:t> </a:t>
            </a:r>
            <a:r>
              <a:rPr kumimoji="0" lang="en-US" altLang="zh-TW" dirty="0">
                <a:solidFill>
                  <a:srgbClr val="0070C0"/>
                </a:solidFill>
              </a:rPr>
              <a:t>sep=",");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test1[1,] ; test1[,2];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test1[,2, drop=F 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test1[-1,]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test1[test1&gt;=170]</a:t>
            </a:r>
            <a:endParaRPr kumimoji="0"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產生</a:t>
            </a:r>
            <a:r>
              <a:rPr lang="en-US" altLang="zh-TW" smtClean="0"/>
              <a:t>2</a:t>
            </a:r>
            <a:r>
              <a:rPr lang="zh-TW" altLang="en-US" smtClean="0"/>
              <a:t>組長度為</a:t>
            </a:r>
            <a:r>
              <a:rPr lang="en-US" altLang="zh-TW" smtClean="0"/>
              <a:t>10</a:t>
            </a:r>
            <a:r>
              <a:rPr lang="zh-TW" altLang="en-US" smtClean="0"/>
              <a:t>的隨機序列，然後將此兩個序列合併成為</a:t>
            </a:r>
            <a:r>
              <a:rPr lang="en-US" altLang="zh-TW" smtClean="0"/>
              <a:t>1*2</a:t>
            </a:r>
            <a:r>
              <a:rPr lang="zh-TW" altLang="en-US" smtClean="0"/>
              <a:t>的矩陣</a:t>
            </a: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zh-TW" altLang="en-US" smtClean="0"/>
              <a:t>模擬</a:t>
            </a:r>
            <a:r>
              <a:rPr lang="en-US" altLang="zh-TW" smtClean="0"/>
              <a:t>1</a:t>
            </a:r>
            <a:r>
              <a:rPr lang="zh-TW" altLang="en-US" smtClean="0"/>
              <a:t>組電腦選號的樂透號碼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/>
            <a:r>
              <a:rPr lang="zh-TW" altLang="en-US" smtClean="0"/>
              <a:t>將</a:t>
            </a:r>
            <a:r>
              <a:rPr lang="en-US" altLang="zh-TW" smtClean="0"/>
              <a:t>2008</a:t>
            </a:r>
            <a:r>
              <a:rPr lang="zh-TW" altLang="en-US" smtClean="0"/>
              <a:t>奧運比賽台灣棒球隊的打擊成績輸入</a:t>
            </a:r>
            <a:r>
              <a:rPr lang="en-US" altLang="zh-TW" smtClean="0"/>
              <a:t>R</a:t>
            </a:r>
          </a:p>
          <a:p>
            <a:pPr eaLnBrk="1" hangingPunct="1"/>
            <a:r>
              <a:rPr lang="zh-TW" altLang="en-US" smtClean="0"/>
              <a:t>輸入後更改陳金鋒的姓名為 </a:t>
            </a:r>
            <a:r>
              <a:rPr lang="en-US" altLang="zh-TW" smtClean="0"/>
              <a:t>“</a:t>
            </a:r>
            <a:r>
              <a:rPr lang="zh-TW" altLang="en-US" smtClean="0"/>
              <a:t>不動的第四棒</a:t>
            </a:r>
            <a:r>
              <a:rPr lang="en-US" altLang="zh-TW" smtClean="0"/>
              <a:t>”</a:t>
            </a:r>
          </a:p>
          <a:p>
            <a:pPr eaLnBrk="1" hangingPunct="1"/>
            <a:r>
              <a:rPr lang="zh-TW" altLang="en-US" smtClean="0"/>
              <a:t>列出打擊率為零的球員，再將其更改為</a:t>
            </a:r>
            <a:r>
              <a:rPr lang="en-US" altLang="zh-TW" smtClean="0"/>
              <a:t>0.01</a:t>
            </a:r>
          </a:p>
          <a:p>
            <a:pPr eaLnBrk="1" hangingPunct="1"/>
            <a:r>
              <a:rPr lang="zh-TW" altLang="en-US" smtClean="0"/>
              <a:t>將更改後的資料框輸出成</a:t>
            </a:r>
            <a:r>
              <a:rPr lang="en-US" altLang="zh-TW" smtClean="0"/>
              <a:t>.csv</a:t>
            </a:r>
            <a:r>
              <a:rPr lang="zh-TW" altLang="en-US" smtClean="0"/>
              <a:t>檔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常用函數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</p:nvPr>
        </p:nvGraphicFramePr>
        <p:xfrm>
          <a:off x="714375" y="1643063"/>
          <a:ext cx="6786563" cy="4522787"/>
        </p:xfrm>
        <a:graphic>
          <a:graphicData uri="http://schemas.openxmlformats.org/drawingml/2006/table">
            <a:tbl>
              <a:tblPr/>
              <a:tblGrid>
                <a:gridCol w="1727867"/>
                <a:gridCol w="5058743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sum(x)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sum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prod(x)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product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max(x)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maximum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min(x)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minimum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which.max(x)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the index of the greatest element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which.min(x)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the index of the smallest element of 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range(x)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in. than c(min(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),max(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length(x)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number of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mean(x)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mean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median(x)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median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var(x) or cov(x)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variance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(calculated on n-1);if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a matrix or a data frame, the variance-covariance matrix is calculated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cor(x)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correlation matrix of x if it is a matrix or a data frame(1 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a vector)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var(x,y) or cov(x,y)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covariance between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 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and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or between the columns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and those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if they are matrices or data frames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cor(x,y)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linear correlation between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and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or correlation matrix if they are matrices or data frames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常用函數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71472" y="1571612"/>
          <a:ext cx="6929486" cy="4863465"/>
        </p:xfrm>
        <a:graphic>
          <a:graphicData uri="http://schemas.openxmlformats.org/drawingml/2006/table">
            <a:tbl>
              <a:tblPr>
                <a:solidFill>
                  <a:srgbClr val="E3AFD8"/>
                </a:solidFill>
              </a:tblPr>
              <a:tblGrid>
                <a:gridCol w="1764243"/>
                <a:gridCol w="5165243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round(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x,n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rounds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to n decimals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rev(x)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reverses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sort(x)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sorts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in increasing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order:rev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(sort(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rank(x)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ranks of the elements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log(x,base)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computes the logarithm of x with base </a:t>
                      </a:r>
                      <a:r>
                        <a:rPr lang="en-US" sz="1600" b="1" i="0" u="none" strike="noStrike" dirty="0" err="1">
                          <a:latin typeface="新細明體"/>
                        </a:rPr>
                        <a:t>base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scale(x)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matrix, centers and reduces the data; to center only use the option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center=FALSE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to reduce only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scale=FALSE 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(by default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center=TRUE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</a:t>
                      </a:r>
                      <a:r>
                        <a:rPr lang="en-US" sz="1600" b="1" i="0" u="none" strike="noStrike" dirty="0" err="1">
                          <a:latin typeface="新細明體"/>
                        </a:rPr>
                        <a:t>sacle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=TRUE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pmin(x,y,…)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 vector which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ith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element is the minimum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x[1]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y[1]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pmax(x,y,…)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id. for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maximun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cumsum(x)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 vector which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ith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element is the sum from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 x[1]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to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x[</a:t>
                      </a:r>
                      <a:r>
                        <a:rPr lang="en-US" sz="1600" b="1" i="0" u="none" strike="noStrike" dirty="0" err="1">
                          <a:latin typeface="新細明體"/>
                        </a:rPr>
                        <a:t>i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]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sumprod(x)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id. For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cummin(x)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id. For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minimun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cummax(x)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id. For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maximun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match(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a vector of the same length than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 x 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with the element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 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which are in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NA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otherwise)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which(x==a)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 a vector of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indicies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x if the comparison operation is true 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TRUE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), in this example the values of I for which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x[</a:t>
                      </a:r>
                      <a:r>
                        <a:rPr lang="en-US" sz="1600" b="1" i="0" u="none" strike="noStrike" dirty="0" err="1">
                          <a:latin typeface="新細明體"/>
                        </a:rPr>
                        <a:t>i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]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==a(the argument of this function must be a variable of mode logical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 統計軟體發展歷史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 </a:t>
            </a:r>
            <a:r>
              <a:rPr lang="zh-TW" altLang="en-US" smtClean="0"/>
              <a:t>統計軟體最初是由</a:t>
            </a:r>
            <a:r>
              <a:rPr lang="en-US" altLang="zh-TW" smtClean="0"/>
              <a:t>Ross Ihaka</a:t>
            </a:r>
            <a:r>
              <a:rPr lang="zh-TW" altLang="en-US" smtClean="0"/>
              <a:t>及</a:t>
            </a:r>
            <a:r>
              <a:rPr lang="en-US" altLang="zh-TW" smtClean="0"/>
              <a:t>Robert Gentleman</a:t>
            </a:r>
            <a:r>
              <a:rPr lang="zh-TW" altLang="en-US" smtClean="0"/>
              <a:t>兩人以</a:t>
            </a:r>
            <a:r>
              <a:rPr lang="zh-TW" altLang="en-US" b="1" smtClean="0"/>
              <a:t>統計分析</a:t>
            </a:r>
            <a:r>
              <a:rPr lang="zh-TW" altLang="en-US" smtClean="0"/>
              <a:t>及</a:t>
            </a:r>
            <a:r>
              <a:rPr lang="zh-TW" altLang="en-US" b="1" smtClean="0"/>
              <a:t>繪圖</a:t>
            </a:r>
            <a:r>
              <a:rPr lang="zh-TW" altLang="en-US" smtClean="0"/>
              <a:t>為目的，仿</a:t>
            </a:r>
            <a:r>
              <a:rPr lang="en-US" altLang="zh-TW" b="1" smtClean="0"/>
              <a:t>S</a:t>
            </a:r>
            <a:r>
              <a:rPr lang="zh-TW" altLang="en-US" b="1" smtClean="0"/>
              <a:t>語言</a:t>
            </a:r>
            <a:r>
              <a:rPr lang="zh-TW" altLang="en-US" smtClean="0"/>
              <a:t>的架構為基礎而發展出來的統計軟體，可視為改進版本的</a:t>
            </a:r>
            <a:r>
              <a:rPr lang="en-US" altLang="zh-TW" smtClean="0"/>
              <a:t>S</a:t>
            </a:r>
            <a:r>
              <a:rPr lang="zh-TW" altLang="en-US" smtClean="0"/>
              <a:t>語言。大部分的</a:t>
            </a:r>
            <a:r>
              <a:rPr lang="en-US" altLang="zh-TW" smtClean="0"/>
              <a:t>S</a:t>
            </a:r>
            <a:r>
              <a:rPr lang="zh-TW" altLang="en-US" smtClean="0"/>
              <a:t>語言程式碼可直接或稍做修改後就在</a:t>
            </a:r>
            <a:r>
              <a:rPr lang="en-US" altLang="zh-TW" smtClean="0"/>
              <a:t>R</a:t>
            </a:r>
            <a:r>
              <a:rPr lang="zh-TW" altLang="en-US" smtClean="0"/>
              <a:t>上面執行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R</a:t>
            </a:r>
            <a:r>
              <a:rPr lang="zh-TW" altLang="en-US" smtClean="0"/>
              <a:t>屬於</a:t>
            </a:r>
            <a:r>
              <a:rPr lang="en-US" altLang="zh-TW" b="1" smtClean="0"/>
              <a:t>GNU</a:t>
            </a:r>
            <a:r>
              <a:rPr lang="zh-TW" altLang="en-US" smtClean="0"/>
              <a:t>計畫中的一個項目，目前是由        </a:t>
            </a:r>
            <a:r>
              <a:rPr lang="en-US" altLang="zh-TW" smtClean="0"/>
              <a:t>R Development Core Team</a:t>
            </a:r>
            <a:r>
              <a:rPr lang="zh-TW" altLang="en-US" smtClean="0"/>
              <a:t>維護及發展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目前</a:t>
            </a:r>
            <a:r>
              <a:rPr lang="en-US" altLang="zh-TW" smtClean="0"/>
              <a:t>R</a:t>
            </a:r>
            <a:r>
              <a:rPr lang="zh-TW" altLang="en-US" smtClean="0"/>
              <a:t>最新的版本為</a:t>
            </a:r>
            <a:r>
              <a:rPr lang="en-US" altLang="zh-TW" smtClean="0"/>
              <a:t>2.11.1</a:t>
            </a:r>
            <a:r>
              <a:rPr lang="zh-TW" altLang="en-US" smtClean="0"/>
              <a:t>版</a:t>
            </a:r>
            <a:r>
              <a:rPr lang="en-US" altLang="zh-TW" smtClean="0"/>
              <a:t>(2010</a:t>
            </a:r>
            <a:r>
              <a:rPr lang="zh-TW" altLang="en-US" smtClean="0"/>
              <a:t>年九月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常用函數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71500" y="1714500"/>
          <a:ext cx="7072313" cy="3978275"/>
        </p:xfrm>
        <a:graphic>
          <a:graphicData uri="http://schemas.openxmlformats.org/drawingml/2006/table">
            <a:tbl>
              <a:tblPr/>
              <a:tblGrid>
                <a:gridCol w="1800620"/>
                <a:gridCol w="5271742"/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choose(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n,k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computes the combinations of k event among n repetitions = n! / [(n-k)!k!]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na.omit(x)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suppresses the observations with missing data(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NA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 (suppresses the corresponding line 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a matrix or a data frame)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na.fail(x)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returns an error message if </a:t>
                      </a:r>
                      <a:r>
                        <a:rPr lang="en-US" sz="1600" b="1" i="0" u="none" strike="noStrike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>
                          <a:latin typeface="新細明體"/>
                        </a:rPr>
                        <a:t> contains at least one </a:t>
                      </a:r>
                      <a:r>
                        <a:rPr lang="en-US" sz="1600" b="1" i="0" u="none" strike="noStrike">
                          <a:latin typeface="新細明體"/>
                        </a:rPr>
                        <a:t>NA</a:t>
                      </a:r>
                      <a:endParaRPr lang="en-US" sz="1600" b="0" i="0" u="none" strike="noStrike">
                        <a:latin typeface="新細明體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unique(x)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vector or a data frame, return a similar object but with the duplicate elements suppressed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table(x)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a table with the numbers of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differents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values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(typically for integers or factors)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table(x,y)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contingency table of </a:t>
                      </a:r>
                      <a:r>
                        <a:rPr lang="en-US" sz="1600" b="1" i="0" u="none" strike="noStrike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>
                          <a:latin typeface="新細明體"/>
                        </a:rPr>
                        <a:t> and 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subset(x,…)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a selection of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with respect to criteria (…, typically comparison: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x$v1 &lt; 10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); if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a data frame, the option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 select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gives the variables to be kept (or dropped using a minus sign)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sample(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x,size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resample randomly and without replacement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size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elements in the vector x, the option </a:t>
                      </a:r>
                      <a:r>
                        <a:rPr lang="en-US" sz="1600" b="1" i="0" u="none" strike="noStrike" dirty="0">
                          <a:latin typeface="新細明體"/>
                        </a:rPr>
                        <a:t>replace = TRUE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allows to resample with replacement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基礎繪圖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demo(graphics) #</a:t>
            </a:r>
            <a:r>
              <a:rPr lang="zh-TW" altLang="en-US" smtClean="0">
                <a:solidFill>
                  <a:srgbClr val="0070C0"/>
                </a:solidFill>
              </a:rPr>
              <a:t>展示圖例</a:t>
            </a:r>
            <a:endParaRPr lang="en-US" altLang="zh-TW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zh-TW" smtClean="0"/>
              <a:t>High-level plotting function: </a:t>
            </a:r>
            <a:r>
              <a:rPr lang="zh-TW" altLang="en-US" smtClean="0"/>
              <a:t>產生新的繪圖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Low-level plotting function:</a:t>
            </a:r>
            <a:r>
              <a:rPr lang="zh-TW" altLang="en-US" smtClean="0"/>
              <a:t> 對已繪製完成的圖片增加點</a:t>
            </a:r>
            <a:r>
              <a:rPr lang="en-US" altLang="zh-TW" smtClean="0"/>
              <a:t>,</a:t>
            </a:r>
            <a:r>
              <a:rPr lang="zh-TW" altLang="en-US" smtClean="0"/>
              <a:t>線條或說明</a:t>
            </a:r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par()</a:t>
            </a:r>
            <a:r>
              <a:rPr lang="en-US" altLang="zh-TW" smtClean="0"/>
              <a:t>: </a:t>
            </a:r>
            <a:r>
              <a:rPr lang="zh-TW" altLang="en-US" smtClean="0"/>
              <a:t>調整繪圖的參數</a:t>
            </a: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基礎繪圖</a:t>
            </a:r>
            <a:r>
              <a:rPr lang="en-US" altLang="zh-TW" dirty="0" smtClean="0"/>
              <a:t>_graphical function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42938" y="1571625"/>
          <a:ext cx="7143750" cy="4594225"/>
        </p:xfrm>
        <a:graphic>
          <a:graphicData uri="http://schemas.openxmlformats.org/drawingml/2006/table">
            <a:tbl>
              <a:tblPr/>
              <a:tblGrid>
                <a:gridCol w="1813855"/>
                <a:gridCol w="5329945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plot(x)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新細明體"/>
                        </a:rPr>
                        <a:t>plot of the values of x (on the y-axis) ordered on the x-axis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plot(x,y)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latin typeface="新細明體"/>
                        </a:rPr>
                        <a:t>bivariate</a:t>
                      </a:r>
                      <a:r>
                        <a:rPr lang="en-US" sz="1400" b="0" i="0" u="none" strike="noStrike" dirty="0">
                          <a:latin typeface="新細明體"/>
                        </a:rPr>
                        <a:t> plot of x (on the x-axis) and y (on the y-axis)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sunflowerplot(x,y)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id. but the points with similar coordinates are drawn as a flower which petal number represents the number of points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新細明體"/>
                        </a:rPr>
                        <a:t>pie(x)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circular pie-chart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latin typeface="新細明體"/>
                        </a:rPr>
                        <a:t>boxplot</a:t>
                      </a:r>
                      <a:r>
                        <a:rPr lang="en-US" sz="1400" b="0" i="0" u="none" strike="noStrike" dirty="0">
                          <a:latin typeface="新細明體"/>
                        </a:rPr>
                        <a:t>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新細明體"/>
                        </a:rPr>
                        <a:t>box-and-whiskers plot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stripchart(x)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plot of the values of x on a line (an alternative to boxplot() for small sample sizes)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coplot(x~y j z)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bivariate plot of x and y for each value (or interval of values) of 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latin typeface="新細明體"/>
                        </a:rPr>
                        <a:t>interaction.plot</a:t>
                      </a:r>
                      <a:r>
                        <a:rPr lang="en-US" sz="1400" b="0" i="0" u="none" strike="noStrike" dirty="0">
                          <a:latin typeface="新細明體"/>
                        </a:rPr>
                        <a:t>(f1, f2, 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新細明體"/>
                        </a:rPr>
                        <a:t>if f1 and f2 are factors, plots the means of y (on the y-axis) with respect to the values of f1 (on the x-axis) and of f2 (different curves); the option fun allows to choose the summary statistic of y (by default fun=mean)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matplot(x,y)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bivariate plot of the first column of x vs. the first one of y, the second one of x vs. the second one of y, etc.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dotchart(x)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if x is a data frame, plots a Cleveland dot plot (stacked plots line-by-line and column-by-column)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fourfoldplot(x)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visualizes, with quarters of circles, the association between two dichotomous variables for different populations (x must be an array with dim=c(2, 2, k), or a matrix with dim=c(2, 2) if k = 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latin typeface="新細明體"/>
                        </a:rPr>
                        <a:t>assocplot(x)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latin typeface="新細明體"/>
                        </a:rPr>
                        <a:t>Cohen-Friendly graph showing the deviations from independence of rows and columns in a two dimensional contingency 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基礎繪圖</a:t>
            </a:r>
            <a:r>
              <a:rPr lang="en-US" altLang="zh-TW" dirty="0" smtClean="0"/>
              <a:t>_graphical function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42938" y="1928813"/>
          <a:ext cx="6929437" cy="2994025"/>
        </p:xfrm>
        <a:graphic>
          <a:graphicData uri="http://schemas.openxmlformats.org/drawingml/2006/table">
            <a:tbl>
              <a:tblPr/>
              <a:tblGrid>
                <a:gridCol w="1357322"/>
                <a:gridCol w="5572164"/>
              </a:tblGrid>
              <a:tr h="372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mosaicplot(x)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'mosaic' graph of the residuals from a log-linear regression of a contingency table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pairs(x)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if x is a matrix or a data frame, draws all possible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bivariate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plots between the columns of x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372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plot.ts(x)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if x is an object of class "ts", plot of x with respect to time, x may be multivariate but the series must have the same frequency and dates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ts.plot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 but if x is multivariate the series may have different dates and must have the same frequency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hist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histogram of the frequencies of x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186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barplot(x)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histogram of the values of x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186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qqnorm(x)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quantiles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x with respect to the values expected under a normal law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186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qqplot(x, y)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quantiles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y with respect to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quantiles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x</a:t>
                      </a:r>
                    </a:p>
                  </a:txBody>
                  <a:tcPr marL="8473" marR="8473" marT="8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Low-level plotting commands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71500" y="1857375"/>
          <a:ext cx="6915150" cy="4249738"/>
        </p:xfrm>
        <a:graphic>
          <a:graphicData uri="http://schemas.openxmlformats.org/drawingml/2006/table">
            <a:tbl>
              <a:tblPr/>
              <a:tblGrid>
                <a:gridCol w="1849406"/>
                <a:gridCol w="506576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points(x, 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points (the option type= can be used)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lines(x, 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id. but with lines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text(x, y, labels,...)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text given by labels at coordinates 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); a typical use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is:plot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(x, y, type="n"); text(x, y, names)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mtext(text,side=3, line=0,...)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adds text given by text in the margin specified by side (see axis() below); line specifies the line from the plotting area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segments(x0, y0, x1, y1)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draws lines from points (x0,y0) to points (x1,y1)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>
                          <a:latin typeface="新細明體"/>
                        </a:rPr>
                        <a:t>arrows(x0, y0, x1, y1, angle= 30, code=2)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 with arrows at points (x0,y0) if code=2, at points (x1,y1) if code=1, or both if code=3; angle controls the angle from the shaft of the arrow to the edge of the arrow head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abline(a,b)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draws a line of slope b and intercept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abline(h=y)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draws a horizontal line at ordinate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abline(v=x)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draws a vertical line at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abcissa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abline(lm.obj)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draws the regression line given by lm.obj (see section 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rect(x1, y1, x2,y2)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draws a rectangle which left, right, bottom, and top limits are x1, x2, y1, and y2, respectively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Low-level plotting commands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28625" y="1857375"/>
          <a:ext cx="7358063" cy="2992438"/>
        </p:xfrm>
        <a:graphic>
          <a:graphicData uri="http://schemas.openxmlformats.org/drawingml/2006/table">
            <a:tbl>
              <a:tblPr/>
              <a:tblGrid>
                <a:gridCol w="1967868"/>
                <a:gridCol w="5390246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polygon(x, 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draws a polygon linking the points with coordinates given by x and 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legend(x,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y,legend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the legend at the point (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x,y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 with the symbols given by legend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title()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a title and optionally a sub-title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axis(side, vect)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an axis at the bottom (side=1), on the left (2), at the top(3), or on the right (4);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vect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(optional) gives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abcissa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(or ordinates) where tick-marks are drawn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box()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adds a box around the current plot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rug(x)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draws the data x on the x-axis as small vertical lines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locator(n, type="n", ...)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returns the coordinates (x; y) after the user has clicked n times on the plot with the mouse; also draws symbols (type="p") or lines (type="l") with respect to optional graphic parameters(...); by default nothing is drawn (type="n")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繪圖控制參數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00063" y="1928813"/>
          <a:ext cx="7286625" cy="4456112"/>
        </p:xfrm>
        <a:graphic>
          <a:graphicData uri="http://schemas.openxmlformats.org/drawingml/2006/table">
            <a:tbl>
              <a:tblPr/>
              <a:tblGrid>
                <a:gridCol w="660390"/>
                <a:gridCol w="6626286"/>
              </a:tblGrid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adj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controls text justification with respect to the left border of the text so that 0 is left-justified, 0.5 is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centred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1 is right-justified, values &gt; 1 move the text further to the left, and negative values further to the right; if two values are given (e.g., c(0, 0)) the second one controls vertical justification with respect to the text baseline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bg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specifies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colour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the background (e.g.,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bg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="red",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bg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="blue"; the list of the 657 available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colours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is displayed with colors())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bty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controls the type of box drawn around the plot, allowed values are: "o", "l", "7", "c", "u"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ou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"]" (the box looks like the corresponding character); if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bty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="n" the box is not drawn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latin typeface="新細明體"/>
                        </a:rPr>
                        <a:t>Cex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 value controlling the size of texts and symbols with respect to the default; the following parameters have the same control for numbers on the axes,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cex.axis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the axis labels, cex.lab, the title,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cex.main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and the sub-title, cex.sub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latin typeface="新細明體"/>
                        </a:rPr>
                        <a:t>col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controls the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colour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of symbols; as for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cex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there are: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col.axis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col.lab,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col.main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col.sub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latin typeface="新細明體"/>
                        </a:rPr>
                        <a:t>font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an integer which controls the style of text (1: normal, 2: italics, 3: bold, 4: bold italics); as for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cex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there are: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font.axis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font.lab,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font.main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font.sub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 smtClean="0">
                          <a:latin typeface="新細明體"/>
                        </a:rPr>
                        <a:t>las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an integer which controls the orientation of the axis labels (0: parallel to the axes, 1: horizontal, 2: perpendicular to the axes, 3: vertical)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繪圖控制參數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500063" y="1714500"/>
          <a:ext cx="7358062" cy="4981575"/>
        </p:xfrm>
        <a:graphic>
          <a:graphicData uri="http://schemas.openxmlformats.org/drawingml/2006/table">
            <a:tbl>
              <a:tblPr/>
              <a:tblGrid>
                <a:gridCol w="666864"/>
                <a:gridCol w="6691250"/>
              </a:tblGrid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controls the type of lines, can be an integer (1: solid, 2: dashed, 3: dotted, 4: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dotdash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5: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longdash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, 6: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twodash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), or a string of up to eight characters (between "0" and "9") which specifies alternatively the length, in points or pixels, of the drawn elements and the blanks, for example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lty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="44" will have the same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effet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 than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lty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lwd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 numeric which controls the width of lines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 vector of 4 numeric values which control the space between the axes and the border of the graph of the form c(bottom, left, top, right), the default values are c(5.1, 4.1, 4.1, 2.1)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mfcol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 vector of the form c(nr,nc) which partitions the graphic window as a matrix of nr lines and nc columns, the plots are then drawn in columns (see section 4.1.2)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mfrow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 but the plots are then drawn in line (see section 4.1.2)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atin typeface="新細明體"/>
                        </a:rPr>
                        <a:t>pch</a:t>
                      </a:r>
                      <a:endParaRPr lang="en-US" sz="1600" b="0" i="0" u="none" strike="noStrike" dirty="0">
                        <a:latin typeface="新細明體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controls the type of symbol, either an integer between 1 and 25, or any single character within "" (Fig. 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an integer which controls the size in points of texts and symbols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pty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a character which specifies the type of the plotting region, "s": square, "m": maximal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AFD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a value which specifies the length of tick-marks on the axes as a fraction of the smallest of the width or height of the plot; if tck=1 a grid is drawn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tcl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id. but as a fraction of the height of a line of text (by default tcl=-0.5) xaxt if xaxt="n" the x-axis is set but not drawn (useful in conjunction with axis(side=1, ...))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latin typeface="新細明體"/>
                        </a:rPr>
                        <a:t>yaxt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atin typeface="新細明體"/>
                        </a:rPr>
                        <a:t>if </a:t>
                      </a:r>
                      <a:r>
                        <a:rPr lang="en-US" sz="1600" b="0" i="0" u="none" strike="noStrike" dirty="0" err="1">
                          <a:latin typeface="新細明體"/>
                        </a:rPr>
                        <a:t>yaxt</a:t>
                      </a:r>
                      <a:r>
                        <a:rPr lang="en-US" sz="1600" b="0" i="0" u="none" strike="noStrike" dirty="0">
                          <a:latin typeface="新細明體"/>
                        </a:rPr>
                        <a:t>="n" the y-axis is set but not drawn (useful in conjunction with axis(side=2, ...))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撰寫程式及函數</a:t>
            </a:r>
            <a:endParaRPr lang="zh-TW" altLang="en-US" dirty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500063" y="1500188"/>
            <a:ext cx="7239000" cy="4846637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?Control</a:t>
            </a: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en-US" altLang="zh-TW" smtClean="0"/>
          </a:p>
          <a:p>
            <a:pPr eaLnBrk="1" hangingPunct="1">
              <a:buFont typeface="Wingdings 2" pitchFamily="18" charset="2"/>
              <a:buNone/>
            </a:pPr>
            <a:endParaRPr lang="zh-TW" altLang="en-US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785813" y="1928813"/>
            <a:ext cx="6643687" cy="48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x&lt;-numeric(10)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for(i in 1:10) 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{</a:t>
            </a:r>
          </a:p>
          <a:p>
            <a:pPr>
              <a:defRPr/>
            </a:pPr>
            <a:r>
              <a:rPr kumimoji="0" lang="zh-TW" altLang="en-US">
                <a:solidFill>
                  <a:srgbClr val="0070C0"/>
                </a:solidFill>
              </a:rPr>
              <a:t>  </a:t>
            </a:r>
            <a:r>
              <a:rPr kumimoji="0" lang="en-US" altLang="zh-TW">
                <a:solidFill>
                  <a:srgbClr val="0070C0"/>
                </a:solidFill>
              </a:rPr>
              <a:t>x[i]&lt;-i*rnorm(1,mean=0,sd=5)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} 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x</a:t>
            </a:r>
          </a:p>
          <a:p>
            <a:pPr>
              <a:defRPr/>
            </a:pPr>
            <a:endParaRPr kumimoji="0" lang="en-US" altLang="zh-TW">
              <a:solidFill>
                <a:srgbClr val="0070C0"/>
              </a:solidFill>
            </a:endParaRP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for(i in 1:10) 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{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  if (x[i]&lt;0)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   {x[i]&lt;-0}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 else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   {x[i]&lt;-1}</a:t>
            </a:r>
          </a:p>
          <a:p>
            <a:pPr>
              <a:defRPr/>
            </a:pPr>
            <a:r>
              <a:rPr kumimoji="0" lang="en-US" altLang="zh-TW">
                <a:solidFill>
                  <a:srgbClr val="0070C0"/>
                </a:solidFill>
              </a:rPr>
              <a:t>}</a:t>
            </a:r>
          </a:p>
          <a:p>
            <a:pPr>
              <a:defRPr/>
            </a:pPr>
            <a:r>
              <a:rPr kumimoji="0" lang="de-DE" altLang="zh-TW">
                <a:solidFill>
                  <a:srgbClr val="0070C0"/>
                </a:solidFill>
              </a:rPr>
              <a:t>fun&lt;-function(x,mu,sigma)</a:t>
            </a:r>
          </a:p>
          <a:p>
            <a:pPr>
              <a:defRPr/>
            </a:pPr>
            <a:r>
              <a:rPr kumimoji="0" lang="de-DE" altLang="zh-TW">
                <a:solidFill>
                  <a:srgbClr val="0070C0"/>
                </a:solidFill>
              </a:rPr>
              <a:t>{ 1/(sqrt(2*pi)* sigma)*exp(-((x - mu)^2/(2*sigma^2))) } </a:t>
            </a:r>
          </a:p>
          <a:p>
            <a:pPr>
              <a:defRPr/>
            </a:pPr>
            <a:r>
              <a:rPr kumimoji="0" lang="de-DE" altLang="zh-TW">
                <a:solidFill>
                  <a:srgbClr val="0070C0"/>
                </a:solidFill>
              </a:rPr>
              <a:t>fun(1,0,1)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基礎資料分析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阿匾將錢匯往國外</a:t>
            </a:r>
            <a:r>
              <a:rPr lang="en-US" altLang="zh-TW" dirty="0" smtClean="0"/>
              <a:t>100</a:t>
            </a:r>
            <a:r>
              <a:rPr lang="zh-TW" altLang="en-US" dirty="0" smtClean="0"/>
              <a:t>次，且其中有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次匯往英屬維京群島，若檢方隨機抽查阿匾的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次匯款紀錄，則</a:t>
            </a:r>
            <a:r>
              <a:rPr lang="en-US" altLang="zh-TW" dirty="0" smtClean="0"/>
              <a:t>:</a:t>
            </a:r>
            <a:r>
              <a:rPr lang="zh-TW" altLang="en-US" dirty="0" smtClean="0"/>
              <a:t> 至少檢查到</a:t>
            </a:r>
            <a:r>
              <a:rPr lang="en-US" altLang="zh-TW" dirty="0" smtClean="0"/>
              <a:t>3</a:t>
            </a:r>
            <a:r>
              <a:rPr lang="zh-TW" altLang="en-US" dirty="0" smtClean="0"/>
              <a:t>筆匯往國外的紀錄的機率為</a:t>
            </a:r>
            <a:r>
              <a:rPr lang="en-US" altLang="zh-TW" dirty="0" smtClean="0"/>
              <a:t>?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85813" y="3286125"/>
            <a:ext cx="6929437" cy="2862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binomial&lt;-function(x,n,p)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{choose(n,x)*p^x*(1-p)^(n-x)}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p&lt;-20/100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n&lt;-10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sum(binomial(3:10,n,p))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binomial(2,10,0.2)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dbinom(2,10,0.2)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1-pbinom(2,10,0.2)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zh-TW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的特色及功能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有效的資料處理及存取能力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方便的矩陣操作與運算能力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完整而連貫的資料分析能力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強大的繪圖功能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簡單且發展完善的程式語言環境</a:t>
            </a:r>
            <a:r>
              <a:rPr lang="en-US" altLang="zh-TW" smtClean="0"/>
              <a:t>(S </a:t>
            </a:r>
            <a:r>
              <a:rPr lang="zh-TW" altLang="en-US" smtClean="0"/>
              <a:t>語言</a:t>
            </a:r>
            <a:r>
              <a:rPr lang="en-US" altLang="zh-TW" smtClean="0"/>
              <a:t>)</a:t>
            </a:r>
          </a:p>
          <a:p>
            <a:pPr eaLnBrk="1" hangingPunct="1"/>
            <a:r>
              <a:rPr lang="zh-TW" altLang="en-US" sz="6000" smtClean="0"/>
              <a:t>免費</a:t>
            </a:r>
            <a:endParaRPr lang="en-US" altLang="zh-TW" sz="6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基礎資料分析</a:t>
            </a:r>
            <a:endParaRPr lang="zh-TW" altLang="en-US" dirty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000" smtClean="0"/>
              <a:t>假設南韓人與臺灣人的平均壽命分別為</a:t>
            </a:r>
            <a:r>
              <a:rPr lang="en-US" altLang="zh-TW" sz="2000" smtClean="0"/>
              <a:t>75</a:t>
            </a:r>
            <a:r>
              <a:rPr lang="zh-TW" altLang="en-US" sz="2000" smtClean="0"/>
              <a:t>歲及</a:t>
            </a:r>
            <a:r>
              <a:rPr lang="en-US" altLang="zh-TW" sz="2000" smtClean="0"/>
              <a:t>80</a:t>
            </a:r>
            <a:r>
              <a:rPr lang="zh-TW" altLang="en-US" sz="2000" smtClean="0"/>
              <a:t>歲，標準偏差均為</a:t>
            </a:r>
            <a:r>
              <a:rPr lang="en-US" altLang="zh-TW" sz="2000" smtClean="0"/>
              <a:t>10</a:t>
            </a:r>
            <a:r>
              <a:rPr lang="zh-TW" altLang="en-US" sz="2000" smtClean="0"/>
              <a:t>， 今分別隨機挑出</a:t>
            </a:r>
            <a:r>
              <a:rPr lang="en-US" altLang="zh-TW" sz="2000" smtClean="0"/>
              <a:t>30</a:t>
            </a:r>
            <a:r>
              <a:rPr lang="zh-TW" altLang="en-US" sz="2000" smtClean="0"/>
              <a:t>名南韓人與台灣人</a:t>
            </a:r>
            <a:r>
              <a:rPr lang="en-US" altLang="zh-TW" sz="2000" smtClean="0"/>
              <a:t>(</a:t>
            </a:r>
            <a:r>
              <a:rPr lang="zh-TW" altLang="en-US" sz="2000" smtClean="0"/>
              <a:t>男女各半</a:t>
            </a:r>
            <a:r>
              <a:rPr lang="en-US" altLang="zh-TW" sz="2000" smtClean="0"/>
              <a:t>)</a:t>
            </a:r>
            <a:r>
              <a:rPr lang="zh-TW" altLang="en-US" sz="2000" smtClean="0"/>
              <a:t>，試作</a:t>
            </a:r>
            <a:r>
              <a:rPr lang="en-US" altLang="zh-TW" sz="2000" smtClean="0"/>
              <a:t>t-test</a:t>
            </a:r>
            <a:r>
              <a:rPr lang="zh-TW" altLang="en-US" sz="2000" smtClean="0"/>
              <a:t> 比較南韓人與台灣人平均壽命是否有差異</a:t>
            </a:r>
            <a:r>
              <a:rPr lang="en-US" altLang="zh-TW" sz="2000" smtClean="0"/>
              <a:t>?</a:t>
            </a:r>
            <a:endParaRPr lang="zh-TW" altLang="en-US" sz="20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85750" y="2643188"/>
            <a:ext cx="7715250" cy="3416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T</a:t>
            </a:r>
            <a:r>
              <a:rPr kumimoji="0" lang="pt-BR" altLang="zh-TW" dirty="0">
                <a:solidFill>
                  <a:srgbClr val="0070C0"/>
                </a:solidFill>
              </a:rPr>
              <a:t>&lt;-rnorm(30,mean=80,sd=10)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rgbClr val="0070C0"/>
                </a:solidFill>
              </a:rPr>
              <a:t>K</a:t>
            </a:r>
            <a:r>
              <a:rPr kumimoji="0" lang="pt-BR" altLang="zh-TW" dirty="0">
                <a:solidFill>
                  <a:srgbClr val="0070C0"/>
                </a:solidFill>
              </a:rPr>
              <a:t>&lt;-rnorm(30,mean=75,sd=10)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sex&lt;-c(rep("Man",15),rep("Female",15))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data1&lt;-data.frame(sex,</a:t>
            </a:r>
            <a:r>
              <a:rPr kumimoji="0" lang="en-US" altLang="zh-TW" dirty="0">
                <a:solidFill>
                  <a:srgbClr val="0070C0"/>
                </a:solidFill>
              </a:rPr>
              <a:t>T</a:t>
            </a:r>
            <a:r>
              <a:rPr kumimoji="0" lang="pt-BR" altLang="zh-TW" dirty="0">
                <a:solidFill>
                  <a:srgbClr val="0070C0"/>
                </a:solidFill>
              </a:rPr>
              <a:t>,</a:t>
            </a:r>
            <a:r>
              <a:rPr kumimoji="0" lang="en-US" altLang="zh-TW" dirty="0">
                <a:solidFill>
                  <a:srgbClr val="0070C0"/>
                </a:solidFill>
              </a:rPr>
              <a:t>K</a:t>
            </a:r>
            <a:r>
              <a:rPr kumimoji="0" lang="pt-BR" altLang="zh-TW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zh-TW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ttest1&lt;-t.test(</a:t>
            </a:r>
            <a:r>
              <a:rPr kumimoji="0" lang="en-US" altLang="zh-TW" dirty="0">
                <a:solidFill>
                  <a:srgbClr val="0070C0"/>
                </a:solidFill>
              </a:rPr>
              <a:t>T</a:t>
            </a:r>
            <a:r>
              <a:rPr kumimoji="0" lang="pt-BR" altLang="zh-TW" dirty="0">
                <a:solidFill>
                  <a:srgbClr val="0070C0"/>
                </a:solidFill>
              </a:rPr>
              <a:t>,</a:t>
            </a:r>
            <a:r>
              <a:rPr kumimoji="0" lang="en-US" altLang="zh-TW" dirty="0">
                <a:solidFill>
                  <a:srgbClr val="0070C0"/>
                </a:solidFill>
              </a:rPr>
              <a:t>K</a:t>
            </a:r>
            <a:r>
              <a:rPr kumimoji="0" lang="pt-BR" altLang="zh-TW" dirty="0">
                <a:solidFill>
                  <a:srgbClr val="0070C0"/>
                </a:solidFill>
              </a:rPr>
              <a:t>,alternative="two.sided",var.equal=T,conf.level=0.95)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print(ttest1)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ttest2&lt;-t.test(</a:t>
            </a:r>
            <a:r>
              <a:rPr kumimoji="0" lang="en-US" altLang="zh-TW" dirty="0">
                <a:solidFill>
                  <a:srgbClr val="0070C0"/>
                </a:solidFill>
              </a:rPr>
              <a:t>T</a:t>
            </a:r>
            <a:r>
              <a:rPr kumimoji="0" lang="pt-BR" altLang="zh-TW" dirty="0">
                <a:solidFill>
                  <a:srgbClr val="0070C0"/>
                </a:solidFill>
              </a:rPr>
              <a:t>,</a:t>
            </a:r>
            <a:r>
              <a:rPr kumimoji="0" lang="en-US" altLang="zh-TW" dirty="0">
                <a:solidFill>
                  <a:srgbClr val="0070C0"/>
                </a:solidFill>
              </a:rPr>
              <a:t>K</a:t>
            </a:r>
            <a:r>
              <a:rPr kumimoji="0" lang="pt-BR" altLang="zh-TW" dirty="0">
                <a:solidFill>
                  <a:srgbClr val="0070C0"/>
                </a:solidFill>
              </a:rPr>
              <a:t>,alternative="greater",var.equal=T,conf.level=0.95)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print(ttest2)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rgbClr val="0070C0"/>
                </a:solidFill>
              </a:rPr>
              <a:t>ttest3&lt;-t.test(</a:t>
            </a:r>
            <a:r>
              <a:rPr kumimoji="0" lang="en-US" altLang="zh-TW" dirty="0">
                <a:solidFill>
                  <a:srgbClr val="0070C0"/>
                </a:solidFill>
              </a:rPr>
              <a:t>T</a:t>
            </a:r>
            <a:r>
              <a:rPr kumimoji="0" lang="pt-BR" altLang="zh-TW" dirty="0">
                <a:solidFill>
                  <a:srgbClr val="0070C0"/>
                </a:solidFill>
              </a:rPr>
              <a:t>~sex,alternative="two.sided",var.equal=T,conf.level=0.95)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chemeClr val="tx1"/>
                </a:solidFill>
              </a:rPr>
              <a:t>#</a:t>
            </a:r>
            <a:r>
              <a:rPr kumimoji="0" lang="zh-TW" altLang="en-US" dirty="0">
                <a:solidFill>
                  <a:schemeClr val="tx1"/>
                </a:solidFill>
              </a:rPr>
              <a:t>注意 </a:t>
            </a:r>
            <a:r>
              <a:rPr kumimoji="0" lang="pt-BR" altLang="zh-TW" dirty="0">
                <a:solidFill>
                  <a:schemeClr val="tx1"/>
                </a:solidFill>
              </a:rPr>
              <a:t>taiwan~sex </a:t>
            </a:r>
            <a:r>
              <a:rPr kumimoji="0" lang="zh-TW" altLang="en-US" dirty="0">
                <a:solidFill>
                  <a:schemeClr val="tx1"/>
                </a:solidFill>
              </a:rPr>
              <a:t>表示</a:t>
            </a:r>
            <a:r>
              <a:rPr kumimoji="0" lang="pt-BR" altLang="zh-TW" dirty="0">
                <a:solidFill>
                  <a:schemeClr val="tx1"/>
                </a:solidFill>
              </a:rPr>
              <a:t>taiwan</a:t>
            </a:r>
            <a:r>
              <a:rPr kumimoji="0" lang="zh-TW" altLang="en-US" dirty="0">
                <a:solidFill>
                  <a:schemeClr val="tx1"/>
                </a:solidFill>
              </a:rPr>
              <a:t>這向量內的值根據</a:t>
            </a:r>
            <a:r>
              <a:rPr kumimoji="0" lang="pt-BR" altLang="zh-TW" dirty="0">
                <a:solidFill>
                  <a:schemeClr val="tx1"/>
                </a:solidFill>
              </a:rPr>
              <a:t>sex</a:t>
            </a:r>
            <a:r>
              <a:rPr kumimoji="0" lang="zh-TW" altLang="en-US" dirty="0">
                <a:solidFill>
                  <a:schemeClr val="tx1"/>
                </a:solidFill>
              </a:rPr>
              <a:t>因子分類做</a:t>
            </a:r>
            <a:r>
              <a:rPr kumimoji="0" lang="pt-BR" altLang="zh-TW" dirty="0">
                <a:solidFill>
                  <a:schemeClr val="tx1"/>
                </a:solidFill>
              </a:rPr>
              <a:t>t-test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TW" dirty="0">
                <a:solidFill>
                  <a:schemeClr val="tx1"/>
                </a:solidFill>
              </a:rPr>
              <a:t>print(ttest3)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基礎資料分析</a:t>
            </a:r>
            <a:endParaRPr lang="zh-TW" altLang="en-US" dirty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迴歸分析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4313" y="2143125"/>
            <a:ext cx="7358062" cy="4400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regression&lt;-function(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x,y</a:t>
            </a:r>
            <a:r>
              <a:rPr kumimoji="0" lang="en-US" altLang="zh-TW" sz="1400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ex.lm</a:t>
            </a:r>
            <a:r>
              <a:rPr kumimoji="0" lang="en-US" altLang="zh-TW" sz="1400" dirty="0">
                <a:solidFill>
                  <a:srgbClr val="0070C0"/>
                </a:solidFill>
              </a:rPr>
              <a:t>&lt;-lm(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y~x</a:t>
            </a:r>
            <a:r>
              <a:rPr kumimoji="0" lang="en-US" altLang="zh-TW" sz="1400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print(summary(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ex.lm</a:t>
            </a:r>
            <a:r>
              <a:rPr kumimoji="0" lang="en-US" altLang="zh-TW" sz="1400" dirty="0">
                <a:solidFill>
                  <a:srgbClr val="0070C0"/>
                </a:solidFill>
              </a:rPr>
              <a:t>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print(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anova</a:t>
            </a:r>
            <a:r>
              <a:rPr kumimoji="0" lang="en-US" altLang="zh-TW" sz="1400" dirty="0">
                <a:solidFill>
                  <a:srgbClr val="0070C0"/>
                </a:solidFill>
              </a:rPr>
              <a:t>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ex.lm</a:t>
            </a:r>
            <a:r>
              <a:rPr kumimoji="0" lang="en-US" altLang="zh-TW" sz="1400" dirty="0">
                <a:solidFill>
                  <a:srgbClr val="0070C0"/>
                </a:solidFill>
              </a:rPr>
              <a:t>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win.graph</a:t>
            </a:r>
            <a:r>
              <a:rPr kumimoji="0" lang="en-US" altLang="zh-TW" sz="1400" dirty="0">
                <a:solidFill>
                  <a:srgbClr val="0070C0"/>
                </a:solidFill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plot(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x,y</a:t>
            </a:r>
            <a:r>
              <a:rPr kumimoji="0" lang="en-US" altLang="zh-TW" sz="1400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abline</a:t>
            </a:r>
            <a:r>
              <a:rPr kumimoji="0" lang="en-US" altLang="zh-TW" sz="1400" dirty="0">
                <a:solidFill>
                  <a:srgbClr val="0070C0"/>
                </a:solidFill>
              </a:rPr>
              <a:t>(lm(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y~x</a:t>
            </a:r>
            <a:r>
              <a:rPr kumimoji="0" lang="en-US" altLang="zh-TW" sz="1400" dirty="0">
                <a:solidFill>
                  <a:srgbClr val="0070C0"/>
                </a:solidFill>
              </a:rPr>
              <a:t>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res&lt;-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ex.lm$residuals</a:t>
            </a:r>
            <a:r>
              <a:rPr kumimoji="0" lang="en-US" altLang="zh-TW" sz="1400" dirty="0">
                <a:solidFill>
                  <a:srgbClr val="0070C0"/>
                </a:solidFill>
              </a:rPr>
              <a:t>  #residual plot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yhat</a:t>
            </a:r>
            <a:r>
              <a:rPr kumimoji="0" lang="en-US" altLang="zh-TW" sz="1400" dirty="0">
                <a:solidFill>
                  <a:srgbClr val="0070C0"/>
                </a:solidFill>
              </a:rPr>
              <a:t>&lt;-predict(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ex.lm</a:t>
            </a:r>
            <a:r>
              <a:rPr kumimoji="0" lang="en-US" altLang="zh-TW" sz="1400" dirty="0">
                <a:solidFill>
                  <a:srgbClr val="0070C0"/>
                </a:solidFill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win.graph</a:t>
            </a:r>
            <a:r>
              <a:rPr kumimoji="0" lang="en-US" altLang="zh-TW" sz="1400" dirty="0">
                <a:solidFill>
                  <a:srgbClr val="0070C0"/>
                </a:solidFill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plot(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yhat,res,main</a:t>
            </a:r>
            <a:r>
              <a:rPr kumimoji="0" lang="en-US" altLang="zh-TW" sz="1400" dirty="0">
                <a:solidFill>
                  <a:srgbClr val="0070C0"/>
                </a:solidFill>
              </a:rPr>
              <a:t>="residuals against fit value")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abline</a:t>
            </a:r>
            <a:r>
              <a:rPr kumimoji="0" lang="en-US" altLang="zh-TW" sz="1400" dirty="0">
                <a:solidFill>
                  <a:srgbClr val="0070C0"/>
                </a:solidFill>
              </a:rPr>
              <a:t>(h=0)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win.graph</a:t>
            </a:r>
            <a:r>
              <a:rPr kumimoji="0" lang="en-US" altLang="zh-TW" sz="1400" dirty="0">
                <a:solidFill>
                  <a:srgbClr val="0070C0"/>
                </a:solidFill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qqnorm</a:t>
            </a:r>
            <a:r>
              <a:rPr kumimoji="0" lang="en-US" altLang="zh-TW" sz="1400" dirty="0">
                <a:solidFill>
                  <a:srgbClr val="0070C0"/>
                </a:solidFill>
              </a:rPr>
              <a:t>(res)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 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qqline</a:t>
            </a:r>
            <a:r>
              <a:rPr kumimoji="0" lang="en-US" altLang="zh-TW" sz="1400" dirty="0">
                <a:solidFill>
                  <a:srgbClr val="0070C0"/>
                </a:solidFill>
              </a:rPr>
              <a:t>(res)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x&lt;-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rnorm</a:t>
            </a:r>
            <a:r>
              <a:rPr kumimoji="0" lang="en-US" altLang="zh-TW" sz="1400" dirty="0">
                <a:solidFill>
                  <a:srgbClr val="0070C0"/>
                </a:solidFill>
              </a:rPr>
              <a:t>(20)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y&lt;-2*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x+rnorm</a:t>
            </a:r>
            <a:r>
              <a:rPr kumimoji="0" lang="en-US" altLang="zh-TW" sz="1400" dirty="0">
                <a:solidFill>
                  <a:srgbClr val="0070C0"/>
                </a:solidFill>
              </a:rPr>
              <a:t>(20)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solidFill>
                  <a:srgbClr val="0070C0"/>
                </a:solidFill>
              </a:rPr>
              <a:t>regression(</a:t>
            </a:r>
            <a:r>
              <a:rPr kumimoji="0" lang="en-US" altLang="zh-TW" sz="1400" dirty="0" err="1">
                <a:solidFill>
                  <a:srgbClr val="0070C0"/>
                </a:solidFill>
              </a:rPr>
              <a:t>x,y</a:t>
            </a:r>
            <a:r>
              <a:rPr kumimoji="0" lang="en-US" altLang="zh-TW" sz="1400" dirty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 初等統計學實習講義</a:t>
            </a:r>
            <a:endParaRPr lang="zh-TW" altLang="en-US" dirty="0"/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toodeep\Desktop\R ta\bay-breasted-warbler-canada-20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68413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 descr="C:\Users\toodeep\Desktop\R ta\blackburnianwarb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1268413"/>
            <a:ext cx="341312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文字方塊 5"/>
          <p:cNvSpPr txBox="1">
            <a:spLocks noChangeArrowheads="1"/>
          </p:cNvSpPr>
          <p:nvPr/>
        </p:nvSpPr>
        <p:spPr bwMode="auto">
          <a:xfrm>
            <a:off x="684213" y="4868863"/>
            <a:ext cx="33115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Bay-breasted warbler</a:t>
            </a:r>
          </a:p>
          <a:p>
            <a:r>
              <a:rPr lang="zh-TW" altLang="en-US" sz="2400"/>
              <a:t>栗胸林鶯</a:t>
            </a:r>
          </a:p>
        </p:txBody>
      </p:sp>
      <p:sp>
        <p:nvSpPr>
          <p:cNvPr id="49157" name="文字方塊 6"/>
          <p:cNvSpPr txBox="1">
            <a:spLocks noChangeArrowheads="1"/>
          </p:cNvSpPr>
          <p:nvPr/>
        </p:nvSpPr>
        <p:spPr bwMode="auto">
          <a:xfrm>
            <a:off x="4427538" y="4868863"/>
            <a:ext cx="30972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/>
              <a:t>Blackburnian warbler</a:t>
            </a:r>
          </a:p>
          <a:p>
            <a:r>
              <a:rPr lang="zh-TW" altLang="en-US" sz="2400"/>
              <a:t>橙胸林鶯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01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New York Times, january 6 2009.</a:t>
            </a:r>
          </a:p>
          <a:p>
            <a:pPr>
              <a:buFont typeface="Wingdings 2" pitchFamily="18" charset="2"/>
              <a:buNone/>
            </a:pPr>
            <a:r>
              <a:rPr lang="en-US" altLang="zh-TW" b="1" smtClean="0"/>
              <a:t>   </a:t>
            </a:r>
            <a:r>
              <a:rPr lang="en-US" altLang="zh-TW" b="1" smtClean="0">
                <a:hlinkClick r:id="rId2"/>
              </a:rPr>
              <a:t>Data Analysts Captivated by R’s Power</a:t>
            </a:r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謝謝</a:t>
            </a:r>
            <a:endParaRPr lang="zh-TW" altLang="en-US"/>
          </a:p>
        </p:txBody>
      </p:sp>
      <p:sp>
        <p:nvSpPr>
          <p:cNvPr id="512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軟體下載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457200" y="1609725"/>
            <a:ext cx="7472363" cy="4846638"/>
          </a:xfrm>
        </p:spPr>
        <p:txBody>
          <a:bodyPr/>
          <a:lstStyle/>
          <a:p>
            <a:pPr eaLnBrk="1" hangingPunct="1"/>
            <a:r>
              <a:rPr lang="en-US" altLang="zh-TW" smtClean="0"/>
              <a:t>Google </a:t>
            </a:r>
            <a:r>
              <a:rPr lang="zh-TW" altLang="en-US" smtClean="0"/>
              <a:t>搜尋 </a:t>
            </a:r>
            <a:r>
              <a:rPr lang="en-US" altLang="zh-TW" smtClean="0"/>
              <a:t>“R”</a:t>
            </a:r>
            <a:r>
              <a:rPr lang="zh-TW" altLang="en-US" smtClean="0"/>
              <a:t> 第一個顯示即是</a:t>
            </a:r>
            <a:r>
              <a:rPr lang="en-US" altLang="zh-TW" smtClean="0"/>
              <a:t>R</a:t>
            </a:r>
            <a:r>
              <a:rPr lang="zh-TW" altLang="en-US" smtClean="0"/>
              <a:t>統計軟體網頁</a:t>
            </a:r>
            <a:endParaRPr lang="en-US" altLang="zh-TW" smtClean="0"/>
          </a:p>
          <a:p>
            <a:pPr eaLnBrk="1" hangingPunct="1"/>
            <a:r>
              <a:rPr lang="en-US" altLang="zh-TW" b="1" smtClean="0">
                <a:hlinkClick r:id="rId3"/>
              </a:rPr>
              <a:t>The R Project for Statistical Computing</a:t>
            </a:r>
            <a:endParaRPr lang="en-US" altLang="zh-TW" b="1" smtClean="0"/>
          </a:p>
          <a:p>
            <a:pPr eaLnBrk="1" hangingPunct="1"/>
            <a:r>
              <a:rPr lang="en-US" altLang="zh-TW" b="1" smtClean="0">
                <a:hlinkClick r:id="rId3"/>
              </a:rPr>
              <a:t>CRAN</a:t>
            </a:r>
            <a:endParaRPr lang="en-US" altLang="zh-TW" b="1" smtClean="0"/>
          </a:p>
          <a:p>
            <a:pPr eaLnBrk="1" hangingPunct="1"/>
            <a:r>
              <a:rPr lang="zh-TW" altLang="en-US" b="1" smtClean="0"/>
              <a:t>選擇下載點</a:t>
            </a:r>
            <a:r>
              <a:rPr lang="en-US" altLang="zh-TW" b="1" smtClean="0"/>
              <a:t>:</a:t>
            </a:r>
            <a:r>
              <a:rPr lang="en-US" altLang="zh-TW" smtClean="0">
                <a:hlinkClick r:id="rId4"/>
              </a:rPr>
              <a:t>http://cran.csie.ntu.edu.tw/</a:t>
            </a:r>
            <a:endParaRPr lang="zh-TW" altLang="en-US" smtClean="0"/>
          </a:p>
          <a:p>
            <a:pPr eaLnBrk="1" hangingPunct="1"/>
            <a:r>
              <a:rPr lang="en-US" altLang="zh-TW" smtClean="0">
                <a:hlinkClick r:id="rId5"/>
              </a:rPr>
              <a:t>Windows</a:t>
            </a:r>
            <a:r>
              <a:rPr lang="en-US" altLang="zh-TW" smtClean="0"/>
              <a:t> </a:t>
            </a:r>
            <a:r>
              <a:rPr lang="en-US" altLang="zh-TW" b="1" smtClean="0">
                <a:sym typeface="Wingdings" pitchFamily="2" charset="2"/>
              </a:rPr>
              <a:t></a:t>
            </a:r>
            <a:r>
              <a:rPr lang="en-US" altLang="zh-TW" smtClean="0">
                <a:hlinkClick r:id="rId6"/>
              </a:rPr>
              <a:t>base</a:t>
            </a:r>
            <a:r>
              <a:rPr lang="en-US" altLang="zh-TW" b="1" smtClean="0">
                <a:sym typeface="Wingdings" pitchFamily="2" charset="2"/>
              </a:rPr>
              <a:t></a:t>
            </a:r>
            <a:r>
              <a:rPr lang="en-US" altLang="zh-TW" smtClean="0">
                <a:hlinkClick r:id="rId7"/>
              </a:rPr>
              <a:t>R-2.11.1-win32.exe</a:t>
            </a:r>
            <a:endParaRPr lang="en-US" altLang="zh-TW" b="1" smtClean="0"/>
          </a:p>
          <a:p>
            <a:pPr eaLnBrk="1" hangingPunct="1">
              <a:buFont typeface="Wingdings 2" pitchFamily="18" charset="2"/>
              <a:buNone/>
            </a:pPr>
            <a:endParaRPr lang="en-US" altLang="zh-TW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當</a:t>
            </a:r>
            <a:r>
              <a:rPr lang="en-US" altLang="zh-TW" smtClean="0"/>
              <a:t>R </a:t>
            </a:r>
            <a:r>
              <a:rPr lang="zh-TW" altLang="en-US" smtClean="0"/>
              <a:t>啟動時</a:t>
            </a:r>
            <a:r>
              <a:rPr lang="en-US" altLang="zh-TW" smtClean="0"/>
              <a:t>, </a:t>
            </a:r>
            <a:r>
              <a:rPr lang="zh-TW" altLang="en-US" smtClean="0"/>
              <a:t>有</a:t>
            </a:r>
            <a:r>
              <a:rPr lang="en-US" altLang="zh-TW" smtClean="0"/>
              <a:t>7 </a:t>
            </a:r>
            <a:r>
              <a:rPr lang="zh-TW" altLang="en-US" smtClean="0"/>
              <a:t>個常用之</a:t>
            </a:r>
            <a:r>
              <a:rPr lang="en-US" altLang="zh-TW" smtClean="0"/>
              <a:t>packages </a:t>
            </a:r>
            <a:r>
              <a:rPr lang="zh-TW" altLang="en-US" smtClean="0"/>
              <a:t>會自</a:t>
            </a:r>
          </a:p>
          <a:p>
            <a:r>
              <a:rPr lang="zh-TW" altLang="en-US" smtClean="0"/>
              <a:t>動載入</a:t>
            </a:r>
            <a:r>
              <a:rPr lang="en-US" altLang="zh-TW" smtClean="0"/>
              <a:t>:</a:t>
            </a:r>
          </a:p>
          <a:p>
            <a:r>
              <a:rPr lang="en-US" altLang="zh-TW" smtClean="0"/>
              <a:t>– base: </a:t>
            </a:r>
            <a:r>
              <a:rPr lang="zh-TW" altLang="en-US" smtClean="0"/>
              <a:t>基本函式</a:t>
            </a:r>
            <a:r>
              <a:rPr lang="en-US" altLang="zh-TW" smtClean="0"/>
              <a:t>(IO, </a:t>
            </a:r>
            <a:r>
              <a:rPr lang="zh-TW" altLang="en-US" smtClean="0"/>
              <a:t>敘述統計</a:t>
            </a:r>
            <a:r>
              <a:rPr lang="en-US" altLang="zh-TW" smtClean="0"/>
              <a:t>, etc.)</a:t>
            </a:r>
          </a:p>
          <a:p>
            <a:r>
              <a:rPr lang="en-US" altLang="zh-TW" smtClean="0"/>
              <a:t>– stats: </a:t>
            </a:r>
            <a:r>
              <a:rPr lang="zh-TW" altLang="en-US" smtClean="0"/>
              <a:t>常用統計分析</a:t>
            </a:r>
            <a:r>
              <a:rPr lang="en-US" altLang="zh-TW" smtClean="0"/>
              <a:t>(t.test, anova, etc.)</a:t>
            </a:r>
          </a:p>
          <a:p>
            <a:r>
              <a:rPr lang="en-US" altLang="zh-TW" smtClean="0"/>
              <a:t>– methods: </a:t>
            </a:r>
            <a:r>
              <a:rPr lang="zh-TW" altLang="en-US" smtClean="0"/>
              <a:t>定義</a:t>
            </a:r>
            <a:r>
              <a:rPr lang="en-US" altLang="zh-TW" smtClean="0"/>
              <a:t>classes of objects</a:t>
            </a:r>
          </a:p>
          <a:p>
            <a:r>
              <a:rPr lang="en-US" altLang="zh-TW" smtClean="0"/>
              <a:t>– utils: </a:t>
            </a:r>
            <a:r>
              <a:rPr lang="zh-TW" altLang="en-US" smtClean="0"/>
              <a:t>基本程式編寫工具</a:t>
            </a:r>
          </a:p>
          <a:p>
            <a:r>
              <a:rPr lang="en-US" altLang="zh-TW" smtClean="0"/>
              <a:t>– graphics: </a:t>
            </a:r>
            <a:r>
              <a:rPr lang="zh-TW" altLang="en-US" smtClean="0"/>
              <a:t>基本繪圖工具</a:t>
            </a:r>
          </a:p>
          <a:p>
            <a:r>
              <a:rPr lang="en-US" altLang="zh-TW" smtClean="0"/>
              <a:t>– grDevices:</a:t>
            </a:r>
            <a:r>
              <a:rPr lang="zh-TW" altLang="en-US" smtClean="0"/>
              <a:t>基本繪圖介面</a:t>
            </a:r>
          </a:p>
          <a:p>
            <a:r>
              <a:rPr lang="en-US" altLang="zh-TW" smtClean="0"/>
              <a:t>– datasets: </a:t>
            </a:r>
            <a:r>
              <a:rPr lang="zh-TW" altLang="en-US" smtClean="0"/>
              <a:t>數據範例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基礎操作</a:t>
            </a:r>
            <a:endParaRPr lang="zh-TW" altLang="en-US" dirty="0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 cstate="print"/>
          <a:srcRect b="2615"/>
          <a:stretch>
            <a:fillRect/>
          </a:stretch>
        </p:blipFill>
        <p:spPr bwMode="auto">
          <a:xfrm>
            <a:off x="714375" y="1643063"/>
            <a:ext cx="6143625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基礎操作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9725"/>
            <a:ext cx="7472363" cy="48196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(10+40)/2+3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10^50/10^30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y&lt;-1/sqrt(2*pi)*exp(-1/2)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de-DE" altLang="zh-TW" sz="1700" dirty="0" smtClean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sigma&lt;-1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mu&lt;-0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x&lt;-2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de-DE" altLang="zh-TW" sz="1700" dirty="0" smtClean="0">
                <a:solidFill>
                  <a:srgbClr val="0070C0"/>
                </a:solidFill>
              </a:rPr>
              <a:t>1/(sqrt(2*pi)* sigma)*exp(-((x - mu)^2/(2*sigma^2)))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altLang="zh-TW" sz="2000" dirty="0" smtClean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x&lt;-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rnorm</a:t>
            </a:r>
            <a:r>
              <a:rPr lang="en-US" altLang="zh-TW" sz="2000" dirty="0" smtClean="0">
                <a:solidFill>
                  <a:srgbClr val="0070C0"/>
                </a:solidFill>
              </a:rPr>
              <a:t>(n=32,mean=80,sd=10)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產生</a:t>
            </a:r>
            <a:r>
              <a:rPr lang="en-US" altLang="zh-TW" sz="2000" dirty="0" smtClean="0"/>
              <a:t>32</a:t>
            </a:r>
            <a:r>
              <a:rPr lang="zh-TW" altLang="en-US" sz="2000" dirty="0" smtClean="0"/>
              <a:t>個來自平均值為</a:t>
            </a:r>
            <a:r>
              <a:rPr lang="en-US" altLang="zh-TW" sz="2000" dirty="0" smtClean="0"/>
              <a:t>80</a:t>
            </a:r>
            <a:r>
              <a:rPr lang="zh-TW" altLang="en-US" sz="2000" dirty="0" smtClean="0"/>
              <a:t>標準偏差為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的常態分布的隨機數</a:t>
            </a:r>
            <a:endParaRPr lang="en-US" altLang="zh-TW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x</a:t>
            </a:r>
            <a:endParaRPr lang="en-US" altLang="zh-TW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x+5</a:t>
            </a:r>
            <a:r>
              <a:rPr lang="zh-TW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向量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中所有的數值</a:t>
            </a:r>
            <a:r>
              <a:rPr lang="en-US" altLang="zh-TW" sz="2000" dirty="0" smtClean="0"/>
              <a:t>+5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smtClean="0">
                <a:solidFill>
                  <a:srgbClr val="0070C0"/>
                </a:solidFill>
              </a:rPr>
              <a:t>x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000" dirty="0" err="1" smtClean="0">
                <a:solidFill>
                  <a:srgbClr val="0070C0"/>
                </a:solidFill>
              </a:rPr>
              <a:t>hist</a:t>
            </a:r>
            <a:r>
              <a:rPr lang="en-US" altLang="zh-TW" sz="2000" dirty="0" smtClean="0">
                <a:solidFill>
                  <a:srgbClr val="0070C0"/>
                </a:solidFill>
              </a:rPr>
              <a:t>(x)  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畫</a:t>
            </a:r>
            <a:r>
              <a:rPr lang="en-US" altLang="zh-TW" sz="2000" dirty="0" smtClean="0"/>
              <a:t>x</a:t>
            </a:r>
            <a:r>
              <a:rPr lang="zh-TW" altLang="en-US" sz="2000" dirty="0" smtClean="0"/>
              <a:t>的直方圖</a:t>
            </a:r>
            <a:endParaRPr lang="en-US" altLang="zh-TW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100" dirty="0" smtClean="0">
                <a:solidFill>
                  <a:srgbClr val="0070C0"/>
                </a:solidFill>
              </a:rPr>
              <a:t>?Syntax  </a:t>
            </a:r>
            <a:r>
              <a:rPr lang="en-US" altLang="zh-TW" sz="2100" dirty="0" smtClean="0"/>
              <a:t>#</a:t>
            </a:r>
            <a:r>
              <a:rPr lang="zh-TW" altLang="en-US" sz="2100" dirty="0" smtClean="0"/>
              <a:t>查詢</a:t>
            </a:r>
            <a:r>
              <a:rPr lang="en-US" altLang="zh-TW" sz="2100" dirty="0" smtClean="0"/>
              <a:t>R</a:t>
            </a:r>
            <a:r>
              <a:rPr lang="zh-TW" altLang="en-US" sz="2100" dirty="0" smtClean="0"/>
              <a:t>基本術語</a:t>
            </a:r>
            <a:endParaRPr lang="en-US" altLang="zh-TW" sz="2100" dirty="0" smtClean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/>
              <a:t>操作介面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9725"/>
            <a:ext cx="7543800" cy="4846638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編寫程式</a:t>
            </a:r>
            <a:r>
              <a:rPr lang="en-US" dirty="0" smtClean="0"/>
              <a:t>:</a:t>
            </a:r>
            <a:r>
              <a:rPr lang="zh-TW" altLang="en-US" dirty="0" smtClean="0"/>
              <a:t>「檔案」</a:t>
            </a:r>
            <a:r>
              <a:rPr lang="en-US" dirty="0" smtClean="0">
                <a:sym typeface="Wingdings"/>
              </a:rPr>
              <a:t></a:t>
            </a:r>
            <a:r>
              <a:rPr lang="zh-TW" altLang="en-US" dirty="0" smtClean="0"/>
              <a:t>「建立新的命令稿」 或直接於「</a:t>
            </a:r>
            <a:r>
              <a:rPr lang="en-US" dirty="0" smtClean="0"/>
              <a:t>&gt;</a:t>
            </a:r>
            <a:r>
              <a:rPr lang="zh-TW" altLang="en-US" dirty="0" smtClean="0"/>
              <a:t>」後編寫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空一行或用分號 「；」 將指令分開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套用已寫好之程式</a:t>
            </a:r>
            <a:r>
              <a:rPr lang="en-US" dirty="0" smtClean="0"/>
              <a:t>: </a:t>
            </a:r>
            <a:r>
              <a:rPr lang="zh-TW" altLang="en-US" dirty="0" smtClean="0"/>
              <a:t>「檔案」</a:t>
            </a:r>
            <a:r>
              <a:rPr lang="en-US" dirty="0" smtClean="0">
                <a:sym typeface="Wingdings"/>
              </a:rPr>
              <a:t></a:t>
            </a:r>
            <a:r>
              <a:rPr lang="zh-TW" altLang="en-US" dirty="0" smtClean="0"/>
              <a:t>「開啟命令稿件」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修改或繼續編寫程式</a:t>
            </a:r>
            <a:r>
              <a:rPr lang="en-US" dirty="0" smtClean="0"/>
              <a:t>: </a:t>
            </a:r>
            <a:r>
              <a:rPr lang="zh-TW" altLang="en-US" dirty="0" smtClean="0"/>
              <a:t>「檔案」</a:t>
            </a:r>
            <a:r>
              <a:rPr lang="en-US" dirty="0" smtClean="0">
                <a:sym typeface="Wingdings"/>
              </a:rPr>
              <a:t></a:t>
            </a:r>
            <a:r>
              <a:rPr lang="zh-TW" altLang="en-US" dirty="0" smtClean="0"/>
              <a:t>「開啟命令稿件」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程式套件</a:t>
            </a:r>
            <a:r>
              <a:rPr lang="en-US" dirty="0" smtClean="0"/>
              <a:t>(package)</a:t>
            </a:r>
            <a:r>
              <a:rPr lang="zh-TW" altLang="en-US" dirty="0" smtClean="0"/>
              <a:t>載入</a:t>
            </a:r>
            <a:r>
              <a:rPr lang="en-US" dirty="0" smtClean="0"/>
              <a:t>: </a:t>
            </a:r>
            <a:r>
              <a:rPr lang="zh-TW" altLang="en-US" dirty="0" smtClean="0"/>
              <a:t>「程式套件」</a:t>
            </a:r>
            <a:r>
              <a:rPr lang="en-US" dirty="0" smtClean="0">
                <a:sym typeface="Wingdings"/>
              </a:rPr>
              <a:t></a:t>
            </a:r>
            <a:r>
              <a:rPr lang="zh-TW" altLang="en-US" dirty="0" smtClean="0"/>
              <a:t>「載入程式套件」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清理視窗</a:t>
            </a:r>
            <a:r>
              <a:rPr lang="en-US" dirty="0" smtClean="0"/>
              <a:t>: </a:t>
            </a:r>
            <a:r>
              <a:rPr lang="zh-TW" altLang="en-US" dirty="0" smtClean="0"/>
              <a:t>右鍵</a:t>
            </a:r>
            <a:r>
              <a:rPr lang="en-US" dirty="0" smtClean="0">
                <a:sym typeface="Wingdings"/>
              </a:rPr>
              <a:t></a:t>
            </a:r>
            <a:r>
              <a:rPr lang="zh-TW" altLang="en-US" dirty="0" smtClean="0"/>
              <a:t>「清除視窗」</a:t>
            </a:r>
            <a:endParaRPr lang="en-US" altLang="zh-TW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「←」、「→」或「</a:t>
            </a:r>
            <a:r>
              <a:rPr lang="en-US" dirty="0" smtClean="0"/>
              <a:t>=</a:t>
            </a:r>
            <a:r>
              <a:rPr lang="zh-TW" altLang="en-US" dirty="0" smtClean="0"/>
              <a:t>」表輸入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前面已執行完的指令</a:t>
            </a:r>
            <a:r>
              <a:rPr lang="en-US" dirty="0" smtClean="0"/>
              <a:t>:</a:t>
            </a:r>
            <a:r>
              <a:rPr lang="zh-TW" altLang="en-US" dirty="0" smtClean="0"/>
              <a:t>「↑」逐一顯示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＋</a:t>
            </a:r>
            <a:r>
              <a:rPr lang="en-US" dirty="0" smtClean="0"/>
              <a:t>: </a:t>
            </a:r>
            <a:r>
              <a:rPr lang="zh-TW" altLang="en-US" dirty="0" smtClean="0"/>
              <a:t>程式未完結就換行會顯示「＋」提醒，欲結束按「</a:t>
            </a:r>
            <a:r>
              <a:rPr lang="en-US" dirty="0" smtClean="0"/>
              <a:t>Esc</a:t>
            </a:r>
            <a:r>
              <a:rPr lang="zh-TW" altLang="en-US" dirty="0" smtClean="0"/>
              <a:t>」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英文字母大小寫視為</a:t>
            </a:r>
            <a:r>
              <a:rPr lang="zh-TW" altLang="en-US" b="1" dirty="0" smtClean="0"/>
              <a:t>不同</a:t>
            </a:r>
            <a:r>
              <a:rPr lang="zh-TW" altLang="en-US" dirty="0" smtClean="0"/>
              <a:t>的符號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dirty="0" smtClean="0"/>
              <a:t># </a:t>
            </a:r>
            <a:r>
              <a:rPr lang="zh-TW" altLang="en-US" dirty="0" smtClean="0"/>
              <a:t>井字號之後為註解，程式不會執行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zh-TW" altLang="en-US" dirty="0" smtClean="0"/>
              <a:t>結束</a:t>
            </a:r>
            <a:r>
              <a:rPr lang="en-US" dirty="0" smtClean="0"/>
              <a:t>R</a:t>
            </a:r>
            <a:r>
              <a:rPr lang="zh-TW" altLang="en-US" dirty="0" smtClean="0"/>
              <a:t>程式</a:t>
            </a:r>
            <a:r>
              <a:rPr lang="en-US" dirty="0" smtClean="0"/>
              <a:t>: </a:t>
            </a:r>
            <a:r>
              <a:rPr lang="zh-TW" altLang="en-US" dirty="0" smtClean="0"/>
              <a:t>直接關閉或指令「</a:t>
            </a:r>
            <a:r>
              <a:rPr lang="en-US" dirty="0" smtClean="0"/>
              <a:t>q()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華麗">
  <a:themeElements>
    <a:clrScheme name="華麗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華麗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華麗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華麗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3261</TotalTime>
  <Words>4440</Words>
  <Application>Microsoft Office PowerPoint</Application>
  <PresentationFormat>如螢幕大小 (4:3)</PresentationFormat>
  <Paragraphs>660</Paragraphs>
  <Slides>45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Arial</vt:lpstr>
      <vt:lpstr>新細明體</vt:lpstr>
      <vt:lpstr>Trebuchet MS</vt:lpstr>
      <vt:lpstr>微軟正黑體</vt:lpstr>
      <vt:lpstr>Wingdings 2</vt:lpstr>
      <vt:lpstr>Wingdings</vt:lpstr>
      <vt:lpstr>Calibri</vt:lpstr>
      <vt:lpstr>Times New Roman</vt:lpstr>
      <vt:lpstr>Arial Unicode MS</vt:lpstr>
      <vt:lpstr>華麗</vt:lpstr>
      <vt:lpstr>R 統計軟體</vt:lpstr>
      <vt:lpstr>教學大綱</vt:lpstr>
      <vt:lpstr>R 統計軟體發展歷史</vt:lpstr>
      <vt:lpstr>R的特色及功能</vt:lpstr>
      <vt:lpstr>軟體下載</vt:lpstr>
      <vt:lpstr>投影片 6</vt:lpstr>
      <vt:lpstr>基礎操作</vt:lpstr>
      <vt:lpstr>基礎操作</vt:lpstr>
      <vt:lpstr>操作介面</vt:lpstr>
      <vt:lpstr>搜尋幫助</vt:lpstr>
      <vt:lpstr>R 工作流程</vt:lpstr>
      <vt:lpstr>物件 (objects)</vt:lpstr>
      <vt:lpstr>運算子(operators)</vt:lpstr>
      <vt:lpstr>函數(function)</vt:lpstr>
      <vt:lpstr>物件_序列(vector)</vt:lpstr>
      <vt:lpstr>產生隨機序列</vt:lpstr>
      <vt:lpstr>投影片 17</vt:lpstr>
      <vt:lpstr>物件_因子(factor)</vt:lpstr>
      <vt:lpstr>物件_資料框(data.frame)</vt:lpstr>
      <vt:lpstr>物件_資料框(data.frame)</vt:lpstr>
      <vt:lpstr>物件_資料框(data.frame)</vt:lpstr>
      <vt:lpstr>資料輸入</vt:lpstr>
      <vt:lpstr>儲存資料框物件</vt:lpstr>
      <vt:lpstr>物件_矩陣(matrix)</vt:lpstr>
      <vt:lpstr>物件_Expression</vt:lpstr>
      <vt:lpstr>物件操作</vt:lpstr>
      <vt:lpstr>練習</vt:lpstr>
      <vt:lpstr>常用函數</vt:lpstr>
      <vt:lpstr>常用函數</vt:lpstr>
      <vt:lpstr>常用函數</vt:lpstr>
      <vt:lpstr>基礎繪圖</vt:lpstr>
      <vt:lpstr>基礎繪圖_graphical function</vt:lpstr>
      <vt:lpstr>基礎繪圖_graphical function</vt:lpstr>
      <vt:lpstr>Low-level plotting commands</vt:lpstr>
      <vt:lpstr>Low-level plotting commands</vt:lpstr>
      <vt:lpstr>繪圖控制參數</vt:lpstr>
      <vt:lpstr>繪圖控制參數</vt:lpstr>
      <vt:lpstr>撰寫程式及函數</vt:lpstr>
      <vt:lpstr>基礎資料分析</vt:lpstr>
      <vt:lpstr>基礎資料分析</vt:lpstr>
      <vt:lpstr>基礎資料分析</vt:lpstr>
      <vt:lpstr>R 初等統計學實習講義</vt:lpstr>
      <vt:lpstr>投影片 43</vt:lpstr>
      <vt:lpstr>投影片 44</vt:lpstr>
      <vt:lpstr>謝謝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統計軟體</dc:title>
  <dc:creator>user</dc:creator>
  <cp:lastModifiedBy>younder</cp:lastModifiedBy>
  <cp:revision>285</cp:revision>
  <dcterms:created xsi:type="dcterms:W3CDTF">2008-08-27T01:58:55Z</dcterms:created>
  <dcterms:modified xsi:type="dcterms:W3CDTF">2014-02-18T00:39:41Z</dcterms:modified>
</cp:coreProperties>
</file>