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31"/>
  </p:notesMasterIdLst>
  <p:handoutMasterIdLst>
    <p:handoutMasterId r:id="rId32"/>
  </p:handoutMasterIdLst>
  <p:sldIdLst>
    <p:sldId id="288" r:id="rId2"/>
    <p:sldId id="414" r:id="rId3"/>
    <p:sldId id="424" r:id="rId4"/>
    <p:sldId id="425" r:id="rId5"/>
    <p:sldId id="428" r:id="rId6"/>
    <p:sldId id="429" r:id="rId7"/>
    <p:sldId id="430" r:id="rId8"/>
    <p:sldId id="434" r:id="rId9"/>
    <p:sldId id="433" r:id="rId10"/>
    <p:sldId id="427" r:id="rId11"/>
    <p:sldId id="431" r:id="rId12"/>
    <p:sldId id="432" r:id="rId13"/>
    <p:sldId id="435" r:id="rId14"/>
    <p:sldId id="436" r:id="rId15"/>
    <p:sldId id="437" r:id="rId16"/>
    <p:sldId id="439" r:id="rId17"/>
    <p:sldId id="441" r:id="rId18"/>
    <p:sldId id="416" r:id="rId19"/>
    <p:sldId id="440" r:id="rId20"/>
    <p:sldId id="417" r:id="rId21"/>
    <p:sldId id="418" r:id="rId22"/>
    <p:sldId id="443" r:id="rId23"/>
    <p:sldId id="420" r:id="rId24"/>
    <p:sldId id="444" r:id="rId25"/>
    <p:sldId id="445" r:id="rId26"/>
    <p:sldId id="446" r:id="rId27"/>
    <p:sldId id="447" r:id="rId28"/>
    <p:sldId id="448" r:id="rId29"/>
    <p:sldId id="449" r:id="rId30"/>
  </p:sldIdLst>
  <p:sldSz cx="9144000" cy="6858000" type="screen4x3"/>
  <p:notesSz cx="10234613" cy="7099300"/>
  <p:defaultTextStyle>
    <a:defPPr>
      <a:defRPr lang="en-US"/>
    </a:defPPr>
    <a:lvl1pPr algn="l" rtl="0" eaLnBrk="0" fontAlgn="base" hangingPunct="0">
      <a:spcBef>
        <a:spcPct val="0"/>
      </a:spcBef>
      <a:spcAft>
        <a:spcPct val="0"/>
      </a:spcAft>
      <a:defRPr sz="2400" kern="1200">
        <a:solidFill>
          <a:schemeClr val="tx1"/>
        </a:solidFill>
        <a:latin typeface="Tahoma" pitchFamily="34" charset="0"/>
        <a:ea typeface="標楷體" pitchFamily="65" charset="-120"/>
        <a:cs typeface="+mn-cs"/>
      </a:defRPr>
    </a:lvl1pPr>
    <a:lvl2pPr marL="457200" algn="l" rtl="0" eaLnBrk="0" fontAlgn="base" hangingPunct="0">
      <a:spcBef>
        <a:spcPct val="0"/>
      </a:spcBef>
      <a:spcAft>
        <a:spcPct val="0"/>
      </a:spcAft>
      <a:defRPr sz="2400" kern="1200">
        <a:solidFill>
          <a:schemeClr val="tx1"/>
        </a:solidFill>
        <a:latin typeface="Tahoma" pitchFamily="34" charset="0"/>
        <a:ea typeface="標楷體" pitchFamily="65" charset="-120"/>
        <a:cs typeface="+mn-cs"/>
      </a:defRPr>
    </a:lvl2pPr>
    <a:lvl3pPr marL="914400" algn="l" rtl="0" eaLnBrk="0" fontAlgn="base" hangingPunct="0">
      <a:spcBef>
        <a:spcPct val="0"/>
      </a:spcBef>
      <a:spcAft>
        <a:spcPct val="0"/>
      </a:spcAft>
      <a:defRPr sz="2400" kern="1200">
        <a:solidFill>
          <a:schemeClr val="tx1"/>
        </a:solidFill>
        <a:latin typeface="Tahoma" pitchFamily="34" charset="0"/>
        <a:ea typeface="標楷體" pitchFamily="65" charset="-120"/>
        <a:cs typeface="+mn-cs"/>
      </a:defRPr>
    </a:lvl3pPr>
    <a:lvl4pPr marL="1371600" algn="l" rtl="0" eaLnBrk="0" fontAlgn="base" hangingPunct="0">
      <a:spcBef>
        <a:spcPct val="0"/>
      </a:spcBef>
      <a:spcAft>
        <a:spcPct val="0"/>
      </a:spcAft>
      <a:defRPr sz="2400" kern="1200">
        <a:solidFill>
          <a:schemeClr val="tx1"/>
        </a:solidFill>
        <a:latin typeface="Tahoma" pitchFamily="34" charset="0"/>
        <a:ea typeface="標楷體" pitchFamily="65" charset="-120"/>
        <a:cs typeface="+mn-cs"/>
      </a:defRPr>
    </a:lvl4pPr>
    <a:lvl5pPr marL="1828800" algn="l" rtl="0" eaLnBrk="0" fontAlgn="base" hangingPunct="0">
      <a:spcBef>
        <a:spcPct val="0"/>
      </a:spcBef>
      <a:spcAft>
        <a:spcPct val="0"/>
      </a:spcAft>
      <a:defRPr sz="2400" kern="1200">
        <a:solidFill>
          <a:schemeClr val="tx1"/>
        </a:solidFill>
        <a:latin typeface="Tahoma" pitchFamily="34" charset="0"/>
        <a:ea typeface="標楷體" pitchFamily="65" charset="-120"/>
        <a:cs typeface="+mn-cs"/>
      </a:defRPr>
    </a:lvl5pPr>
    <a:lvl6pPr marL="2286000" algn="l" defTabSz="914400" rtl="0" eaLnBrk="1" latinLnBrk="0" hangingPunct="1">
      <a:defRPr sz="2400" kern="1200">
        <a:solidFill>
          <a:schemeClr val="tx1"/>
        </a:solidFill>
        <a:latin typeface="Tahoma" pitchFamily="34" charset="0"/>
        <a:ea typeface="標楷體" pitchFamily="65" charset="-120"/>
        <a:cs typeface="+mn-cs"/>
      </a:defRPr>
    </a:lvl6pPr>
    <a:lvl7pPr marL="2743200" algn="l" defTabSz="914400" rtl="0" eaLnBrk="1" latinLnBrk="0" hangingPunct="1">
      <a:defRPr sz="2400" kern="1200">
        <a:solidFill>
          <a:schemeClr val="tx1"/>
        </a:solidFill>
        <a:latin typeface="Tahoma" pitchFamily="34" charset="0"/>
        <a:ea typeface="標楷體" pitchFamily="65" charset="-120"/>
        <a:cs typeface="+mn-cs"/>
      </a:defRPr>
    </a:lvl7pPr>
    <a:lvl8pPr marL="3200400" algn="l" defTabSz="914400" rtl="0" eaLnBrk="1" latinLnBrk="0" hangingPunct="1">
      <a:defRPr sz="2400" kern="1200">
        <a:solidFill>
          <a:schemeClr val="tx1"/>
        </a:solidFill>
        <a:latin typeface="Tahoma" pitchFamily="34" charset="0"/>
        <a:ea typeface="標楷體" pitchFamily="65" charset="-120"/>
        <a:cs typeface="+mn-cs"/>
      </a:defRPr>
    </a:lvl8pPr>
    <a:lvl9pPr marL="3657600" algn="l" defTabSz="914400" rtl="0" eaLnBrk="1" latinLnBrk="0" hangingPunct="1">
      <a:defRPr sz="2400" kern="1200">
        <a:solidFill>
          <a:schemeClr val="tx1"/>
        </a:solidFill>
        <a:latin typeface="Tahoma" pitchFamily="34" charset="0"/>
        <a:ea typeface="標楷體" pitchFamily="65" charset="-120"/>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3399FF"/>
    <a:srgbClr val="339933"/>
    <a:srgbClr val="33CC33"/>
    <a:srgbClr val="FFCC66"/>
    <a:srgbClr val="FFCC99"/>
    <a:srgbClr val="0000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94660"/>
  </p:normalViewPr>
  <p:slideViewPr>
    <p:cSldViewPr>
      <p:cViewPr varScale="1">
        <p:scale>
          <a:sx n="49" d="100"/>
          <a:sy n="49" d="100"/>
        </p:scale>
        <p:origin x="-907" y="-72"/>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6"/>
    </p:cViewPr>
  </p:sorterViewPr>
  <p:notesViewPr>
    <p:cSldViewPr>
      <p:cViewPr>
        <p:scale>
          <a:sx n="100" d="100"/>
          <a:sy n="100" d="100"/>
        </p:scale>
        <p:origin x="-58" y="1675"/>
      </p:cViewPr>
      <p:guideLst>
        <p:guide orient="horz" pos="2236"/>
        <p:guide pos="322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w="9525">
            <a:noFill/>
            <a:miter lim="800000"/>
            <a:headEnd/>
            <a:tailEnd/>
          </a:ln>
          <a:effectLst/>
        </p:spPr>
        <p:txBody>
          <a:bodyPr vert="horz" wrap="square" lIns="91568" tIns="45784" rIns="91568" bIns="45784" numCol="1" anchor="t" anchorCtr="0" compatLnSpc="1">
            <a:prstTxWarp prst="textNoShape">
              <a:avLst/>
            </a:prstTxWarp>
          </a:bodyPr>
          <a:lstStyle>
            <a:lvl1pPr defTabSz="915988">
              <a:defRPr sz="1200">
                <a:latin typeface="Times New Roman" pitchFamily="18" charset="0"/>
                <a:ea typeface="新細明體" pitchFamily="18" charset="-120"/>
              </a:defRPr>
            </a:lvl1pPr>
          </a:lstStyle>
          <a:p>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w="9525">
            <a:noFill/>
            <a:miter lim="800000"/>
            <a:headEnd/>
            <a:tailEnd/>
          </a:ln>
          <a:effectLst/>
        </p:spPr>
        <p:txBody>
          <a:bodyPr vert="horz" wrap="square" lIns="91568" tIns="45784" rIns="91568" bIns="45784" numCol="1" anchor="t" anchorCtr="0" compatLnSpc="1">
            <a:prstTxWarp prst="textNoShape">
              <a:avLst/>
            </a:prstTxWarp>
          </a:bodyPr>
          <a:lstStyle>
            <a:lvl1pPr algn="r" defTabSz="915988">
              <a:defRPr sz="1200">
                <a:latin typeface="Times New Roman" pitchFamily="18" charset="0"/>
                <a:ea typeface="新細明體" pitchFamily="18" charset="-120"/>
              </a:defRPr>
            </a:lvl1pPr>
          </a:lstStyle>
          <a:p>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w="9525">
            <a:noFill/>
            <a:miter lim="800000"/>
            <a:headEnd/>
            <a:tailEnd/>
          </a:ln>
          <a:effectLst/>
        </p:spPr>
        <p:txBody>
          <a:bodyPr vert="horz" wrap="square" lIns="91568" tIns="45784" rIns="91568" bIns="45784" numCol="1" anchor="b" anchorCtr="0" compatLnSpc="1">
            <a:prstTxWarp prst="textNoShape">
              <a:avLst/>
            </a:prstTxWarp>
          </a:bodyPr>
          <a:lstStyle>
            <a:lvl1pPr defTabSz="915988">
              <a:defRPr sz="1200">
                <a:latin typeface="Times New Roman" pitchFamily="18" charset="0"/>
                <a:ea typeface="新細明體" pitchFamily="18" charset="-120"/>
              </a:defRPr>
            </a:lvl1pPr>
          </a:lstStyle>
          <a:p>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w="9525">
            <a:noFill/>
            <a:miter lim="800000"/>
            <a:headEnd/>
            <a:tailEnd/>
          </a:ln>
          <a:effectLst/>
        </p:spPr>
        <p:txBody>
          <a:bodyPr vert="horz" wrap="square" lIns="91568" tIns="45784" rIns="91568" bIns="45784" numCol="1" anchor="b" anchorCtr="0" compatLnSpc="1">
            <a:prstTxWarp prst="textNoShape">
              <a:avLst/>
            </a:prstTxWarp>
          </a:bodyPr>
          <a:lstStyle>
            <a:lvl1pPr algn="r" defTabSz="915988">
              <a:defRPr sz="1200">
                <a:latin typeface="Times New Roman" pitchFamily="18" charset="0"/>
                <a:ea typeface="新細明體" pitchFamily="18" charset="-120"/>
              </a:defRPr>
            </a:lvl1pPr>
          </a:lstStyle>
          <a:p>
            <a:fld id="{7D33A9C8-B733-4F4D-BA8B-6BEB18EC601C}" type="slidenum">
              <a:rPr lang="zh-TW" altLang="en-US"/>
              <a:pPr/>
              <a:t>‹#›</a:t>
            </a:fld>
            <a:endParaRPr lang="zh-TW"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w="9525">
            <a:noFill/>
            <a:miter lim="800000"/>
            <a:headEnd/>
            <a:tailEnd/>
          </a:ln>
          <a:effec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itchFamily="18" charset="0"/>
                <a:ea typeface="新細明體" pitchFamily="18" charset="-120"/>
              </a:defRPr>
            </a:lvl1pPr>
          </a:lstStyle>
          <a:p>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w="9525">
            <a:noFill/>
            <a:miter lim="800000"/>
            <a:headEnd/>
            <a:tailEnd/>
          </a:ln>
          <a:effec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itchFamily="18" charset="0"/>
                <a:ea typeface="新細明體" pitchFamily="18" charset="-120"/>
              </a:defRPr>
            </a:lvl1pPr>
          </a:lstStyle>
          <a:p>
            <a:endParaRPr lang="zh-TW" altLang="zh-TW"/>
          </a:p>
        </p:txBody>
      </p:sp>
      <p:sp>
        <p:nvSpPr>
          <p:cNvPr id="169988" name="Rectangle 4"/>
          <p:cNvSpPr>
            <a:spLocks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ffec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w="9525">
            <a:noFill/>
            <a:miter lim="800000"/>
            <a:headEnd/>
            <a:tailEnd/>
          </a:ln>
          <a:effectLst/>
        </p:spPr>
        <p:txBody>
          <a:bodyPr vert="horz" wrap="square" lIns="99040" tIns="49520" rIns="99040" bIns="495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w="9525">
            <a:noFill/>
            <a:miter lim="800000"/>
            <a:headEnd/>
            <a:tailEnd/>
          </a:ln>
          <a:effec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itchFamily="18" charset="0"/>
                <a:ea typeface="新細明體" pitchFamily="18" charset="-120"/>
              </a:defRPr>
            </a:lvl1pPr>
          </a:lstStyle>
          <a:p>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w="9525">
            <a:noFill/>
            <a:miter lim="800000"/>
            <a:headEnd/>
            <a:tailEnd/>
          </a:ln>
          <a:effectLst/>
        </p:spPr>
        <p:txBody>
          <a:bodyPr vert="horz" wrap="square" lIns="99040" tIns="49520" rIns="99040" bIns="49520" numCol="1" anchor="b" anchorCtr="0" compatLnSpc="1">
            <a:prstTxWarp prst="textNoShape">
              <a:avLst/>
            </a:prstTxWarp>
          </a:bodyPr>
          <a:lstStyle>
            <a:lvl1pPr algn="r" defTabSz="990600" eaLnBrk="1" hangingPunct="1">
              <a:defRPr kumimoji="1" sz="1300">
                <a:latin typeface="Times New Roman" pitchFamily="18" charset="0"/>
                <a:ea typeface="新細明體" pitchFamily="18" charset="-120"/>
              </a:defRPr>
            </a:lvl1pPr>
          </a:lstStyle>
          <a:p>
            <a:fld id="{CFE996F0-AFCA-416A-8AEF-6F89D253387C}" type="slidenum">
              <a:rPr lang="zh-TW" altLang="en-US"/>
              <a:pPr/>
              <a:t>‹#›</a:t>
            </a:fld>
            <a:endParaRPr lang="zh-TW"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FBAE843-BD4D-4B5D-A2BF-2DB8099CFFFB}" type="slidenum">
              <a:rPr lang="zh-TW" altLang="en-US"/>
              <a:pPr/>
              <a:t>2</a:t>
            </a:fld>
            <a:endParaRPr lang="zh-TW" altLang="zh-TW"/>
          </a:p>
        </p:txBody>
      </p:sp>
      <p:sp>
        <p:nvSpPr>
          <p:cNvPr id="912386" name="投影片圖像版面配置區 1"/>
          <p:cNvSpPr>
            <a:spLocks noGrp="1" noRot="1" noChangeAspect="1" noTextEdit="1"/>
          </p:cNvSpPr>
          <p:nvPr>
            <p:ph type="sldImg"/>
          </p:nvPr>
        </p:nvSpPr>
        <p:spPr>
          <a:ln/>
        </p:spPr>
      </p:sp>
      <p:sp>
        <p:nvSpPr>
          <p:cNvPr id="912387" name="備忘稿版面配置區 2"/>
          <p:cNvSpPr>
            <a:spLocks noGrp="1"/>
          </p:cNvSpPr>
          <p:nvPr>
            <p:ph type="body" idx="1"/>
          </p:nvPr>
        </p:nvSpPr>
        <p:spPr>
          <a:ln/>
        </p:spPr>
        <p:txBody>
          <a:bodyPr/>
          <a:lstStyle/>
          <a:p>
            <a:endParaRPr lang="zh-TW" altLang="en-US"/>
          </a:p>
        </p:txBody>
      </p:sp>
      <p:sp>
        <p:nvSpPr>
          <p:cNvPr id="912388" name="投影片編號版面配置區 3"/>
          <p:cNvSpPr txBox="1">
            <a:spLocks noGrp="1"/>
          </p:cNvSpPr>
          <p:nvPr/>
        </p:nvSpPr>
        <p:spPr bwMode="auto">
          <a:xfrm>
            <a:off x="5800725" y="6745288"/>
            <a:ext cx="4433888" cy="354012"/>
          </a:xfrm>
          <a:prstGeom prst="rect">
            <a:avLst/>
          </a:prstGeom>
          <a:noFill/>
          <a:ln w="9525">
            <a:noFill/>
            <a:miter lim="800000"/>
            <a:headEnd/>
            <a:tailEnd/>
          </a:ln>
        </p:spPr>
        <p:txBody>
          <a:bodyPr lIns="99040" tIns="49520" rIns="99040" bIns="49520" anchor="b"/>
          <a:lstStyle/>
          <a:p>
            <a:pPr algn="r" defTabSz="990600" eaLnBrk="1" hangingPunct="1"/>
            <a:fld id="{62F20DA7-6A24-48B6-B437-F0D2F71829B7}" type="slidenum">
              <a:rPr kumimoji="1" lang="zh-TW" altLang="en-US" sz="1300">
                <a:latin typeface="Times New Roman" pitchFamily="18" charset="0"/>
                <a:ea typeface="新細明體" pitchFamily="18" charset="-120"/>
              </a:rPr>
              <a:pPr algn="r" defTabSz="990600" eaLnBrk="1" hangingPunct="1"/>
              <a:t>2</a:t>
            </a:fld>
            <a:endParaRPr kumimoji="1" lang="en-US" altLang="zh-TW" sz="1300">
              <a:latin typeface="Times New Roman" pitchFamily="18" charset="0"/>
              <a:ea typeface="新細明體" pitchFamily="18" charset="-12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投影片圖像版面配置區 1"/>
          <p:cNvSpPr>
            <a:spLocks noGrp="1" noRot="1" noChangeAspect="1"/>
          </p:cNvSpPr>
          <p:nvPr>
            <p:ph type="sldImg"/>
          </p:nvPr>
        </p:nvSpPr>
        <p:spPr bwMode="auto">
          <a:noFill/>
          <a:ln>
            <a:solidFill>
              <a:srgbClr val="000000"/>
            </a:solidFill>
            <a:miter lim="800000"/>
            <a:headEnd/>
            <a:tailEnd/>
          </a:ln>
        </p:spPr>
      </p:sp>
      <p:sp>
        <p:nvSpPr>
          <p:cNvPr id="35842"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TW" smtClean="0">
                <a:solidFill>
                  <a:srgbClr val="0070C0"/>
                </a:solidFill>
              </a:rPr>
              <a:t>MSP430x22xx, MSP430x23x0: XT2 is not present</a:t>
            </a:r>
          </a:p>
          <a:p>
            <a:pPr>
              <a:spcBef>
                <a:spcPct val="0"/>
              </a:spcBef>
            </a:pPr>
            <a:r>
              <a:rPr lang="en-US" altLang="zh-TW" smtClean="0">
                <a:solidFill>
                  <a:srgbClr val="0070C0"/>
                </a:solidFill>
              </a:rPr>
              <a:t>(1) </a:t>
            </a:r>
            <a:r>
              <a:rPr lang="en-US" altLang="zh-TW" smtClean="0"/>
              <a:t>This bit is reserved in the MSP430AFE2xx devices.</a:t>
            </a:r>
          </a:p>
          <a:p>
            <a:pPr>
              <a:spcBef>
                <a:spcPct val="0"/>
              </a:spcBef>
            </a:pPr>
            <a:r>
              <a:rPr lang="en-US" altLang="zh-TW" smtClean="0"/>
              <a:t>(2) Does not apply to MSP430x2xx, MSP430x21xx, or MSP430x22xx devices.</a:t>
            </a:r>
            <a:endParaRPr lang="zh-TW" altLang="en-US" smtClean="0"/>
          </a:p>
        </p:txBody>
      </p:sp>
      <p:sp>
        <p:nvSpPr>
          <p:cNvPr id="35843"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D4D50-4030-4ADC-B084-04B018227D23}" type="slidenum">
              <a:rPr lang="zh-TW" altLang="en-US"/>
              <a:pPr fontAlgn="base">
                <a:spcBef>
                  <a:spcPct val="0"/>
                </a:spcBef>
                <a:spcAft>
                  <a:spcPct val="0"/>
                </a:spcAft>
              </a:pPr>
              <a:t>27</a:t>
            </a:fld>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投影片圖像版面配置區 1"/>
          <p:cNvSpPr>
            <a:spLocks noGrp="1" noRot="1" noChangeAspect="1"/>
          </p:cNvSpPr>
          <p:nvPr>
            <p:ph type="sldImg"/>
          </p:nvPr>
        </p:nvSpPr>
        <p:spPr bwMode="auto">
          <a:noFill/>
          <a:ln>
            <a:solidFill>
              <a:srgbClr val="000000"/>
            </a:solidFill>
            <a:miter lim="800000"/>
            <a:headEnd/>
            <a:tailEnd/>
          </a:ln>
        </p:spPr>
      </p:sp>
      <p:sp>
        <p:nvSpPr>
          <p:cNvPr id="37890" name="備忘稿版面配置區 2"/>
          <p:cNvSpPr>
            <a:spLocks noGrp="1"/>
          </p:cNvSpPr>
          <p:nvPr>
            <p:ph type="body" idx="1"/>
          </p:nvPr>
        </p:nvSpPr>
        <p:spPr bwMode="auto">
          <a:noFill/>
        </p:spPr>
        <p:txBody>
          <a:bodyPr wrap="square" numCol="1" anchor="t" anchorCtr="0" compatLnSpc="1">
            <a:prstTxWarp prst="textNoShape">
              <a:avLst/>
            </a:prstTxWarp>
          </a:bodyPr>
          <a:lstStyle/>
          <a:p>
            <a:r>
              <a:rPr lang="en-US" altLang="zh-TW" sz="1200" b="0" i="0" u="none" strike="noStrike" kern="1200" baseline="0" dirty="0" smtClean="0">
                <a:solidFill>
                  <a:schemeClr val="tx1"/>
                </a:solidFill>
                <a:latin typeface="+mn-lt"/>
                <a:ea typeface="+mn-ea"/>
                <a:cs typeface="+mn-cs"/>
              </a:rPr>
              <a:t>* The clock system will force the MCLK to use the DCO as its source in the presence of a clock fault (see the User’s Guide section 5.2.7). </a:t>
            </a:r>
          </a:p>
          <a:p>
            <a:pPr>
              <a:spcBef>
                <a:spcPct val="0"/>
              </a:spcBef>
            </a:pPr>
            <a:endParaRPr lang="en-US" altLang="zh-TW" dirty="0" smtClean="0"/>
          </a:p>
          <a:p>
            <a:pPr>
              <a:spcBef>
                <a:spcPct val="0"/>
              </a:spcBef>
            </a:pPr>
            <a:r>
              <a:rPr lang="en-US" altLang="zh-TW" dirty="0" smtClean="0"/>
              <a:t>5.2.7 @</a:t>
            </a:r>
            <a:r>
              <a:rPr lang="en-US" altLang="zh-TW" dirty="0" err="1" smtClean="0"/>
              <a:t>userguide</a:t>
            </a:r>
            <a:r>
              <a:rPr lang="en-US" altLang="zh-TW" dirty="0" smtClean="0"/>
              <a:t>. Page 280</a:t>
            </a:r>
          </a:p>
          <a:p>
            <a:pPr>
              <a:spcBef>
                <a:spcPct val="0"/>
              </a:spcBef>
            </a:pPr>
            <a:r>
              <a:rPr lang="en-US" altLang="zh-TW" b="1" dirty="0" smtClean="0"/>
              <a:t>The OFIFG oscillator-fault flag </a:t>
            </a:r>
            <a:r>
              <a:rPr lang="en-US" altLang="zh-TW" dirty="0" smtClean="0"/>
              <a:t>is set and latched at POR or when an oscillator fault (LFXT1OF, or XT2OF) is detected. When OFIFG is set, MCLK is sourced from the DCO, and if OFIE is set, the OFIFG requests an NMI interrupt. When the interrupt is granted, the OFIE is reset automatically. The OFIFG flag must be cleared by software. The source of the fault can be identified by checking the individual fault bits.</a:t>
            </a:r>
            <a:endParaRPr lang="zh-TW" altLang="en-US" dirty="0" smtClean="0"/>
          </a:p>
        </p:txBody>
      </p:sp>
      <p:sp>
        <p:nvSpPr>
          <p:cNvPr id="37891"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0BF8CF-4B6F-483A-914D-FEAA4D8B517C}" type="slidenum">
              <a:rPr lang="zh-TW" altLang="en-US"/>
              <a:pPr fontAlgn="base">
                <a:spcBef>
                  <a:spcPct val="0"/>
                </a:spcBef>
                <a:spcAft>
                  <a:spcPct val="0"/>
                </a:spcAft>
              </a:pPr>
              <a:t>28</a:t>
            </a:fld>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683E5DB-8666-4CCA-A082-036337D602D7}" type="slidenum">
              <a:rPr lang="zh-TW" altLang="en-US"/>
              <a:pPr/>
              <a:t>9</a:t>
            </a:fld>
            <a:endParaRPr lang="zh-TW" altLang="zh-TW"/>
          </a:p>
        </p:txBody>
      </p:sp>
      <p:sp>
        <p:nvSpPr>
          <p:cNvPr id="916482" name="投影片圖像版面配置區 1"/>
          <p:cNvSpPr>
            <a:spLocks noGrp="1" noRot="1" noChangeAspect="1" noTextEdit="1"/>
          </p:cNvSpPr>
          <p:nvPr>
            <p:ph type="sldImg"/>
          </p:nvPr>
        </p:nvSpPr>
        <p:spPr>
          <a:ln/>
        </p:spPr>
      </p:sp>
      <p:sp>
        <p:nvSpPr>
          <p:cNvPr id="916483" name="備忘稿版面配置區 2"/>
          <p:cNvSpPr>
            <a:spLocks noGrp="1"/>
          </p:cNvSpPr>
          <p:nvPr>
            <p:ph type="body" idx="1"/>
          </p:nvPr>
        </p:nvSpPr>
        <p:spPr/>
        <p:txBody>
          <a:bodyPr/>
          <a:lstStyle/>
          <a:p>
            <a:pPr>
              <a:spcBef>
                <a:spcPct val="0"/>
              </a:spcBef>
            </a:pPr>
            <a:endParaRPr lang="zh-TW" altLang="en-US" dirty="0"/>
          </a:p>
        </p:txBody>
      </p:sp>
      <p:sp>
        <p:nvSpPr>
          <p:cNvPr id="916484" name="投影片編號版面配置區 3"/>
          <p:cNvSpPr txBox="1">
            <a:spLocks noGrp="1"/>
          </p:cNvSpPr>
          <p:nvPr/>
        </p:nvSpPr>
        <p:spPr bwMode="auto">
          <a:xfrm>
            <a:off x="5800725" y="6745288"/>
            <a:ext cx="4433888" cy="354012"/>
          </a:xfrm>
          <a:prstGeom prst="rect">
            <a:avLst/>
          </a:prstGeom>
          <a:noFill/>
          <a:ln w="9525">
            <a:noFill/>
            <a:miter lim="800000"/>
            <a:headEnd/>
            <a:tailEnd/>
          </a:ln>
        </p:spPr>
        <p:txBody>
          <a:bodyPr lIns="99040" tIns="49520" rIns="99040" bIns="49520" anchor="b"/>
          <a:lstStyle/>
          <a:p>
            <a:pPr algn="r" defTabSz="990600" eaLnBrk="1" hangingPunct="1"/>
            <a:fld id="{4B1DDB24-CA4D-4511-9781-1428019AFF7B}" type="slidenum">
              <a:rPr kumimoji="1" lang="zh-TW" altLang="en-US" sz="1300">
                <a:latin typeface="Times New Roman" pitchFamily="18" charset="0"/>
                <a:ea typeface="新細明體" pitchFamily="18" charset="-120"/>
              </a:rPr>
              <a:pPr algn="r" defTabSz="990600" eaLnBrk="1" hangingPunct="1"/>
              <a:t>9</a:t>
            </a:fld>
            <a:endParaRPr kumimoji="1" lang="en-US" altLang="zh-TW" sz="1300">
              <a:latin typeface="Times New Roman" pitchFamily="18" charset="0"/>
              <a:ea typeface="新細明體" pitchFamily="18" charset="-12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EDE61B2-93C1-4DD0-A43B-C64F829C82C3}" type="slidenum">
              <a:rPr lang="zh-TW" altLang="en-US"/>
              <a:pPr/>
              <a:t>13</a:t>
            </a:fld>
            <a:endParaRPr lang="zh-TW" altLang="zh-TW"/>
          </a:p>
        </p:txBody>
      </p:sp>
      <p:sp>
        <p:nvSpPr>
          <p:cNvPr id="852994" name="投影片圖像版面配置區 1"/>
          <p:cNvSpPr>
            <a:spLocks noGrp="1" noRot="1" noChangeAspect="1" noTextEdit="1"/>
          </p:cNvSpPr>
          <p:nvPr>
            <p:ph type="sldImg"/>
          </p:nvPr>
        </p:nvSpPr>
        <p:spPr>
          <a:ln/>
        </p:spPr>
      </p:sp>
      <p:sp>
        <p:nvSpPr>
          <p:cNvPr id="852995" name="備忘稿版面配置區 2"/>
          <p:cNvSpPr>
            <a:spLocks noGrp="1"/>
          </p:cNvSpPr>
          <p:nvPr>
            <p:ph type="body" idx="1"/>
          </p:nvPr>
        </p:nvSpPr>
        <p:spPr>
          <a:ln/>
        </p:spPr>
        <p:txBody>
          <a:bodyPr/>
          <a:lstStyle/>
          <a:p>
            <a:endParaRPr lang="zh-TW" altLang="en-US"/>
          </a:p>
        </p:txBody>
      </p:sp>
      <p:sp>
        <p:nvSpPr>
          <p:cNvPr id="852996" name="投影片編號版面配置區 3"/>
          <p:cNvSpPr txBox="1">
            <a:spLocks noGrp="1"/>
          </p:cNvSpPr>
          <p:nvPr/>
        </p:nvSpPr>
        <p:spPr bwMode="auto">
          <a:xfrm>
            <a:off x="5800725" y="6745288"/>
            <a:ext cx="4433888" cy="354012"/>
          </a:xfrm>
          <a:prstGeom prst="rect">
            <a:avLst/>
          </a:prstGeom>
          <a:noFill/>
          <a:ln w="9525">
            <a:noFill/>
            <a:miter lim="800000"/>
            <a:headEnd/>
            <a:tailEnd/>
          </a:ln>
        </p:spPr>
        <p:txBody>
          <a:bodyPr lIns="99040" tIns="49520" rIns="99040" bIns="49520" anchor="b"/>
          <a:lstStyle/>
          <a:p>
            <a:pPr algn="r" defTabSz="990600" eaLnBrk="1" hangingPunct="1"/>
            <a:fld id="{23311CF4-7E7C-4ABB-8301-758A033F9A14}" type="slidenum">
              <a:rPr kumimoji="1" lang="zh-TW" altLang="en-US" sz="1300">
                <a:latin typeface="Times New Roman" pitchFamily="18" charset="0"/>
                <a:ea typeface="新細明體" pitchFamily="18" charset="-120"/>
              </a:rPr>
              <a:pPr algn="r" defTabSz="990600" eaLnBrk="1" hangingPunct="1"/>
              <a:t>13</a:t>
            </a:fld>
            <a:endParaRPr kumimoji="1" lang="en-US" altLang="zh-TW" sz="1300">
              <a:latin typeface="Times New Roman" pitchFamily="18" charset="0"/>
              <a:ea typeface="新細明體" pitchFamily="18" charset="-12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5A38014A-9AF3-47AC-9D97-722F1F260137}" type="slidenum">
              <a:rPr lang="zh-TW" altLang="en-US" smtClean="0"/>
              <a:pPr>
                <a:defRPr/>
              </a:pPr>
              <a:t>18</a:t>
            </a:fld>
            <a:endParaRPr lang="zh-TW" altLang="en-US"/>
          </a:p>
        </p:txBody>
      </p:sp>
    </p:spTree>
    <p:extLst>
      <p:ext uri="{BB962C8B-B14F-4D97-AF65-F5344CB8AC3E}">
        <p14:creationId xmlns="" xmlns:p14="http://schemas.microsoft.com/office/powerpoint/2010/main" val="2874771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5"/>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116B061-DD21-494C-A5F6-17B7A6FE0E8D}" type="slidenum">
              <a:rPr lang="en-US" altLang="zh-TW" sz="1000">
                <a:latin typeface="Times New Roman" pitchFamily="18" charset="0"/>
              </a:rPr>
              <a:pPr fontAlgn="base">
                <a:spcBef>
                  <a:spcPct val="0"/>
                </a:spcBef>
                <a:spcAft>
                  <a:spcPct val="0"/>
                </a:spcAft>
              </a:pPr>
              <a:t>21</a:t>
            </a:fld>
            <a:endParaRPr lang="en-US" altLang="zh-TW" sz="1000">
              <a:latin typeface="Times New Roman" pitchFamily="18" charset="0"/>
            </a:endParaRPr>
          </a:p>
        </p:txBody>
      </p:sp>
      <p:sp>
        <p:nvSpPr>
          <p:cNvPr id="23554" name="Rectangle 2"/>
          <p:cNvSpPr>
            <a:spLocks noGrp="1" noRot="1" noChangeAspect="1" noChangeArrowheads="1" noTextEdit="1"/>
          </p:cNvSpPr>
          <p:nvPr>
            <p:ph type="sldImg"/>
          </p:nvPr>
        </p:nvSpPr>
        <p:spPr bwMode="auto">
          <a:xfrm>
            <a:off x="3314700" y="519113"/>
            <a:ext cx="3570288" cy="2676525"/>
          </a:xfrm>
          <a:noFill/>
          <a:ln>
            <a:solidFill>
              <a:srgbClr val="000000"/>
            </a:solidFill>
            <a:miter lim="800000"/>
            <a:headEnd/>
            <a:tailEnd/>
          </a:ln>
        </p:spPr>
      </p:sp>
      <p:sp>
        <p:nvSpPr>
          <p:cNvPr id="23555" name="Rectangle 3"/>
          <p:cNvSpPr>
            <a:spLocks noGrp="1" noChangeArrowheads="1"/>
          </p:cNvSpPr>
          <p:nvPr>
            <p:ph type="body" idx="1"/>
          </p:nvPr>
        </p:nvSpPr>
        <p:spPr bwMode="auto">
          <a:xfrm>
            <a:off x="1023462" y="3375866"/>
            <a:ext cx="8182952" cy="3197150"/>
          </a:xfrm>
          <a:noFill/>
        </p:spPr>
        <p:txBody>
          <a:bodyPr wrap="square" numCol="1" anchor="t" anchorCtr="0" compatLnSpc="1">
            <a:prstTxWarp prst="textNoShape">
              <a:avLst/>
            </a:prstTxWarp>
          </a:bodyPr>
          <a:lstStyle/>
          <a:p>
            <a:pPr>
              <a:spcBef>
                <a:spcPct val="0"/>
              </a:spcBef>
            </a:pPr>
            <a:r>
              <a:rPr lang="en-US" altLang="ja-JP" smtClean="0"/>
              <a:t>To support the lowest power consumption and performance on-demand, the enhanced basic clock system (BCS+) on the MSP430F2xx (like all other MSP430 clock systems) typically provides two clocks. A low frequency auxiliary clock (ACLK) is typically sourced directly from a common 32 kHz watch crystal and is used for always-on low power peripherals. A high-speed clock is generated on-chip from an instant-on digitally controlled oscillator (DCO) used by the CPU and other peripherals. To save power, an application</a:t>
            </a:r>
            <a:r>
              <a:rPr lang="en-US" altLang="ja-JP" smtClean="0">
                <a:latin typeface="Times New Roman" pitchFamily="18" charset="0"/>
              </a:rPr>
              <a:t>’</a:t>
            </a:r>
            <a:r>
              <a:rPr lang="en-US" altLang="ja-JP" smtClean="0"/>
              <a:t>s interrupt events steer the usage of the DCO only when required. The majority of the application</a:t>
            </a:r>
            <a:r>
              <a:rPr lang="en-US" altLang="ja-JP" smtClean="0">
                <a:latin typeface="Times New Roman" pitchFamily="18" charset="0"/>
              </a:rPr>
              <a:t>’</a:t>
            </a:r>
            <a:r>
              <a:rPr lang="en-US" altLang="ja-JP" smtClean="0"/>
              <a:t>s life is spent in standby mode with high-performance available on-demand and only when required.</a:t>
            </a:r>
          </a:p>
          <a:p>
            <a:pPr>
              <a:spcBef>
                <a:spcPct val="0"/>
              </a:spcBef>
            </a:pPr>
            <a:r>
              <a:rPr lang="en-US" altLang="ja-JP" smtClean="0"/>
              <a:t>Reduced standby power consumption also known as real-time clock (RTC) or LPM3 mode current has been reduced to less than 1 micro amp. This power consumption can be achieved using an external 32kHz crystal or the VLO.  </a:t>
            </a:r>
          </a:p>
          <a:p>
            <a:pPr>
              <a:spcBef>
                <a:spcPct val="0"/>
              </a:spcBef>
            </a:pPr>
            <a:r>
              <a:rPr lang="en-US" altLang="ja-JP" smtClean="0"/>
              <a:t>The F20xx introduces a new very-low power oscillator (VLO) as an alternative to the typical 32kHz ACLK. The VLO provide a 12kHz on-chip oscillator with no external components that is perfect for ultra-low power applications that need a wake-up function, but the precision of a 32kHz crystal.</a:t>
            </a:r>
          </a:p>
          <a:p>
            <a:pPr>
              <a:spcBef>
                <a:spcPct val="0"/>
              </a:spcBef>
            </a:pPr>
            <a:r>
              <a:rPr lang="en-US" altLang="ja-JP" smtClean="0"/>
              <a:t>The F2xx crystal oscillator is improved providing programmable integrated crystal load capacitors allows the use of a wider range of crystals and elimination of external components used typically to stabilize oscillation. Failsafe crystal oscillator can trigger a non-maskable interrupt and start the on-chip oscillator for failsafe operation. This feature is always available with no additional power consumption in both high-frequency and low frequency modes. Crystal min-pulse input de-glitch filters reduce the possibility of externally introduced high frequency system noise and improves reliability.</a:t>
            </a:r>
          </a:p>
          <a:p>
            <a:pPr>
              <a:spcBef>
                <a:spcPct val="0"/>
              </a:spcBef>
            </a:pPr>
            <a:r>
              <a:rPr lang="en-US" altLang="ja-JP" smtClean="0"/>
              <a:t>Improved on-chip digitally controlled oscillator (DCO) offers a sub 1 micro second start with +2.5% accuracies and 16MHz operation over temperature and voltage.</a:t>
            </a:r>
          </a:p>
          <a:p>
            <a:pPr>
              <a:spcBef>
                <a:spcPct val="0"/>
              </a:spcBef>
            </a:pPr>
            <a:endParaRPr lang="en-US"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投影片圖像版面配置區 1"/>
          <p:cNvSpPr>
            <a:spLocks noGrp="1" noRot="1" noChangeAspect="1"/>
          </p:cNvSpPr>
          <p:nvPr>
            <p:ph type="sldImg"/>
          </p:nvPr>
        </p:nvSpPr>
        <p:spPr bwMode="auto">
          <a:noFill/>
          <a:ln>
            <a:solidFill>
              <a:srgbClr val="000000"/>
            </a:solidFill>
            <a:miter lim="800000"/>
            <a:headEnd/>
            <a:tailEnd/>
          </a:ln>
        </p:spPr>
      </p:sp>
      <p:sp>
        <p:nvSpPr>
          <p:cNvPr id="27650"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TW" dirty="0" smtClean="0"/>
              <a:t>The </a:t>
            </a:r>
            <a:r>
              <a:rPr lang="en-US" altLang="zh-TW" b="1" dirty="0" smtClean="0"/>
              <a:t>Tag-Length-Value (TLV)</a:t>
            </a:r>
            <a:r>
              <a:rPr lang="en-US" altLang="zh-TW" dirty="0" smtClean="0"/>
              <a:t> structure is used in selected MSP430x2xx devices to provide device-specific information in the device’s flash memory </a:t>
            </a:r>
            <a:r>
              <a:rPr lang="en-US" altLang="zh-TW" dirty="0" err="1" smtClean="0"/>
              <a:t>SegmentA</a:t>
            </a:r>
            <a:r>
              <a:rPr lang="en-US" altLang="zh-TW" dirty="0" smtClean="0"/>
              <a:t>, such as calibration data. For the device-dependent implementation, see the device-specific data sheet. 	(@ chapter 24, </a:t>
            </a:r>
            <a:r>
              <a:rPr lang="en-US" altLang="zh-TW" dirty="0" err="1" smtClean="0"/>
              <a:t>userguide</a:t>
            </a:r>
            <a:r>
              <a:rPr lang="en-US" altLang="zh-TW" dirty="0" smtClean="0"/>
              <a:t>, page 587)</a:t>
            </a:r>
          </a:p>
        </p:txBody>
      </p:sp>
      <p:sp>
        <p:nvSpPr>
          <p:cNvPr id="27651"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9954AE4-D4F5-4F73-AE07-41D0879FDC0C}" type="slidenum">
              <a:rPr lang="zh-TW" altLang="en-US"/>
              <a:pPr fontAlgn="base">
                <a:spcBef>
                  <a:spcPct val="0"/>
                </a:spcBef>
                <a:spcAft>
                  <a:spcPct val="0"/>
                </a:spcAft>
              </a:pPr>
              <a:t>23</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投影片圖像版面配置區 1"/>
          <p:cNvSpPr>
            <a:spLocks noGrp="1" noRot="1" noChangeAspect="1"/>
          </p:cNvSpPr>
          <p:nvPr>
            <p:ph type="sldImg"/>
          </p:nvPr>
        </p:nvSpPr>
        <p:spPr bwMode="auto">
          <a:noFill/>
          <a:ln>
            <a:solidFill>
              <a:srgbClr val="000000"/>
            </a:solidFill>
            <a:miter lim="800000"/>
            <a:headEnd/>
            <a:tailEnd/>
          </a:ln>
        </p:spPr>
      </p:sp>
      <p:sp>
        <p:nvSpPr>
          <p:cNvPr id="29698"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TW" dirty="0" smtClean="0"/>
              <a:t>The </a:t>
            </a:r>
            <a:r>
              <a:rPr lang="en-US" altLang="zh-TW" b="1" dirty="0" smtClean="0"/>
              <a:t>Tag-Length-Value (TLV)</a:t>
            </a:r>
            <a:r>
              <a:rPr lang="en-US" altLang="zh-TW" dirty="0" smtClean="0"/>
              <a:t> structure is used in selected MSP430x2xx devices to provide device-specific information in the device’s flash memory </a:t>
            </a:r>
            <a:r>
              <a:rPr lang="en-US" altLang="zh-TW" dirty="0" err="1" smtClean="0"/>
              <a:t>SegmentA</a:t>
            </a:r>
            <a:r>
              <a:rPr lang="en-US" altLang="zh-TW" dirty="0" smtClean="0"/>
              <a:t>, such as calibration data. For the device-dependent Implementation, see the device-specific data sheet. 	(@ chapter 24, </a:t>
            </a:r>
            <a:r>
              <a:rPr lang="en-US" altLang="zh-TW" dirty="0" err="1" smtClean="0"/>
              <a:t>userguide</a:t>
            </a:r>
            <a:r>
              <a:rPr lang="en-US" altLang="zh-TW" dirty="0" smtClean="0"/>
              <a:t>, page 587)</a:t>
            </a:r>
          </a:p>
          <a:p>
            <a:pPr>
              <a:spcBef>
                <a:spcPct val="0"/>
              </a:spcBef>
            </a:pPr>
            <a:r>
              <a:rPr lang="en-US" altLang="zh-TW" dirty="0" smtClean="0"/>
              <a:t>For DCO calibration, the BCS+ registers (BCSCTL1 and DCOCTL) are used. The values stored in the</a:t>
            </a:r>
            <a:r>
              <a:rPr lang="en-US" altLang="zh-TW" baseline="0" dirty="0" smtClean="0"/>
              <a:t> </a:t>
            </a:r>
            <a:r>
              <a:rPr lang="en-US" altLang="zh-TW" dirty="0" smtClean="0"/>
              <a:t>flash information memory </a:t>
            </a:r>
            <a:r>
              <a:rPr lang="en-US" altLang="zh-TW" dirty="0" err="1" smtClean="0"/>
              <a:t>SegmentA</a:t>
            </a:r>
            <a:r>
              <a:rPr lang="en-US" altLang="zh-TW" dirty="0" smtClean="0"/>
              <a:t> are written to the BCS+ registers</a:t>
            </a:r>
            <a:endParaRPr lang="zh-TW" altLang="en-US" dirty="0" smtClean="0"/>
          </a:p>
        </p:txBody>
      </p:sp>
      <p:sp>
        <p:nvSpPr>
          <p:cNvPr id="29699"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950E0D0-3DA9-4AD7-A89D-EFFAAF2C0179}" type="slidenum">
              <a:rPr lang="zh-TW" altLang="en-US"/>
              <a:pPr fontAlgn="base">
                <a:spcBef>
                  <a:spcPct val="0"/>
                </a:spcBef>
                <a:spcAft>
                  <a:spcPct val="0"/>
                </a:spcAft>
              </a:pPr>
              <a:t>24</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投影片圖像版面配置區 1"/>
          <p:cNvSpPr>
            <a:spLocks noGrp="1" noRot="1" noChangeAspect="1"/>
          </p:cNvSpPr>
          <p:nvPr>
            <p:ph type="sldImg"/>
          </p:nvPr>
        </p:nvSpPr>
        <p:spPr bwMode="auto">
          <a:noFill/>
          <a:ln>
            <a:solidFill>
              <a:srgbClr val="000000"/>
            </a:solidFill>
            <a:miter lim="800000"/>
            <a:headEnd/>
            <a:tailEnd/>
          </a:ln>
        </p:spPr>
      </p:sp>
      <p:sp>
        <p:nvSpPr>
          <p:cNvPr id="31746"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TW" smtClean="0"/>
              <a:t>(1) XTS = 1 is not supported in MSP430x20xx devices.</a:t>
            </a:r>
          </a:p>
          <a:p>
            <a:pPr>
              <a:spcBef>
                <a:spcPct val="0"/>
              </a:spcBef>
            </a:pPr>
            <a:r>
              <a:rPr lang="en-US" altLang="zh-TW" smtClean="0"/>
              <a:t>(2) This bit is reserved in the MSP430AFE2xx devices</a:t>
            </a:r>
            <a:endParaRPr lang="zh-TW" altLang="en-US" smtClean="0"/>
          </a:p>
        </p:txBody>
      </p:sp>
      <p:sp>
        <p:nvSpPr>
          <p:cNvPr id="31747"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0A930-A0FA-4A8C-9D9F-735B7D0F1AA5}" type="slidenum">
              <a:rPr lang="zh-TW" altLang="en-US"/>
              <a:pPr fontAlgn="base">
                <a:spcBef>
                  <a:spcPct val="0"/>
                </a:spcBef>
                <a:spcAft>
                  <a:spcPct val="0"/>
                </a:spcAft>
              </a:pPr>
              <a:t>25</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投影片圖像版面配置區 1"/>
          <p:cNvSpPr>
            <a:spLocks noGrp="1" noRot="1" noChangeAspect="1"/>
          </p:cNvSpPr>
          <p:nvPr>
            <p:ph type="sldImg"/>
          </p:nvPr>
        </p:nvSpPr>
        <p:spPr bwMode="auto">
          <a:noFill/>
          <a:ln>
            <a:solidFill>
              <a:srgbClr val="000000"/>
            </a:solidFill>
            <a:miter lim="800000"/>
            <a:headEnd/>
            <a:tailEnd/>
          </a:ln>
        </p:spPr>
      </p:sp>
      <p:sp>
        <p:nvSpPr>
          <p:cNvPr id="33794"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TW" smtClean="0"/>
              <a:t>(1) Does not apply to MSP430x20xx or MSP430x21xx devices.</a:t>
            </a:r>
          </a:p>
          <a:p>
            <a:pPr>
              <a:spcBef>
                <a:spcPct val="0"/>
              </a:spcBef>
            </a:pPr>
            <a:r>
              <a:rPr lang="en-US" altLang="zh-TW" smtClean="0"/>
              <a:t>(2) This bit is reserved in the MSP430AFE2xx devices</a:t>
            </a:r>
            <a:endParaRPr lang="zh-TW" altLang="en-US" smtClean="0"/>
          </a:p>
        </p:txBody>
      </p:sp>
      <p:sp>
        <p:nvSpPr>
          <p:cNvPr id="33795"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1DDED8E-2257-4116-BBA2-B561035CC874}" type="slidenum">
              <a:rPr lang="zh-TW" altLang="en-US"/>
              <a:pPr fontAlgn="base">
                <a:spcBef>
                  <a:spcPct val="0"/>
                </a:spcBef>
                <a:spcAft>
                  <a:spcPct val="0"/>
                </a:spcAft>
              </a:pPr>
              <a:t>26</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685800"/>
            <a:ext cx="7721600" cy="2382838"/>
          </a:xfrm>
        </p:spPr>
        <p:txBody>
          <a:bodyPr/>
          <a:lstStyle>
            <a:lvl1pPr>
              <a:lnSpc>
                <a:spcPct val="100000"/>
              </a:lnSpc>
              <a:defRPr sz="4400"/>
            </a:lvl1pPr>
          </a:lstStyle>
          <a:p>
            <a:r>
              <a:rPr lang="en-US" altLang="zh-TW"/>
              <a:t>Click to edit Master title style</a:t>
            </a:r>
          </a:p>
        </p:txBody>
      </p:sp>
      <p:sp>
        <p:nvSpPr>
          <p:cNvPr id="3075" name="Rectangle 3"/>
          <p:cNvSpPr>
            <a:spLocks noGrp="1" noChangeArrowheads="1"/>
          </p:cNvSpPr>
          <p:nvPr>
            <p:ph type="subTitle" idx="1"/>
          </p:nvPr>
        </p:nvSpPr>
        <p:spPr>
          <a:xfrm>
            <a:off x="2133600" y="4076700"/>
            <a:ext cx="6400800" cy="1584325"/>
          </a:xfrm>
        </p:spPr>
        <p:txBody>
          <a:bodyPr/>
          <a:lstStyle>
            <a:lvl1pPr marL="0" indent="0">
              <a:buFont typeface="Wingdings" pitchFamily="2" charset="2"/>
              <a:buNone/>
              <a:defRPr sz="3600"/>
            </a:lvl1pPr>
          </a:lstStyle>
          <a:p>
            <a:r>
              <a:rPr lang="en-US" altLang="zh-TW"/>
              <a:t>Click to edit Master subtitle style</a:t>
            </a:r>
          </a:p>
        </p:txBody>
      </p:sp>
      <p:sp>
        <p:nvSpPr>
          <p:cNvPr id="3076"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zh-TW" altLang="zh-TW"/>
          </a:p>
        </p:txBody>
      </p:sp>
      <p:sp>
        <p:nvSpPr>
          <p:cNvPr id="3077" name="Rectangle 5"/>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zh-TW" altLang="zh-TW"/>
          </a:p>
        </p:txBody>
      </p:sp>
      <p:sp>
        <p:nvSpPr>
          <p:cNvPr id="3078"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9879E627-EFB9-4A55-B1F4-AC949649D463}" type="slidenum">
              <a:rPr lang="zh-TW" altLang="en-US"/>
              <a:pPr/>
              <a:t>‹#›</a:t>
            </a:fld>
            <a:endParaRPr lang="zh-TW" altLang="zh-TW"/>
          </a:p>
        </p:txBody>
      </p:sp>
      <p:pic>
        <p:nvPicPr>
          <p:cNvPr id="3079" name="Picture 7" descr="paint"/>
          <p:cNvPicPr>
            <a:picLocks noChangeAspect="1" noChangeArrowheads="1"/>
          </p:cNvPicPr>
          <p:nvPr/>
        </p:nvPicPr>
        <p:blipFill>
          <a:blip r:embed="rId2" cstate="print">
            <a:clrChange>
              <a:clrFrom>
                <a:srgbClr val="C0C0C0"/>
              </a:clrFrom>
              <a:clrTo>
                <a:srgbClr val="C0C0C0">
                  <a:alpha val="0"/>
                </a:srgbClr>
              </a:clrTo>
            </a:clrChange>
          </a:blip>
          <a:srcRect/>
          <a:stretch>
            <a:fillRect/>
          </a:stretch>
        </p:blipFill>
        <p:spPr bwMode="auto">
          <a:xfrm>
            <a:off x="914400" y="3405188"/>
            <a:ext cx="8229600" cy="384175"/>
          </a:xfrm>
          <a:prstGeom prst="rect">
            <a:avLst/>
          </a:prstGeom>
          <a:noFill/>
          <a:ln w="9525">
            <a:noFill/>
            <a:miter lim="800000"/>
            <a:headEnd/>
            <a:tailEnd/>
          </a:ln>
        </p:spPr>
      </p:pic>
      <p:pic>
        <p:nvPicPr>
          <p:cNvPr id="3080" name="Picture 8"/>
          <p:cNvPicPr>
            <a:picLocks noChangeAspect="1" noChangeArrowheads="1"/>
          </p:cNvPicPr>
          <p:nvPr userDrawn="1"/>
        </p:nvPicPr>
        <p:blipFill>
          <a:blip r:embed="rId3" cstate="print"/>
          <a:srcRect t="21944"/>
          <a:stretch>
            <a:fillRect/>
          </a:stretch>
        </p:blipFill>
        <p:spPr bwMode="auto">
          <a:xfrm>
            <a:off x="455613" y="6153150"/>
            <a:ext cx="2297112" cy="70485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zh-TW"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C05DDC10-4B4C-42B9-8EE8-42BC6008911A}" type="slidenum">
              <a:rPr lang="zh-TW" altLang="en-US"/>
              <a:pPr/>
              <a:t>‹#›</a:t>
            </a:fld>
            <a:endParaRPr lang="zh-TW"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78600" y="228600"/>
            <a:ext cx="2057400" cy="59436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06400" y="228600"/>
            <a:ext cx="6019800" cy="59436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zh-TW"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9F1312D0-9D1C-4E32-8D24-9F3E6FB81BD3}" type="slidenum">
              <a:rPr lang="zh-TW" altLang="en-US"/>
              <a:pPr/>
              <a:t>‹#›</a:t>
            </a:fld>
            <a:endParaRPr lang="zh-TW"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zh-TW"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393BE056-877C-4A70-8496-E89A5CB65B93}" type="slidenum">
              <a:rPr lang="zh-TW" altLang="en-US"/>
              <a:pPr/>
              <a:t>‹#›</a:t>
            </a:fld>
            <a:endParaRPr lang="zh-TW"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zh-TW"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466DCAFC-F2B3-4A96-9ED0-7DFC0E15CAE3}" type="slidenum">
              <a:rPr lang="zh-TW" altLang="en-US"/>
              <a:pPr/>
              <a:t>‹#›</a:t>
            </a:fld>
            <a:endParaRPr lang="zh-TW"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76400"/>
            <a:ext cx="4013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22800" y="1676400"/>
            <a:ext cx="4013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zh-TW"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87145ADD-09E7-4DB0-A1ED-8D0C992BD970}" type="slidenum">
              <a:rPr lang="zh-TW" altLang="en-US"/>
              <a:pPr/>
              <a:t>‹#›</a:t>
            </a:fld>
            <a:endParaRPr lang="zh-TW"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zh-TW" altLang="zh-TW"/>
          </a:p>
        </p:txBody>
      </p:sp>
      <p:sp>
        <p:nvSpPr>
          <p:cNvPr id="8" name="頁尾版面配置區 7"/>
          <p:cNvSpPr>
            <a:spLocks noGrp="1"/>
          </p:cNvSpPr>
          <p:nvPr>
            <p:ph type="ftr" sz="quarter" idx="11"/>
          </p:nvPr>
        </p:nvSpPr>
        <p:spPr/>
        <p:txBody>
          <a:bodyPr/>
          <a:lstStyle>
            <a:lvl1pPr>
              <a:defRPr/>
            </a:lvl1pPr>
          </a:lstStyle>
          <a:p>
            <a:endParaRPr lang="en-US" altLang="zh-TW"/>
          </a:p>
        </p:txBody>
      </p:sp>
      <p:sp>
        <p:nvSpPr>
          <p:cNvPr id="9" name="投影片編號版面配置區 8"/>
          <p:cNvSpPr>
            <a:spLocks noGrp="1"/>
          </p:cNvSpPr>
          <p:nvPr>
            <p:ph type="sldNum" sz="quarter" idx="12"/>
          </p:nvPr>
        </p:nvSpPr>
        <p:spPr/>
        <p:txBody>
          <a:bodyPr/>
          <a:lstStyle>
            <a:lvl1pPr>
              <a:defRPr/>
            </a:lvl1pPr>
          </a:lstStyle>
          <a:p>
            <a:fld id="{64B908BE-1D64-4F18-BDDE-9F1FE626CE0A}" type="slidenum">
              <a:rPr lang="zh-TW" altLang="en-US"/>
              <a:pPr/>
              <a:t>‹#›</a:t>
            </a:fld>
            <a:endParaRPr lang="zh-TW"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zh-TW" altLang="zh-TW"/>
          </a:p>
        </p:txBody>
      </p:sp>
      <p:sp>
        <p:nvSpPr>
          <p:cNvPr id="4" name="頁尾版面配置區 3"/>
          <p:cNvSpPr>
            <a:spLocks noGrp="1"/>
          </p:cNvSpPr>
          <p:nvPr>
            <p:ph type="ftr" sz="quarter" idx="11"/>
          </p:nvPr>
        </p:nvSpPr>
        <p:spPr/>
        <p:txBody>
          <a:bodyPr/>
          <a:lstStyle>
            <a:lvl1pPr>
              <a:defRPr/>
            </a:lvl1pPr>
          </a:lstStyle>
          <a:p>
            <a:endParaRPr lang="en-US" altLang="zh-TW"/>
          </a:p>
        </p:txBody>
      </p:sp>
      <p:sp>
        <p:nvSpPr>
          <p:cNvPr id="5" name="投影片編號版面配置區 4"/>
          <p:cNvSpPr>
            <a:spLocks noGrp="1"/>
          </p:cNvSpPr>
          <p:nvPr>
            <p:ph type="sldNum" sz="quarter" idx="12"/>
          </p:nvPr>
        </p:nvSpPr>
        <p:spPr/>
        <p:txBody>
          <a:bodyPr/>
          <a:lstStyle>
            <a:lvl1pPr>
              <a:defRPr/>
            </a:lvl1pPr>
          </a:lstStyle>
          <a:p>
            <a:fld id="{57D9C083-5489-4383-B5E4-ED49FE7A2651}" type="slidenum">
              <a:rPr lang="zh-TW" altLang="en-US"/>
              <a:pPr/>
              <a:t>‹#›</a:t>
            </a:fld>
            <a:endParaRPr lang="zh-TW"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zh-TW" altLang="zh-TW"/>
          </a:p>
        </p:txBody>
      </p:sp>
      <p:sp>
        <p:nvSpPr>
          <p:cNvPr id="3" name="頁尾版面配置區 2"/>
          <p:cNvSpPr>
            <a:spLocks noGrp="1"/>
          </p:cNvSpPr>
          <p:nvPr>
            <p:ph type="ftr" sz="quarter" idx="11"/>
          </p:nvPr>
        </p:nvSpPr>
        <p:spPr/>
        <p:txBody>
          <a:bodyPr/>
          <a:lstStyle>
            <a:lvl1pPr>
              <a:defRPr/>
            </a:lvl1pPr>
          </a:lstStyle>
          <a:p>
            <a:endParaRPr lang="en-US" altLang="zh-TW"/>
          </a:p>
        </p:txBody>
      </p:sp>
      <p:sp>
        <p:nvSpPr>
          <p:cNvPr id="4" name="投影片編號版面配置區 3"/>
          <p:cNvSpPr>
            <a:spLocks noGrp="1"/>
          </p:cNvSpPr>
          <p:nvPr>
            <p:ph type="sldNum" sz="quarter" idx="12"/>
          </p:nvPr>
        </p:nvSpPr>
        <p:spPr/>
        <p:txBody>
          <a:bodyPr/>
          <a:lstStyle>
            <a:lvl1pPr>
              <a:defRPr/>
            </a:lvl1pPr>
          </a:lstStyle>
          <a:p>
            <a:fld id="{D9D8CA4A-BEBD-43CF-A443-89E9DD332888}" type="slidenum">
              <a:rPr lang="zh-TW" altLang="en-US"/>
              <a:pPr/>
              <a:t>‹#›</a:t>
            </a:fld>
            <a:endParaRPr lang="zh-TW"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zh-TW"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3F64D083-4602-403C-A7C7-F63BF5489EFB}" type="slidenum">
              <a:rPr lang="zh-TW" altLang="en-US"/>
              <a:pPr/>
              <a:t>‹#›</a:t>
            </a:fld>
            <a:endParaRPr lang="zh-TW"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zh-TW"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13E826F2-AE31-40AB-AD89-D3251F49951F}" type="slidenum">
              <a:rPr lang="zh-TW" altLang="en-US"/>
              <a:pPr/>
              <a:t>‹#›</a:t>
            </a:fld>
            <a:endParaRPr lang="zh-TW"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06400" y="228600"/>
            <a:ext cx="8204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2051" name="Rectangle 3"/>
          <p:cNvSpPr>
            <a:spLocks noGrp="1" noChangeArrowheads="1"/>
          </p:cNvSpPr>
          <p:nvPr>
            <p:ph type="body" idx="1"/>
          </p:nvPr>
        </p:nvSpPr>
        <p:spPr bwMode="auto">
          <a:xfrm>
            <a:off x="457200" y="1676400"/>
            <a:ext cx="81788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2052"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ea typeface="新細明體" pitchFamily="18" charset="-120"/>
              </a:defRPr>
            </a:lvl1pPr>
          </a:lstStyle>
          <a:p>
            <a:endParaRPr lang="zh-TW" altLang="zh-TW"/>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ea typeface="新細明體" pitchFamily="18" charset="-120"/>
              </a:defRPr>
            </a:lvl1pPr>
          </a:lstStyle>
          <a:p>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ea typeface="新細明體" pitchFamily="18" charset="-120"/>
              </a:defRPr>
            </a:lvl1pPr>
          </a:lstStyle>
          <a:p>
            <a:fld id="{C3AB51AE-9F9B-4BAA-B820-51604A86C5A5}" type="slidenum">
              <a:rPr lang="zh-TW" altLang="en-US"/>
              <a:pPr/>
              <a:t>‹#›</a:t>
            </a:fld>
            <a:endParaRPr lang="zh-TW" altLang="zh-TW"/>
          </a:p>
        </p:txBody>
      </p:sp>
      <p:pic>
        <p:nvPicPr>
          <p:cNvPr id="2055" name="Picture 7" descr="paint"/>
          <p:cNvPicPr>
            <a:picLocks noChangeAspect="1" noChangeArrowheads="1"/>
          </p:cNvPicPr>
          <p:nvPr/>
        </p:nvPicPr>
        <p:blipFill>
          <a:blip r:embed="rId13" cstate="print">
            <a:clrChange>
              <a:clrFrom>
                <a:srgbClr val="C0C0C0"/>
              </a:clrFrom>
              <a:clrTo>
                <a:srgbClr val="C0C0C0">
                  <a:alpha val="0"/>
                </a:srgbClr>
              </a:clrTo>
            </a:clrChange>
          </a:blip>
          <a:srcRect/>
          <a:stretch>
            <a:fillRect/>
          </a:stretch>
        </p:blipFill>
        <p:spPr bwMode="auto">
          <a:xfrm>
            <a:off x="304800" y="1314450"/>
            <a:ext cx="8839200" cy="384175"/>
          </a:xfrm>
          <a:prstGeom prst="rect">
            <a:avLst/>
          </a:prstGeom>
          <a:noFill/>
          <a:ln w="9525">
            <a:noFill/>
            <a:miter lim="800000"/>
            <a:headEnd/>
            <a:tailEnd/>
          </a:ln>
        </p:spPr>
      </p:pic>
      <p:pic>
        <p:nvPicPr>
          <p:cNvPr id="2056" name="Picture 8"/>
          <p:cNvPicPr>
            <a:picLocks noChangeAspect="1" noChangeArrowheads="1"/>
          </p:cNvPicPr>
          <p:nvPr/>
        </p:nvPicPr>
        <p:blipFill>
          <a:blip r:embed="rId14" cstate="print"/>
          <a:srcRect t="21944"/>
          <a:stretch>
            <a:fillRect/>
          </a:stretch>
        </p:blipFill>
        <p:spPr bwMode="auto">
          <a:xfrm>
            <a:off x="455613" y="6153150"/>
            <a:ext cx="2297112" cy="704850"/>
          </a:xfrm>
          <a:prstGeom prst="rect">
            <a:avLst/>
          </a:prstGeom>
          <a:noFill/>
          <a:ln w="12700">
            <a:noFill/>
            <a:miter lim="800000"/>
            <a:headEnd/>
            <a:tailEnd/>
          </a:ln>
          <a:effec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0" fontAlgn="base" hangingPunct="0">
        <a:lnSpc>
          <a:spcPct val="85000"/>
        </a:lnSpc>
        <a:spcBef>
          <a:spcPct val="0"/>
        </a:spcBef>
        <a:spcAft>
          <a:spcPct val="0"/>
        </a:spcAft>
        <a:defRPr kumimoji="1" sz="3600" b="1">
          <a:solidFill>
            <a:srgbClr val="800000"/>
          </a:solidFill>
          <a:latin typeface="+mj-lt"/>
          <a:ea typeface="+mj-ea"/>
          <a:cs typeface="+mj-cs"/>
        </a:defRPr>
      </a:lvl1pPr>
      <a:lvl2pPr algn="l" rtl="0" eaLnBrk="0" fontAlgn="base" hangingPunct="0">
        <a:lnSpc>
          <a:spcPct val="85000"/>
        </a:lnSpc>
        <a:spcBef>
          <a:spcPct val="0"/>
        </a:spcBef>
        <a:spcAft>
          <a:spcPct val="0"/>
        </a:spcAft>
        <a:defRPr kumimoji="1" sz="3600" b="1">
          <a:solidFill>
            <a:srgbClr val="800000"/>
          </a:solidFill>
          <a:latin typeface="Comic Sans MS" pitchFamily="66" charset="0"/>
          <a:ea typeface="標楷體" pitchFamily="65" charset="-120"/>
        </a:defRPr>
      </a:lvl2pPr>
      <a:lvl3pPr algn="l" rtl="0" eaLnBrk="0" fontAlgn="base" hangingPunct="0">
        <a:lnSpc>
          <a:spcPct val="85000"/>
        </a:lnSpc>
        <a:spcBef>
          <a:spcPct val="0"/>
        </a:spcBef>
        <a:spcAft>
          <a:spcPct val="0"/>
        </a:spcAft>
        <a:defRPr kumimoji="1" sz="3600" b="1">
          <a:solidFill>
            <a:srgbClr val="800000"/>
          </a:solidFill>
          <a:latin typeface="Comic Sans MS" pitchFamily="66" charset="0"/>
          <a:ea typeface="標楷體" pitchFamily="65" charset="-120"/>
        </a:defRPr>
      </a:lvl3pPr>
      <a:lvl4pPr algn="l" rtl="0" eaLnBrk="0" fontAlgn="base" hangingPunct="0">
        <a:lnSpc>
          <a:spcPct val="85000"/>
        </a:lnSpc>
        <a:spcBef>
          <a:spcPct val="0"/>
        </a:spcBef>
        <a:spcAft>
          <a:spcPct val="0"/>
        </a:spcAft>
        <a:defRPr kumimoji="1" sz="3600" b="1">
          <a:solidFill>
            <a:srgbClr val="800000"/>
          </a:solidFill>
          <a:latin typeface="Comic Sans MS" pitchFamily="66" charset="0"/>
          <a:ea typeface="標楷體" pitchFamily="65" charset="-120"/>
        </a:defRPr>
      </a:lvl4pPr>
      <a:lvl5pPr algn="l" rtl="0" eaLnBrk="0" fontAlgn="base" hangingPunct="0">
        <a:lnSpc>
          <a:spcPct val="85000"/>
        </a:lnSpc>
        <a:spcBef>
          <a:spcPct val="0"/>
        </a:spcBef>
        <a:spcAft>
          <a:spcPct val="0"/>
        </a:spcAft>
        <a:defRPr kumimoji="1" sz="3600" b="1">
          <a:solidFill>
            <a:srgbClr val="800000"/>
          </a:solidFill>
          <a:latin typeface="Comic Sans MS" pitchFamily="66" charset="0"/>
          <a:ea typeface="標楷體" pitchFamily="65" charset="-120"/>
        </a:defRPr>
      </a:lvl5pPr>
      <a:lvl6pPr marL="457200" algn="l" rtl="0" eaLnBrk="0" fontAlgn="base" hangingPunct="0">
        <a:lnSpc>
          <a:spcPct val="85000"/>
        </a:lnSpc>
        <a:spcBef>
          <a:spcPct val="0"/>
        </a:spcBef>
        <a:spcAft>
          <a:spcPct val="0"/>
        </a:spcAft>
        <a:defRPr kumimoji="1" sz="3600" b="1">
          <a:solidFill>
            <a:srgbClr val="800000"/>
          </a:solidFill>
          <a:latin typeface="Comic Sans MS" pitchFamily="66" charset="0"/>
          <a:ea typeface="標楷體" pitchFamily="65" charset="-120"/>
        </a:defRPr>
      </a:lvl6pPr>
      <a:lvl7pPr marL="914400" algn="l" rtl="0" eaLnBrk="0" fontAlgn="base" hangingPunct="0">
        <a:lnSpc>
          <a:spcPct val="85000"/>
        </a:lnSpc>
        <a:spcBef>
          <a:spcPct val="0"/>
        </a:spcBef>
        <a:spcAft>
          <a:spcPct val="0"/>
        </a:spcAft>
        <a:defRPr kumimoji="1" sz="3600" b="1">
          <a:solidFill>
            <a:srgbClr val="800000"/>
          </a:solidFill>
          <a:latin typeface="Comic Sans MS" pitchFamily="66" charset="0"/>
          <a:ea typeface="標楷體" pitchFamily="65" charset="-120"/>
        </a:defRPr>
      </a:lvl7pPr>
      <a:lvl8pPr marL="1371600" algn="l" rtl="0" eaLnBrk="0" fontAlgn="base" hangingPunct="0">
        <a:lnSpc>
          <a:spcPct val="85000"/>
        </a:lnSpc>
        <a:spcBef>
          <a:spcPct val="0"/>
        </a:spcBef>
        <a:spcAft>
          <a:spcPct val="0"/>
        </a:spcAft>
        <a:defRPr kumimoji="1" sz="3600" b="1">
          <a:solidFill>
            <a:srgbClr val="800000"/>
          </a:solidFill>
          <a:latin typeface="Comic Sans MS" pitchFamily="66" charset="0"/>
          <a:ea typeface="標楷體" pitchFamily="65" charset="-120"/>
        </a:defRPr>
      </a:lvl8pPr>
      <a:lvl9pPr marL="1828800" algn="l" rtl="0" eaLnBrk="0" fontAlgn="base" hangingPunct="0">
        <a:lnSpc>
          <a:spcPct val="85000"/>
        </a:lnSpc>
        <a:spcBef>
          <a:spcPct val="0"/>
        </a:spcBef>
        <a:spcAft>
          <a:spcPct val="0"/>
        </a:spcAft>
        <a:defRPr kumimoji="1" sz="3600" b="1">
          <a:solidFill>
            <a:srgbClr val="800000"/>
          </a:solidFill>
          <a:latin typeface="Comic Sans MS" pitchFamily="66" charset="0"/>
          <a:ea typeface="標楷體" pitchFamily="65" charset="-120"/>
        </a:defRPr>
      </a:lvl9pPr>
    </p:titleStyle>
    <p:bodyStyle>
      <a:lvl1pPr marL="342900" indent="-342900" algn="l" rtl="0" eaLnBrk="0" fontAlgn="base" hangingPunct="0">
        <a:lnSpc>
          <a:spcPct val="90000"/>
        </a:lnSpc>
        <a:spcBef>
          <a:spcPct val="10000"/>
        </a:spcBef>
        <a:spcAft>
          <a:spcPct val="0"/>
        </a:spcAft>
        <a:buClr>
          <a:srgbClr val="0000FF"/>
        </a:buClr>
        <a:buSzPct val="80000"/>
        <a:buFont typeface="Wingdings" pitchFamily="2" charset="2"/>
        <a:buChar char="t"/>
        <a:defRPr kumimoji="1" sz="2800">
          <a:solidFill>
            <a:schemeClr val="tx1"/>
          </a:solidFill>
          <a:latin typeface="+mn-lt"/>
          <a:ea typeface="+mn-ea"/>
          <a:cs typeface="+mn-cs"/>
        </a:defRPr>
      </a:lvl1pPr>
      <a:lvl2pPr marL="742950" indent="-285750" algn="l" rtl="0" eaLnBrk="0" fontAlgn="base" hangingPunct="0">
        <a:lnSpc>
          <a:spcPct val="90000"/>
        </a:lnSpc>
        <a:spcBef>
          <a:spcPct val="10000"/>
        </a:spcBef>
        <a:spcAft>
          <a:spcPct val="0"/>
        </a:spcAft>
        <a:buClr>
          <a:schemeClr val="accent2"/>
        </a:buClr>
        <a:buSzPct val="90000"/>
        <a:buFont typeface="Wingdings" pitchFamily="2" charset="2"/>
        <a:buChar char="l"/>
        <a:defRPr kumimoji="1" sz="2400">
          <a:solidFill>
            <a:schemeClr val="tx1"/>
          </a:solidFill>
          <a:latin typeface="+mn-lt"/>
          <a:ea typeface="+mn-ea"/>
        </a:defRPr>
      </a:lvl2pPr>
      <a:lvl3pPr marL="1143000" indent="-228600" algn="l" rtl="0" eaLnBrk="0" fontAlgn="base" hangingPunct="0">
        <a:lnSpc>
          <a:spcPct val="90000"/>
        </a:lnSpc>
        <a:spcBef>
          <a:spcPct val="10000"/>
        </a:spcBef>
        <a:spcAft>
          <a:spcPct val="0"/>
        </a:spcAft>
        <a:buClr>
          <a:srgbClr val="FF33CC"/>
        </a:buClr>
        <a:buSzPct val="90000"/>
        <a:buFont typeface="Wingdings" pitchFamily="2" charset="2"/>
        <a:buChar char="n"/>
        <a:defRPr kumimoji="1" sz="2200">
          <a:solidFill>
            <a:schemeClr val="tx1"/>
          </a:solidFill>
          <a:latin typeface="+mn-lt"/>
          <a:ea typeface="+mn-ea"/>
        </a:defRPr>
      </a:lvl3pPr>
      <a:lvl4pPr marL="1562100" indent="-228600" algn="l" rtl="0" eaLnBrk="0" fontAlgn="base" hangingPunct="0">
        <a:lnSpc>
          <a:spcPct val="90000"/>
        </a:lnSpc>
        <a:spcBef>
          <a:spcPct val="10000"/>
        </a:spcBef>
        <a:spcAft>
          <a:spcPct val="0"/>
        </a:spcAft>
        <a:buClr>
          <a:srgbClr val="0000FF"/>
        </a:buClr>
        <a:buFont typeface="Wingdings" pitchFamily="2" charset="2"/>
        <a:buChar char="­"/>
        <a:defRPr kumimoji="1" sz="2000">
          <a:solidFill>
            <a:schemeClr val="tx1"/>
          </a:solidFill>
          <a:latin typeface="+mn-lt"/>
          <a:ea typeface="+mn-ea"/>
        </a:defRPr>
      </a:lvl4pPr>
      <a:lvl5pPr marL="1981200" indent="-228600" algn="l" rtl="0" eaLnBrk="0" fontAlgn="base" hangingPunct="0">
        <a:lnSpc>
          <a:spcPct val="90000"/>
        </a:lnSpc>
        <a:spcBef>
          <a:spcPct val="10000"/>
        </a:spcBef>
        <a:spcAft>
          <a:spcPct val="0"/>
        </a:spcAft>
        <a:buClr>
          <a:srgbClr val="0000FF"/>
        </a:buClr>
        <a:buChar char="–"/>
        <a:defRPr kumimoji="1">
          <a:solidFill>
            <a:schemeClr val="tx1"/>
          </a:solidFill>
          <a:latin typeface="+mn-lt"/>
          <a:ea typeface="+mn-ea"/>
        </a:defRPr>
      </a:lvl5pPr>
      <a:lvl6pPr marL="2438400" indent="-228600" algn="l" rtl="0" eaLnBrk="0" fontAlgn="base" hangingPunct="0">
        <a:lnSpc>
          <a:spcPct val="90000"/>
        </a:lnSpc>
        <a:spcBef>
          <a:spcPct val="10000"/>
        </a:spcBef>
        <a:spcAft>
          <a:spcPct val="0"/>
        </a:spcAft>
        <a:buClr>
          <a:srgbClr val="0000FF"/>
        </a:buClr>
        <a:buChar char="–"/>
        <a:defRPr kumimoji="1">
          <a:solidFill>
            <a:schemeClr val="tx1"/>
          </a:solidFill>
          <a:latin typeface="+mn-lt"/>
          <a:ea typeface="+mn-ea"/>
        </a:defRPr>
      </a:lvl6pPr>
      <a:lvl7pPr marL="2895600" indent="-228600" algn="l" rtl="0" eaLnBrk="0" fontAlgn="base" hangingPunct="0">
        <a:lnSpc>
          <a:spcPct val="90000"/>
        </a:lnSpc>
        <a:spcBef>
          <a:spcPct val="10000"/>
        </a:spcBef>
        <a:spcAft>
          <a:spcPct val="0"/>
        </a:spcAft>
        <a:buClr>
          <a:srgbClr val="0000FF"/>
        </a:buClr>
        <a:buChar char="–"/>
        <a:defRPr kumimoji="1">
          <a:solidFill>
            <a:schemeClr val="tx1"/>
          </a:solidFill>
          <a:latin typeface="+mn-lt"/>
          <a:ea typeface="+mn-ea"/>
        </a:defRPr>
      </a:lvl7pPr>
      <a:lvl8pPr marL="3352800" indent="-228600" algn="l" rtl="0" eaLnBrk="0" fontAlgn="base" hangingPunct="0">
        <a:lnSpc>
          <a:spcPct val="90000"/>
        </a:lnSpc>
        <a:spcBef>
          <a:spcPct val="10000"/>
        </a:spcBef>
        <a:spcAft>
          <a:spcPct val="0"/>
        </a:spcAft>
        <a:buClr>
          <a:srgbClr val="0000FF"/>
        </a:buClr>
        <a:buChar char="–"/>
        <a:defRPr kumimoji="1">
          <a:solidFill>
            <a:schemeClr val="tx1"/>
          </a:solidFill>
          <a:latin typeface="+mn-lt"/>
          <a:ea typeface="+mn-ea"/>
        </a:defRPr>
      </a:lvl8pPr>
      <a:lvl9pPr marL="3810000" indent="-228600" algn="l" rtl="0" eaLnBrk="0" fontAlgn="base" hangingPunct="0">
        <a:lnSpc>
          <a:spcPct val="90000"/>
        </a:lnSpc>
        <a:spcBef>
          <a:spcPct val="10000"/>
        </a:spcBef>
        <a:spcAft>
          <a:spcPct val="0"/>
        </a:spcAft>
        <a:buClr>
          <a:srgbClr val="0000FF"/>
        </a:buClr>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6" name="Rectangle 10"/>
          <p:cNvSpPr>
            <a:spLocks noGrp="1" noChangeArrowheads="1"/>
          </p:cNvSpPr>
          <p:nvPr>
            <p:ph type="ctrTitle"/>
          </p:nvPr>
        </p:nvSpPr>
        <p:spPr/>
        <p:txBody>
          <a:bodyPr/>
          <a:lstStyle/>
          <a:p>
            <a:r>
              <a:rPr lang="en-US" altLang="zh-TW" sz="3200" b="0">
                <a:solidFill>
                  <a:schemeClr val="accent1"/>
                </a:solidFill>
                <a:latin typeface="Arial" charset="0"/>
              </a:rPr>
              <a:t>CS4101 </a:t>
            </a:r>
            <a:r>
              <a:rPr lang="zh-TW" altLang="en-US" sz="3200" b="0">
                <a:solidFill>
                  <a:schemeClr val="accent1"/>
                </a:solidFill>
                <a:latin typeface="Arial" charset="0"/>
              </a:rPr>
              <a:t>嵌入式系統概論</a:t>
            </a:r>
            <a:r>
              <a:rPr lang="zh-TW" altLang="en-US"/>
              <a:t/>
            </a:r>
            <a:br>
              <a:rPr lang="zh-TW" altLang="en-US"/>
            </a:br>
            <a:r>
              <a:rPr lang="zh-TW" altLang="en-US"/>
              <a:t/>
            </a:r>
            <a:br>
              <a:rPr lang="zh-TW" altLang="en-US"/>
            </a:br>
            <a:r>
              <a:rPr lang="en-US" altLang="zh-TW"/>
              <a:t>Timers and Clocks</a:t>
            </a:r>
          </a:p>
        </p:txBody>
      </p:sp>
      <p:sp>
        <p:nvSpPr>
          <p:cNvPr id="510987" name="Rectangle 11"/>
          <p:cNvSpPr>
            <a:spLocks noGrp="1" noChangeArrowheads="1"/>
          </p:cNvSpPr>
          <p:nvPr>
            <p:ph type="subTitle" idx="1"/>
          </p:nvPr>
        </p:nvSpPr>
        <p:spPr/>
        <p:txBody>
          <a:bodyPr/>
          <a:lstStyle/>
          <a:p>
            <a:r>
              <a:rPr lang="zh-TW" altLang="en-US"/>
              <a:t>金仲達教授</a:t>
            </a:r>
          </a:p>
          <a:p>
            <a:r>
              <a:rPr lang="zh-TW" altLang="en-US"/>
              <a:t>國立清華大學資訊工程學系</a:t>
            </a:r>
          </a:p>
        </p:txBody>
      </p:sp>
      <p:sp>
        <p:nvSpPr>
          <p:cNvPr id="510989" name="Text Box 13"/>
          <p:cNvSpPr txBox="1">
            <a:spLocks noChangeArrowheads="1"/>
          </p:cNvSpPr>
          <p:nvPr/>
        </p:nvSpPr>
        <p:spPr bwMode="auto">
          <a:xfrm>
            <a:off x="2198688" y="5445125"/>
            <a:ext cx="6189662" cy="581025"/>
          </a:xfrm>
          <a:prstGeom prst="rect">
            <a:avLst/>
          </a:prstGeom>
          <a:noFill/>
          <a:ln w="38100" algn="ctr">
            <a:noFill/>
            <a:miter lim="800000"/>
            <a:headEnd/>
            <a:tailEnd/>
          </a:ln>
          <a:effectLst/>
        </p:spPr>
        <p:txBody>
          <a:bodyPr>
            <a:spAutoFit/>
          </a:bodyPr>
          <a:lstStyle/>
          <a:p>
            <a:r>
              <a:rPr kumimoji="1" lang="en-US" altLang="zh-TW" sz="1600"/>
              <a:t>Materials from </a:t>
            </a:r>
            <a:r>
              <a:rPr kumimoji="1" lang="en-US" altLang="zh-TW" sz="1600" i="1"/>
              <a:t>MSP430 Microcontroller Basics</a:t>
            </a:r>
            <a:r>
              <a:rPr kumimoji="1" lang="en-US" altLang="zh-TW" sz="1600"/>
              <a:t>, John H. Davies, Newnes, 2008</a:t>
            </a:r>
            <a:endParaRPr kumimoji="1" lang="zh-TW" altLang="en-US" sz="16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5"/>
          <p:cNvSpPr>
            <a:spLocks noGrp="1"/>
          </p:cNvSpPr>
          <p:nvPr>
            <p:ph type="sldNum" sz="quarter" idx="12"/>
          </p:nvPr>
        </p:nvSpPr>
        <p:spPr/>
        <p:txBody>
          <a:bodyPr/>
          <a:lstStyle/>
          <a:p>
            <a:fld id="{A63CB765-0562-43B4-93B2-F5E595D76E93}" type="slidenum">
              <a:rPr lang="zh-TW" altLang="en-US"/>
              <a:pPr/>
              <a:t>9</a:t>
            </a:fld>
            <a:endParaRPr lang="zh-TW" altLang="zh-TW"/>
          </a:p>
        </p:txBody>
      </p:sp>
      <p:sp>
        <p:nvSpPr>
          <p:cNvPr id="915458" name="標題 1"/>
          <p:cNvSpPr>
            <a:spLocks noGrp="1"/>
          </p:cNvSpPr>
          <p:nvPr>
            <p:ph type="title"/>
          </p:nvPr>
        </p:nvSpPr>
        <p:spPr/>
        <p:txBody>
          <a:bodyPr/>
          <a:lstStyle/>
          <a:p>
            <a:r>
              <a:rPr lang="en-US" altLang="zh-TW"/>
              <a:t>MSP430 Timers</a:t>
            </a:r>
            <a:endParaRPr lang="zh-TW" altLang="en-US"/>
          </a:p>
        </p:txBody>
      </p:sp>
      <p:sp>
        <p:nvSpPr>
          <p:cNvPr id="915459" name="內容版面配置區 2"/>
          <p:cNvSpPr>
            <a:spLocks noGrp="1"/>
          </p:cNvSpPr>
          <p:nvPr>
            <p:ph type="body" idx="1"/>
          </p:nvPr>
        </p:nvSpPr>
        <p:spPr/>
        <p:txBody>
          <a:bodyPr/>
          <a:lstStyle/>
          <a:p>
            <a:pPr>
              <a:buFont typeface="Wingdings" pitchFamily="2" charset="2"/>
              <a:buNone/>
            </a:pPr>
            <a:r>
              <a:rPr lang="en-US" altLang="zh-TW" dirty="0"/>
              <a:t>Usually contain </a:t>
            </a:r>
            <a:r>
              <a:rPr lang="en-US" altLang="zh-TW" dirty="0" smtClean="0"/>
              <a:t>several timers</a:t>
            </a:r>
            <a:r>
              <a:rPr lang="en-US" altLang="zh-TW" dirty="0"/>
              <a:t>, including:</a:t>
            </a:r>
          </a:p>
          <a:p>
            <a:r>
              <a:rPr lang="en-US" altLang="zh-TW" dirty="0" err="1"/>
              <a:t>Timer_A</a:t>
            </a:r>
            <a:endParaRPr lang="en-US" altLang="zh-TW" dirty="0"/>
          </a:p>
          <a:p>
            <a:pPr lvl="1"/>
            <a:r>
              <a:rPr lang="en-US" altLang="zh-TW" dirty="0"/>
              <a:t>A 16-bit counter, TAR, with three capture/compare registers.</a:t>
            </a:r>
          </a:p>
          <a:p>
            <a:r>
              <a:rPr lang="en-US" altLang="zh-TW" dirty="0"/>
              <a:t>Watchdog timer</a:t>
            </a:r>
          </a:p>
          <a:p>
            <a:pPr lvl="1"/>
            <a:r>
              <a:rPr lang="en-US" altLang="zh-TW" dirty="0"/>
              <a:t>Count up and reset MSP430 when it reaches its limit</a:t>
            </a:r>
          </a:p>
          <a:p>
            <a:pPr lvl="1"/>
            <a:r>
              <a:rPr lang="en-US" altLang="zh-TW" dirty="0"/>
              <a:t>The code must keep clearing the counter before the limit is reached to prevent a reset</a:t>
            </a:r>
          </a:p>
          <a:p>
            <a:pPr lvl="1"/>
            <a:r>
              <a:rPr lang="en-US" altLang="zh-TW" dirty="0"/>
              <a:t>Protect system against failure of software, such as unintended, infinite loops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43AEF4C0-53E0-4954-892D-AE241AE176DA}" type="slidenum">
              <a:rPr lang="zh-TW" altLang="en-US"/>
              <a:pPr/>
              <a:t>10</a:t>
            </a:fld>
            <a:endParaRPr lang="zh-TW" altLang="zh-TW"/>
          </a:p>
        </p:txBody>
      </p:sp>
      <p:sp>
        <p:nvSpPr>
          <p:cNvPr id="921602" name="Rectangle 2"/>
          <p:cNvSpPr>
            <a:spLocks noGrp="1" noChangeArrowheads="1"/>
          </p:cNvSpPr>
          <p:nvPr>
            <p:ph type="title"/>
          </p:nvPr>
        </p:nvSpPr>
        <p:spPr/>
        <p:txBody>
          <a:bodyPr/>
          <a:lstStyle/>
          <a:p>
            <a:r>
              <a:rPr lang="en-US" altLang="zh-TW" dirty="0" smtClean="0"/>
              <a:t>Registers </a:t>
            </a:r>
            <a:r>
              <a:rPr lang="en-US" altLang="zh-TW" dirty="0"/>
              <a:t>in </a:t>
            </a:r>
            <a:r>
              <a:rPr lang="en-US" altLang="zh-TW" dirty="0" err="1" smtClean="0"/>
              <a:t>Timer_A</a:t>
            </a:r>
            <a:endParaRPr lang="en-US" altLang="zh-TW" dirty="0"/>
          </a:p>
        </p:txBody>
      </p:sp>
      <p:sp>
        <p:nvSpPr>
          <p:cNvPr id="921603" name="Rectangle 3"/>
          <p:cNvSpPr>
            <a:spLocks noGrp="1" noChangeArrowheads="1"/>
          </p:cNvSpPr>
          <p:nvPr>
            <p:ph type="body" idx="1"/>
          </p:nvPr>
        </p:nvSpPr>
        <p:spPr/>
        <p:txBody>
          <a:bodyPr/>
          <a:lstStyle/>
          <a:p>
            <a:r>
              <a:rPr lang="en-US" altLang="zh-TW" dirty="0" smtClean="0"/>
              <a:t>TAR (0x0170): </a:t>
            </a:r>
            <a:r>
              <a:rPr lang="en-US" altLang="zh-TW" dirty="0"/>
              <a:t>the counter itself</a:t>
            </a:r>
          </a:p>
          <a:p>
            <a:r>
              <a:rPr lang="en-US" altLang="zh-TW" dirty="0" smtClean="0"/>
              <a:t>TACCR0 (0x0172): </a:t>
            </a:r>
            <a:r>
              <a:rPr lang="en-US" altLang="zh-TW" dirty="0"/>
              <a:t>target for counting</a:t>
            </a:r>
          </a:p>
          <a:p>
            <a:r>
              <a:rPr lang="en-US" altLang="zh-TW" dirty="0" smtClean="0"/>
              <a:t>TACTL (0x0160): control settings</a:t>
            </a:r>
          </a:p>
          <a:p>
            <a:r>
              <a:rPr lang="en-US" altLang="zh-TW" dirty="0" smtClean="0"/>
              <a:t>Others</a:t>
            </a:r>
            <a:r>
              <a:rPr lang="en-US" altLang="zh-TW" dirty="0"/>
              <a:t>: clock source selection, flags</a:t>
            </a:r>
          </a:p>
        </p:txBody>
      </p:sp>
      <p:pic>
        <p:nvPicPr>
          <p:cNvPr id="921604" name="Picture 2"/>
          <p:cNvPicPr>
            <a:picLocks noChangeAspect="1" noChangeArrowheads="1"/>
          </p:cNvPicPr>
          <p:nvPr/>
        </p:nvPicPr>
        <p:blipFill>
          <a:blip r:embed="rId2" cstate="print"/>
          <a:srcRect/>
          <a:stretch>
            <a:fillRect/>
          </a:stretch>
        </p:blipFill>
        <p:spPr bwMode="auto">
          <a:xfrm>
            <a:off x="2987824" y="3501008"/>
            <a:ext cx="5545138" cy="2852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9" name="Rectangle 5"/>
          <p:cNvSpPr>
            <a:spLocks noGrp="1" noChangeArrowheads="1"/>
          </p:cNvSpPr>
          <p:nvPr>
            <p:ph type="title"/>
          </p:nvPr>
        </p:nvSpPr>
        <p:spPr/>
        <p:txBody>
          <a:bodyPr/>
          <a:lstStyle/>
          <a:p>
            <a:r>
              <a:rPr lang="en-US" altLang="zh-TW" dirty="0" err="1" smtClean="0"/>
              <a:t>Timer_A</a:t>
            </a:r>
            <a:r>
              <a:rPr lang="en-US" altLang="zh-TW" dirty="0" smtClean="0"/>
              <a:t> Control Register (TACTL)</a:t>
            </a:r>
            <a:endParaRPr lang="en-US" altLang="zh-TW" dirty="0"/>
          </a:p>
        </p:txBody>
      </p:sp>
      <p:sp>
        <p:nvSpPr>
          <p:cNvPr id="922630" name="Rectangle 6"/>
          <p:cNvSpPr>
            <a:spLocks noGrp="1" noChangeArrowheads="1"/>
          </p:cNvSpPr>
          <p:nvPr>
            <p:ph type="body" idx="1"/>
          </p:nvPr>
        </p:nvSpPr>
        <p:spPr/>
        <p:txBody>
          <a:bodyPr/>
          <a:lstStyle/>
          <a:p>
            <a:r>
              <a:rPr lang="en-US" altLang="zh-TW" sz="2400" dirty="0" err="1" smtClean="0"/>
              <a:t>TASSELx</a:t>
            </a:r>
            <a:r>
              <a:rPr lang="en-US" altLang="zh-TW" sz="2400" dirty="0" smtClean="0"/>
              <a:t>: </a:t>
            </a:r>
            <a:r>
              <a:rPr lang="en-US" altLang="zh-TW" sz="2400" dirty="0" err="1" smtClean="0"/>
              <a:t>Timer_A</a:t>
            </a:r>
            <a:r>
              <a:rPr lang="en-US" altLang="zh-TW" sz="2400" dirty="0" smtClean="0"/>
              <a:t> clock source select</a:t>
            </a:r>
          </a:p>
          <a:p>
            <a:r>
              <a:rPr lang="en-US" altLang="zh-TW" sz="2400" dirty="0" err="1" smtClean="0"/>
              <a:t>Idx</a:t>
            </a:r>
            <a:r>
              <a:rPr lang="en-US" altLang="zh-TW" sz="2400" dirty="0" smtClean="0"/>
              <a:t>: </a:t>
            </a:r>
            <a:r>
              <a:rPr lang="en-US" altLang="zh-TW" sz="2400" dirty="0"/>
              <a:t>i</a:t>
            </a:r>
            <a:r>
              <a:rPr lang="en-US" altLang="zh-TW" sz="2400" dirty="0" smtClean="0"/>
              <a:t>nput divider</a:t>
            </a:r>
            <a:endParaRPr lang="en-US" altLang="zh-TW" sz="2400" dirty="0"/>
          </a:p>
          <a:p>
            <a:r>
              <a:rPr lang="en-US" altLang="zh-TW" sz="2400" dirty="0" err="1" smtClean="0"/>
              <a:t>MCx</a:t>
            </a:r>
            <a:r>
              <a:rPr lang="en-US" altLang="zh-TW" sz="2400" dirty="0" smtClean="0"/>
              <a:t>: mode control</a:t>
            </a:r>
          </a:p>
          <a:p>
            <a:r>
              <a:rPr lang="en-US" altLang="zh-TW" sz="2400" dirty="0" smtClean="0"/>
              <a:t>TACLR: </a:t>
            </a:r>
            <a:r>
              <a:rPr lang="en-US" altLang="zh-TW" sz="2400" dirty="0" err="1" smtClean="0"/>
              <a:t>Timer_A</a:t>
            </a:r>
            <a:r>
              <a:rPr lang="en-US" altLang="zh-TW" sz="2400" dirty="0" smtClean="0"/>
              <a:t> clear</a:t>
            </a:r>
          </a:p>
          <a:p>
            <a:r>
              <a:rPr lang="en-US" altLang="zh-TW" sz="2400" dirty="0" smtClean="0"/>
              <a:t>TAIE: </a:t>
            </a:r>
            <a:r>
              <a:rPr lang="en-US" altLang="zh-TW" sz="2400" dirty="0" err="1" smtClean="0"/>
              <a:t>Timer_A</a:t>
            </a:r>
            <a:r>
              <a:rPr lang="en-US" altLang="zh-TW" sz="2400" dirty="0" smtClean="0"/>
              <a:t> interrupt enable</a:t>
            </a:r>
          </a:p>
          <a:p>
            <a:r>
              <a:rPr lang="en-US" altLang="zh-TW" sz="2400" dirty="0" smtClean="0"/>
              <a:t>TAIFG: </a:t>
            </a:r>
            <a:r>
              <a:rPr lang="en-US" altLang="zh-TW" sz="2400" dirty="0" err="1" smtClean="0"/>
              <a:t>Timer_A</a:t>
            </a:r>
            <a:r>
              <a:rPr lang="en-US" altLang="zh-TW" sz="2400" dirty="0" smtClean="0"/>
              <a:t> interrupt flag</a:t>
            </a:r>
            <a:endParaRPr lang="zh-TW" altLang="en-US" dirty="0"/>
          </a:p>
        </p:txBody>
      </p:sp>
      <p:sp>
        <p:nvSpPr>
          <p:cNvPr id="6" name="投影片編號版面配置區 5"/>
          <p:cNvSpPr>
            <a:spLocks noGrp="1"/>
          </p:cNvSpPr>
          <p:nvPr>
            <p:ph type="sldNum" sz="quarter" idx="12"/>
          </p:nvPr>
        </p:nvSpPr>
        <p:spPr/>
        <p:txBody>
          <a:bodyPr/>
          <a:lstStyle/>
          <a:p>
            <a:fld id="{4022A78C-AA7B-48C8-AB1B-30E05F6F6D4B}" type="slidenum">
              <a:rPr lang="zh-TW" altLang="en-US" smtClean="0"/>
              <a:pPr/>
              <a:t>11</a:t>
            </a:fld>
            <a:endParaRPr lang="zh-TW" altLang="zh-TW"/>
          </a:p>
        </p:txBody>
      </p:sp>
      <p:pic>
        <p:nvPicPr>
          <p:cNvPr id="922628" name="Picture 4"/>
          <p:cNvPicPr>
            <a:picLocks noChangeAspect="1" noChangeArrowheads="1"/>
          </p:cNvPicPr>
          <p:nvPr/>
        </p:nvPicPr>
        <p:blipFill>
          <a:blip r:embed="rId2" cstate="print"/>
          <a:srcRect/>
          <a:stretch>
            <a:fillRect/>
          </a:stretch>
        </p:blipFill>
        <p:spPr bwMode="auto">
          <a:xfrm>
            <a:off x="899592" y="4005064"/>
            <a:ext cx="7582904" cy="208823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Sample Code 1 for </a:t>
            </a:r>
            <a:r>
              <a:rPr lang="en-US" altLang="zh-TW" dirty="0" err="1" smtClean="0"/>
              <a:t>Timer_A</a:t>
            </a:r>
            <a:endParaRPr lang="zh-TW" altLang="en-US" dirty="0"/>
          </a:p>
        </p:txBody>
      </p:sp>
      <p:sp>
        <p:nvSpPr>
          <p:cNvPr id="3" name="內容版面配置區 2"/>
          <p:cNvSpPr>
            <a:spLocks noGrp="1"/>
          </p:cNvSpPr>
          <p:nvPr>
            <p:ph idx="1"/>
          </p:nvPr>
        </p:nvSpPr>
        <p:spPr/>
        <p:txBody>
          <a:bodyPr/>
          <a:lstStyle/>
          <a:p>
            <a:r>
              <a:rPr lang="en-US" altLang="zh-TW" dirty="0" smtClean="0"/>
              <a:t>Goal: simplest way to flash an LED at 1Hz</a:t>
            </a:r>
          </a:p>
          <a:p>
            <a:pPr lvl="1"/>
            <a:r>
              <a:rPr lang="en-US" altLang="zh-TW" dirty="0" smtClean="0"/>
              <a:t>Need an event to trigger the flashing </a:t>
            </a:r>
            <a:br>
              <a:rPr lang="en-US" altLang="zh-TW" dirty="0" smtClean="0"/>
            </a:br>
            <a:r>
              <a:rPr lang="en-US" altLang="zh-TW" dirty="0" smtClean="0">
                <a:sym typeface="Wingdings" pitchFamily="2" charset="2"/>
              </a:rPr>
              <a:t> counter (TAR) overflow</a:t>
            </a:r>
            <a:endParaRPr lang="en-US" altLang="zh-TW" dirty="0" smtClean="0"/>
          </a:p>
          <a:p>
            <a:pPr lvl="1"/>
            <a:r>
              <a:rPr lang="en-US" altLang="zh-TW" dirty="0" smtClean="0"/>
              <a:t>Need a way to detect the event</a:t>
            </a:r>
            <a:br>
              <a:rPr lang="en-US" altLang="zh-TW" dirty="0" smtClean="0"/>
            </a:br>
            <a:r>
              <a:rPr lang="en-US" altLang="zh-TW" dirty="0" smtClean="0">
                <a:sym typeface="Wingdings" pitchFamily="2" charset="2"/>
              </a:rPr>
              <a:t> CPU </a:t>
            </a:r>
            <a:r>
              <a:rPr lang="en-US" altLang="zh-TW" dirty="0" smtClean="0"/>
              <a:t>polling</a:t>
            </a:r>
          </a:p>
          <a:p>
            <a:r>
              <a:rPr lang="en-US" altLang="zh-TW" dirty="0" smtClean="0"/>
              <a:t>How to make TAR overflow at 1 Hz?</a:t>
            </a:r>
          </a:p>
          <a:p>
            <a:pPr lvl="1"/>
            <a:r>
              <a:rPr lang="en-US" altLang="zh-TW" dirty="0" smtClean="0"/>
              <a:t>Use SMCLK clock (discussed later) at 800 KHz</a:t>
            </a:r>
          </a:p>
          <a:p>
            <a:pPr lvl="1"/>
            <a:r>
              <a:rPr lang="en-US" altLang="zh-TW" dirty="0" smtClean="0"/>
              <a:t>When TAR (16 bits) overflows, it has counted </a:t>
            </a:r>
            <a:r>
              <a:rPr lang="en-US" altLang="zh-TW" dirty="0" smtClean="0"/>
              <a:t>2</a:t>
            </a:r>
            <a:r>
              <a:rPr lang="en-US" altLang="zh-TW" baseline="30000" dirty="0" smtClean="0"/>
              <a:t>16</a:t>
            </a:r>
            <a:r>
              <a:rPr lang="en-US" altLang="zh-TW" dirty="0" smtClean="0"/>
              <a:t>, </a:t>
            </a:r>
            <a:r>
              <a:rPr lang="en-US" altLang="zh-TW" dirty="0" smtClean="0"/>
              <a:t>equivalent to a period of 2</a:t>
            </a:r>
            <a:r>
              <a:rPr lang="en-US" altLang="zh-TW" baseline="30000" dirty="0" smtClean="0"/>
              <a:t>16</a:t>
            </a:r>
            <a:r>
              <a:rPr lang="en-US" altLang="zh-TW" dirty="0" smtClean="0"/>
              <a:t>/800KHz ≈ 0.08 sec</a:t>
            </a:r>
          </a:p>
          <a:p>
            <a:pPr lvl="1"/>
            <a:r>
              <a:rPr lang="en-US" altLang="zh-TW" dirty="0" smtClean="0"/>
              <a:t>Divide the frequency of the clock by 8 to give a period of about 0.66 sec </a:t>
            </a:r>
            <a:r>
              <a:rPr lang="en-US" altLang="zh-TW" dirty="0" smtClean="0">
                <a:sym typeface="Wingdings" pitchFamily="2" charset="2"/>
              </a:rPr>
              <a:t></a:t>
            </a:r>
            <a:r>
              <a:rPr lang="en-US" altLang="zh-TW" dirty="0" smtClean="0"/>
              <a:t> close enough!</a:t>
            </a:r>
          </a:p>
          <a:p>
            <a:pPr lvl="1"/>
            <a:r>
              <a:rPr lang="en-US" altLang="zh-TW" dirty="0" smtClean="0"/>
              <a:t>Continuously count up; on overflow return to 0</a:t>
            </a:r>
            <a:endParaRPr lang="zh-TW" altLang="en-US" dirty="0"/>
          </a:p>
        </p:txBody>
      </p:sp>
      <p:sp>
        <p:nvSpPr>
          <p:cNvPr id="4" name="投影片編號版面配置區 3"/>
          <p:cNvSpPr>
            <a:spLocks noGrp="1"/>
          </p:cNvSpPr>
          <p:nvPr>
            <p:ph type="sldNum" sz="quarter" idx="12"/>
          </p:nvPr>
        </p:nvSpPr>
        <p:spPr/>
        <p:txBody>
          <a:bodyPr/>
          <a:lstStyle/>
          <a:p>
            <a:fld id="{393BE056-877C-4A70-8496-E89A5CB65B93}" type="slidenum">
              <a:rPr lang="zh-TW" altLang="en-US" smtClean="0"/>
              <a:pPr/>
              <a:t>12</a:t>
            </a:fld>
            <a:endParaRPr lang="zh-TW"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2"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49"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3">
                                            <p:txEl>
                                              <p:pRg st="6" end="6"/>
                                            </p:txEl>
                                          </p:spTgt>
                                        </p:tgtEl>
                                        <p:attrNameLst>
                                          <p:attrName>fill.type</p:attrName>
                                        </p:attrNameLst>
                                      </p:cBhvr>
                                      <p:to>
                                        <p:strVal val="solid"/>
                                      </p:to>
                                    </p:set>
                                  </p:childTnLst>
                                </p:cTn>
                              </p:par>
                              <p:par>
                                <p:cTn id="52" presetID="27" presetClass="entr" presetSubtype="0" fill="hold" grpId="0" nodeType="withEffect">
                                  <p:stCondLst>
                                    <p:cond delay="0"/>
                                  </p:stCondLst>
                                  <p:iterate type="lt">
                                    <p:tmPct val="50000"/>
                                  </p:iterate>
                                  <p:childTnLst>
                                    <p:set>
                                      <p:cBhvr>
                                        <p:cTn id="53"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54" dur="8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56" dur="80"/>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4"/>
          <p:cNvSpPr>
            <a:spLocks noGrp="1"/>
          </p:cNvSpPr>
          <p:nvPr>
            <p:ph type="sldNum" sz="quarter" idx="12"/>
          </p:nvPr>
        </p:nvSpPr>
        <p:spPr/>
        <p:txBody>
          <a:bodyPr/>
          <a:lstStyle/>
          <a:p>
            <a:fld id="{15BD4EBD-F252-4A20-837D-942B71F02081}" type="slidenum">
              <a:rPr lang="zh-TW" altLang="en-US"/>
              <a:pPr/>
              <a:t>13</a:t>
            </a:fld>
            <a:endParaRPr lang="zh-TW" altLang="zh-TW"/>
          </a:p>
        </p:txBody>
      </p:sp>
      <p:sp>
        <p:nvSpPr>
          <p:cNvPr id="851970" name="標題 4"/>
          <p:cNvSpPr>
            <a:spLocks noGrp="1"/>
          </p:cNvSpPr>
          <p:nvPr>
            <p:ph type="title"/>
          </p:nvPr>
        </p:nvSpPr>
        <p:spPr/>
        <p:txBody>
          <a:bodyPr/>
          <a:lstStyle/>
          <a:p>
            <a:r>
              <a:rPr lang="en-US" altLang="zh-TW" dirty="0" smtClean="0"/>
              <a:t>Sample Code 1 for </a:t>
            </a:r>
            <a:r>
              <a:rPr lang="en-US" altLang="zh-TW" dirty="0" err="1" smtClean="0"/>
              <a:t>Timer_A</a:t>
            </a:r>
            <a:endParaRPr lang="zh-TW" altLang="en-US" dirty="0"/>
          </a:p>
        </p:txBody>
      </p:sp>
      <p:sp>
        <p:nvSpPr>
          <p:cNvPr id="851971" name="內容版面配置區 2"/>
          <p:cNvSpPr>
            <a:spLocks noGrp="1"/>
          </p:cNvSpPr>
          <p:nvPr>
            <p:ph sz="half" idx="4294967295"/>
          </p:nvPr>
        </p:nvSpPr>
        <p:spPr>
          <a:xfrm>
            <a:off x="0" y="1676400"/>
            <a:ext cx="4013200" cy="4495800"/>
          </a:xfrm>
        </p:spPr>
        <p:txBody>
          <a:bodyPr/>
          <a:lstStyle/>
          <a:p>
            <a:pPr>
              <a:buFont typeface="Wingdings" pitchFamily="2" charset="2"/>
              <a:buNone/>
            </a:pPr>
            <a:r>
              <a:rPr lang="en-US" altLang="zh-TW" sz="1000" b="1"/>
              <a:t> </a:t>
            </a:r>
          </a:p>
        </p:txBody>
      </p:sp>
      <p:graphicFrame>
        <p:nvGraphicFramePr>
          <p:cNvPr id="4" name="表格 3"/>
          <p:cNvGraphicFramePr>
            <a:graphicFrameLocks noGrp="1"/>
          </p:cNvGraphicFramePr>
          <p:nvPr/>
        </p:nvGraphicFramePr>
        <p:xfrm>
          <a:off x="539750" y="1772816"/>
          <a:ext cx="8064500" cy="4176464"/>
        </p:xfrm>
        <a:graphic>
          <a:graphicData uri="http://schemas.openxmlformats.org/drawingml/2006/table">
            <a:tbl>
              <a:tblPr/>
              <a:tblGrid>
                <a:gridCol w="8064500"/>
              </a:tblGrid>
              <a:tr h="4176464">
                <a:tc>
                  <a:txBody>
                    <a:bodyPr/>
                    <a:lstStyle/>
                    <a:p>
                      <a:r>
                        <a:rPr lang="en-US" altLang="zh-TW" sz="2000" b="1" kern="1200" baseline="0" dirty="0" smtClean="0">
                          <a:solidFill>
                            <a:schemeClr val="tx1"/>
                          </a:solidFill>
                          <a:latin typeface="Courier New" pitchFamily="49" charset="0"/>
                          <a:ea typeface="+mn-ea"/>
                          <a:cs typeface="Courier New" pitchFamily="49" charset="0"/>
                        </a:rPr>
                        <a:t>#define LED1 BIT0</a:t>
                      </a:r>
                    </a:p>
                    <a:p>
                      <a:r>
                        <a:rPr lang="en-US" altLang="zh-TW" sz="2000" b="1" kern="1200" baseline="0" dirty="0" smtClean="0">
                          <a:solidFill>
                            <a:schemeClr val="tx1"/>
                          </a:solidFill>
                          <a:latin typeface="Courier New" pitchFamily="49" charset="0"/>
                          <a:ea typeface="+mn-ea"/>
                          <a:cs typeface="Courier New" pitchFamily="49" charset="0"/>
                        </a:rPr>
                        <a:t>void main (void) {</a:t>
                      </a:r>
                    </a:p>
                    <a:p>
                      <a:r>
                        <a:rPr lang="en-US" altLang="zh-TW" sz="2000" b="1" kern="1200" baseline="0" dirty="0" smtClean="0">
                          <a:solidFill>
                            <a:schemeClr val="tx1"/>
                          </a:solidFill>
                          <a:latin typeface="Courier New" pitchFamily="49" charset="0"/>
                          <a:ea typeface="+mn-ea"/>
                          <a:cs typeface="Courier New" pitchFamily="49" charset="0"/>
                        </a:rPr>
                        <a:t>  WDTCTL = WDTPW|WDTHOLD; </a:t>
                      </a:r>
                      <a:r>
                        <a:rPr lang="en-US" altLang="zh-TW" sz="2000" b="1" i="1" kern="1200" baseline="0" dirty="0" smtClean="0">
                          <a:solidFill>
                            <a:schemeClr val="tx1"/>
                          </a:solidFill>
                          <a:latin typeface="Courier New" pitchFamily="49" charset="0"/>
                          <a:ea typeface="+mn-ea"/>
                          <a:cs typeface="Courier New" pitchFamily="49" charset="0"/>
                        </a:rPr>
                        <a:t>// Stop watchdog timer</a:t>
                      </a:r>
                    </a:p>
                    <a:p>
                      <a:r>
                        <a:rPr lang="en-US" altLang="zh-TW" sz="2000" b="1" kern="1200" baseline="0" dirty="0" smtClean="0">
                          <a:solidFill>
                            <a:schemeClr val="tx1"/>
                          </a:solidFill>
                          <a:latin typeface="Courier New" pitchFamily="49" charset="0"/>
                          <a:ea typeface="+mn-ea"/>
                          <a:cs typeface="Courier New" pitchFamily="49" charset="0"/>
                        </a:rPr>
                        <a:t>  P1OUT = ˜~LED1;</a:t>
                      </a:r>
                      <a:endParaRPr lang="en-US" altLang="zh-TW" sz="2000" b="1" i="1" kern="1200" baseline="0" dirty="0" smtClean="0">
                        <a:solidFill>
                          <a:schemeClr val="tx1"/>
                        </a:solidFill>
                        <a:latin typeface="Courier New" pitchFamily="49" charset="0"/>
                        <a:ea typeface="+mn-ea"/>
                        <a:cs typeface="Courier New" pitchFamily="49" charset="0"/>
                      </a:endParaRPr>
                    </a:p>
                    <a:p>
                      <a:r>
                        <a:rPr lang="en-US" altLang="zh-TW" sz="2000" b="1" kern="1200" baseline="0" dirty="0" smtClean="0">
                          <a:solidFill>
                            <a:schemeClr val="tx1"/>
                          </a:solidFill>
                          <a:latin typeface="Courier New" pitchFamily="49" charset="0"/>
                          <a:ea typeface="+mn-ea"/>
                          <a:cs typeface="Courier New" pitchFamily="49" charset="0"/>
                        </a:rPr>
                        <a:t>  P1DIR = LED1;</a:t>
                      </a:r>
                      <a:endParaRPr lang="en-US" altLang="zh-TW" sz="2000" b="1" i="1" kern="1200" baseline="0" dirty="0" smtClean="0">
                        <a:solidFill>
                          <a:schemeClr val="tx1"/>
                        </a:solidFill>
                        <a:latin typeface="Courier New" pitchFamily="49" charset="0"/>
                        <a:ea typeface="+mn-ea"/>
                        <a:cs typeface="Courier New" pitchFamily="49" charset="0"/>
                      </a:endParaRPr>
                    </a:p>
                    <a:p>
                      <a:r>
                        <a:rPr lang="en-US" altLang="zh-TW" sz="2000" b="1" kern="1200" baseline="0" dirty="0" smtClean="0">
                          <a:solidFill>
                            <a:schemeClr val="tx1"/>
                          </a:solidFill>
                          <a:latin typeface="Courier New" pitchFamily="49" charset="0"/>
                          <a:ea typeface="+mn-ea"/>
                          <a:cs typeface="Courier New" pitchFamily="49" charset="0"/>
                        </a:rPr>
                        <a:t>  TACTL = MC_2|ID_3|TASSEL_2|TACLR; </a:t>
                      </a:r>
                      <a:r>
                        <a:rPr lang="en-US" altLang="zh-TW" sz="2000" b="1" i="1" kern="1200" baseline="0" dirty="0" smtClean="0">
                          <a:solidFill>
                            <a:schemeClr val="tx1"/>
                          </a:solidFill>
                          <a:latin typeface="Courier New" pitchFamily="49" charset="0"/>
                          <a:ea typeface="+mn-ea"/>
                          <a:cs typeface="Courier New" pitchFamily="49" charset="0"/>
                        </a:rPr>
                        <a:t>//Setup </a:t>
                      </a:r>
                      <a:r>
                        <a:rPr lang="en-US" altLang="zh-TW" sz="2000" b="1" i="1" kern="1200" baseline="0" dirty="0" err="1" smtClean="0">
                          <a:solidFill>
                            <a:schemeClr val="tx1"/>
                          </a:solidFill>
                          <a:latin typeface="Courier New" pitchFamily="49" charset="0"/>
                          <a:ea typeface="+mn-ea"/>
                          <a:cs typeface="Courier New" pitchFamily="49" charset="0"/>
                        </a:rPr>
                        <a:t>Timer_A</a:t>
                      </a:r>
                      <a:endParaRPr lang="en-US" altLang="zh-TW" sz="2000" b="1" i="1" kern="1200" baseline="0" dirty="0" smtClean="0">
                        <a:solidFill>
                          <a:schemeClr val="tx1"/>
                        </a:solidFill>
                        <a:latin typeface="Courier New" pitchFamily="49" charset="0"/>
                        <a:ea typeface="+mn-ea"/>
                        <a:cs typeface="Courier New" pitchFamily="49" charset="0"/>
                      </a:endParaRPr>
                    </a:p>
                    <a:p>
                      <a:r>
                        <a:rPr lang="en-US" altLang="zh-TW" sz="2000" b="1" kern="1200" baseline="0" dirty="0" smtClean="0">
                          <a:solidFill>
                            <a:schemeClr val="tx1"/>
                          </a:solidFill>
                          <a:latin typeface="Courier New" pitchFamily="49" charset="0"/>
                          <a:ea typeface="+mn-ea"/>
                          <a:cs typeface="Courier New" pitchFamily="49" charset="0"/>
                        </a:rPr>
                        <a:t>  for (;;) { </a:t>
                      </a:r>
                      <a:r>
                        <a:rPr lang="en-US" altLang="zh-TW" sz="2000" b="1" i="1" kern="1200" baseline="0" dirty="0" smtClean="0">
                          <a:solidFill>
                            <a:schemeClr val="tx1"/>
                          </a:solidFill>
                          <a:latin typeface="Courier New" pitchFamily="49" charset="0"/>
                          <a:ea typeface="+mn-ea"/>
                          <a:cs typeface="Courier New" pitchFamily="49" charset="0"/>
                        </a:rPr>
                        <a:t>// Loop forever</a:t>
                      </a:r>
                    </a:p>
                    <a:p>
                      <a:r>
                        <a:rPr lang="en-US" altLang="zh-TW" sz="2000" b="1" kern="1200" baseline="0" dirty="0" smtClean="0">
                          <a:solidFill>
                            <a:schemeClr val="tx1"/>
                          </a:solidFill>
                          <a:latin typeface="Courier New" pitchFamily="49" charset="0"/>
                          <a:ea typeface="+mn-ea"/>
                          <a:cs typeface="Courier New" pitchFamily="49" charset="0"/>
                        </a:rPr>
                        <a:t>    while (</a:t>
                      </a:r>
                      <a:r>
                        <a:rPr lang="en-US" altLang="zh-TW" sz="2000" b="1" kern="1200" baseline="0" dirty="0" err="1" smtClean="0">
                          <a:solidFill>
                            <a:schemeClr val="tx1"/>
                          </a:solidFill>
                          <a:latin typeface="Courier New" pitchFamily="49" charset="0"/>
                          <a:ea typeface="+mn-ea"/>
                          <a:cs typeface="Courier New" pitchFamily="49" charset="0"/>
                        </a:rPr>
                        <a:t>TACTL_bit.TAIFG</a:t>
                      </a:r>
                      <a:r>
                        <a:rPr lang="en-US" altLang="zh-TW" sz="2000" b="1" kern="1200" baseline="0" dirty="0" smtClean="0">
                          <a:solidFill>
                            <a:schemeClr val="tx1"/>
                          </a:solidFill>
                          <a:latin typeface="Courier New" pitchFamily="49" charset="0"/>
                          <a:ea typeface="+mn-ea"/>
                          <a:cs typeface="Courier New" pitchFamily="49" charset="0"/>
                        </a:rPr>
                        <a:t> == 0) { </a:t>
                      </a:r>
                      <a:r>
                        <a:rPr lang="en-US" altLang="zh-TW" sz="2000" b="1" i="1" kern="1200" baseline="0" dirty="0" smtClean="0">
                          <a:solidFill>
                            <a:schemeClr val="tx1"/>
                          </a:solidFill>
                          <a:latin typeface="Courier New" pitchFamily="49" charset="0"/>
                          <a:ea typeface="+mn-ea"/>
                          <a:cs typeface="Courier New" pitchFamily="49" charset="0"/>
                        </a:rPr>
                        <a:t>// Wait overflow</a:t>
                      </a:r>
                    </a:p>
                    <a:p>
                      <a:r>
                        <a:rPr lang="en-US" altLang="zh-TW" sz="2000" b="1" kern="1200" baseline="0" dirty="0" smtClean="0">
                          <a:solidFill>
                            <a:schemeClr val="tx1"/>
                          </a:solidFill>
                          <a:latin typeface="Courier New" pitchFamily="49" charset="0"/>
                          <a:ea typeface="+mn-ea"/>
                          <a:cs typeface="Courier New" pitchFamily="49" charset="0"/>
                        </a:rPr>
                        <a:t>    } </a:t>
                      </a:r>
                      <a:r>
                        <a:rPr lang="en-US" altLang="zh-TW" sz="2000" b="1" i="1" kern="1200" baseline="0" dirty="0" smtClean="0">
                          <a:solidFill>
                            <a:schemeClr val="tx1"/>
                          </a:solidFill>
                          <a:latin typeface="Courier New" pitchFamily="49" charset="0"/>
                          <a:ea typeface="+mn-ea"/>
                          <a:cs typeface="Courier New" pitchFamily="49" charset="0"/>
                        </a:rPr>
                        <a:t>// doing nothing</a:t>
                      </a:r>
                    </a:p>
                    <a:p>
                      <a:r>
                        <a:rPr lang="en-US" altLang="zh-TW" sz="2000" b="1" kern="1200" baseline="0" dirty="0" smtClean="0">
                          <a:solidFill>
                            <a:schemeClr val="tx1"/>
                          </a:solidFill>
                          <a:latin typeface="Courier New" pitchFamily="49" charset="0"/>
                          <a:ea typeface="+mn-ea"/>
                          <a:cs typeface="Courier New" pitchFamily="49" charset="0"/>
                        </a:rPr>
                        <a:t>    </a:t>
                      </a:r>
                      <a:r>
                        <a:rPr lang="en-US" altLang="zh-TW" sz="2000" b="1" kern="1200" baseline="0" dirty="0" err="1" smtClean="0">
                          <a:solidFill>
                            <a:schemeClr val="tx1"/>
                          </a:solidFill>
                          <a:latin typeface="Courier New" pitchFamily="49" charset="0"/>
                          <a:ea typeface="+mn-ea"/>
                          <a:cs typeface="Courier New" pitchFamily="49" charset="0"/>
                        </a:rPr>
                        <a:t>TACTL_bit.TAIFG</a:t>
                      </a:r>
                      <a:r>
                        <a:rPr lang="en-US" altLang="zh-TW" sz="2000" b="1" kern="1200" baseline="0" dirty="0" smtClean="0">
                          <a:solidFill>
                            <a:schemeClr val="tx1"/>
                          </a:solidFill>
                          <a:latin typeface="Courier New" pitchFamily="49" charset="0"/>
                          <a:ea typeface="+mn-ea"/>
                          <a:cs typeface="Courier New" pitchFamily="49" charset="0"/>
                        </a:rPr>
                        <a:t> = 0; </a:t>
                      </a:r>
                      <a:r>
                        <a:rPr lang="en-US" altLang="zh-TW" sz="2000" b="1" i="1" kern="1200" baseline="0" dirty="0" smtClean="0">
                          <a:solidFill>
                            <a:schemeClr val="tx1"/>
                          </a:solidFill>
                          <a:latin typeface="Courier New" pitchFamily="49" charset="0"/>
                          <a:ea typeface="+mn-ea"/>
                          <a:cs typeface="Courier New" pitchFamily="49" charset="0"/>
                        </a:rPr>
                        <a:t>// Clear overflow flag</a:t>
                      </a:r>
                    </a:p>
                    <a:p>
                      <a:r>
                        <a:rPr lang="en-US" altLang="zh-TW" sz="2000" b="1" kern="1200" baseline="0" dirty="0" smtClean="0">
                          <a:solidFill>
                            <a:schemeClr val="tx1"/>
                          </a:solidFill>
                          <a:latin typeface="Courier New" pitchFamily="49" charset="0"/>
                          <a:ea typeface="+mn-ea"/>
                          <a:cs typeface="Courier New" pitchFamily="49" charset="0"/>
                        </a:rPr>
                        <a:t>    P1OUT ˆ= LED1;       </a:t>
                      </a:r>
                      <a:r>
                        <a:rPr lang="en-US" altLang="zh-TW" sz="2000" b="1" i="1" kern="1200" baseline="0" dirty="0" smtClean="0">
                          <a:solidFill>
                            <a:schemeClr val="tx1"/>
                          </a:solidFill>
                          <a:latin typeface="Courier New" pitchFamily="49" charset="0"/>
                          <a:ea typeface="+mn-ea"/>
                          <a:cs typeface="Courier New" pitchFamily="49" charset="0"/>
                        </a:rPr>
                        <a:t>// Toggle LEDs</a:t>
                      </a:r>
                    </a:p>
                    <a:p>
                      <a:r>
                        <a:rPr lang="en-US" altLang="zh-TW" sz="2000" b="1" kern="1200" baseline="0" dirty="0" smtClean="0">
                          <a:solidFill>
                            <a:schemeClr val="tx1"/>
                          </a:solidFill>
                          <a:latin typeface="Courier New" pitchFamily="49" charset="0"/>
                          <a:ea typeface="+mn-ea"/>
                          <a:cs typeface="Courier New" pitchFamily="49" charset="0"/>
                        </a:rPr>
                        <a:t>  } </a:t>
                      </a:r>
                      <a:r>
                        <a:rPr lang="en-US" altLang="zh-TW" sz="2000" b="1" i="1" kern="1200" baseline="0" dirty="0" smtClean="0">
                          <a:solidFill>
                            <a:schemeClr val="tx1"/>
                          </a:solidFill>
                          <a:latin typeface="Courier New" pitchFamily="49" charset="0"/>
                          <a:ea typeface="+mn-ea"/>
                          <a:cs typeface="Courier New" pitchFamily="49" charset="0"/>
                        </a:rPr>
                        <a:t>// Back around infinite loop</a:t>
                      </a:r>
                    </a:p>
                    <a:p>
                      <a:r>
                        <a:rPr lang="en-US" altLang="zh-TW" sz="2000" b="1" kern="1200" baseline="0" dirty="0" smtClean="0">
                          <a:solidFill>
                            <a:schemeClr val="tx1"/>
                          </a:solidFill>
                          <a:latin typeface="Courier New" pitchFamily="49" charset="0"/>
                          <a:ea typeface="+mn-ea"/>
                          <a:cs typeface="Courier New" pitchFamily="49" charset="0"/>
                        </a:rPr>
                        <a:t>}</a:t>
                      </a:r>
                      <a:endParaRPr kumimoji="0" lang="en-US" altLang="zh-TW" sz="2400" b="1" i="0" u="none" strike="noStrike" cap="none" normalizeH="0" baseline="0" dirty="0">
                        <a:ln>
                          <a:noFill/>
                        </a:ln>
                        <a:solidFill>
                          <a:srgbClr val="000000"/>
                        </a:solidFill>
                        <a:effectLst/>
                        <a:latin typeface="Courier New" pitchFamily="49" charset="0"/>
                        <a:ea typeface="標楷體"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mtClean="0"/>
              <a:t>Sample Code Settings Explained</a:t>
            </a:r>
            <a:endParaRPr lang="zh-TW" altLang="en-US" dirty="0"/>
          </a:p>
        </p:txBody>
      </p:sp>
      <p:sp>
        <p:nvSpPr>
          <p:cNvPr id="5" name="內容版面配置區 4"/>
          <p:cNvSpPr>
            <a:spLocks noGrp="1"/>
          </p:cNvSpPr>
          <p:nvPr>
            <p:ph idx="1"/>
          </p:nvPr>
        </p:nvSpPr>
        <p:spPr/>
        <p:txBody>
          <a:bodyPr/>
          <a:lstStyle/>
          <a:p>
            <a:pPr>
              <a:buNone/>
            </a:pPr>
            <a:r>
              <a:rPr lang="en-US" altLang="zh-TW" dirty="0" smtClean="0"/>
              <a:t>The following symbols are defined in header file:</a:t>
            </a:r>
          </a:p>
          <a:p>
            <a:r>
              <a:rPr lang="en-US" altLang="zh-TW" dirty="0" smtClean="0"/>
              <a:t>MC_2: set MC of TACTL to 10 (continuous mode)</a:t>
            </a:r>
          </a:p>
          <a:p>
            <a:r>
              <a:rPr lang="en-US" altLang="zh-TW" dirty="0" smtClean="0"/>
              <a:t>ID_3: set ID </a:t>
            </a:r>
            <a:r>
              <a:rPr lang="en-US" altLang="zh-TW" dirty="0" smtClean="0"/>
              <a:t>of TACTL to 11 (divide freq. by 8)</a:t>
            </a:r>
            <a:endParaRPr lang="en-US" altLang="zh-TW" dirty="0" smtClean="0"/>
          </a:p>
          <a:p>
            <a:r>
              <a:rPr lang="en-US" altLang="zh-TW" dirty="0" smtClean="0"/>
              <a:t>TASSEL_2: set TASSEL to 10 (use SMCLK)</a:t>
            </a:r>
          </a:p>
          <a:p>
            <a:r>
              <a:rPr lang="en-US" altLang="zh-TW" dirty="0" smtClean="0"/>
              <a:t>TACLR: clear the counter, the divider, and the direction of the count</a:t>
            </a:r>
            <a:endParaRPr lang="zh-TW" altLang="en-US" dirty="0"/>
          </a:p>
        </p:txBody>
      </p:sp>
      <p:sp>
        <p:nvSpPr>
          <p:cNvPr id="3" name="投影片編號版面配置區 2"/>
          <p:cNvSpPr>
            <a:spLocks noGrp="1"/>
          </p:cNvSpPr>
          <p:nvPr>
            <p:ph type="sldNum" sz="quarter" idx="12"/>
          </p:nvPr>
        </p:nvSpPr>
        <p:spPr/>
        <p:txBody>
          <a:bodyPr/>
          <a:lstStyle/>
          <a:p>
            <a:fld id="{57D9C083-5489-4383-B5E4-ED49FE7A2651}" type="slidenum">
              <a:rPr lang="zh-TW" altLang="en-US" smtClean="0"/>
              <a:pPr/>
              <a:t>14</a:t>
            </a:fld>
            <a:endParaRPr lang="zh-TW"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Sample Code 2 for Timer_A</a:t>
            </a:r>
            <a:endParaRPr lang="zh-TW" altLang="en-US" dirty="0"/>
          </a:p>
        </p:txBody>
      </p:sp>
      <p:sp>
        <p:nvSpPr>
          <p:cNvPr id="3" name="內容版面配置區 2"/>
          <p:cNvSpPr>
            <a:spLocks noGrp="1"/>
          </p:cNvSpPr>
          <p:nvPr>
            <p:ph idx="1"/>
          </p:nvPr>
        </p:nvSpPr>
        <p:spPr/>
        <p:txBody>
          <a:bodyPr/>
          <a:lstStyle/>
          <a:p>
            <a:r>
              <a:rPr lang="en-US" altLang="zh-TW" dirty="0" smtClean="0"/>
              <a:t>Can have more accurate time if we can control the amount to count</a:t>
            </a:r>
          </a:p>
          <a:p>
            <a:pPr lvl="1"/>
            <a:r>
              <a:rPr lang="en-US" altLang="zh-TW" dirty="0" smtClean="0"/>
              <a:t>The maximum desired value of the count is programmed into TACCR0</a:t>
            </a:r>
          </a:p>
          <a:p>
            <a:pPr lvl="1"/>
            <a:r>
              <a:rPr lang="en-US" altLang="zh-TW" dirty="0" smtClean="0"/>
              <a:t>TAR starts from 0 and counts up to the value in TACCR0, after which it returns to 0 and sets TAIFG</a:t>
            </a:r>
          </a:p>
          <a:p>
            <a:pPr lvl="1"/>
            <a:r>
              <a:rPr lang="en-US" altLang="zh-TW" dirty="0" smtClean="0"/>
              <a:t>Thus the period is TACCR0+1 counts</a:t>
            </a:r>
          </a:p>
          <a:p>
            <a:pPr lvl="1"/>
            <a:r>
              <a:rPr lang="en-US" altLang="zh-TW" dirty="0" smtClean="0"/>
              <a:t>With SMCLK (800KHz) divided down to 100 KHz, we need 50,000 counts for a delay of 0.5 sec </a:t>
            </a:r>
            <a:r>
              <a:rPr lang="en-US" altLang="zh-TW" dirty="0" smtClean="0">
                <a:sym typeface="Wingdings" pitchFamily="2" charset="2"/>
              </a:rPr>
              <a:t> store </a:t>
            </a:r>
            <a:r>
              <a:rPr lang="en-US" altLang="zh-TW" dirty="0" smtClean="0"/>
              <a:t>49,999 in TACCR0</a:t>
            </a:r>
            <a:endParaRPr lang="zh-TW" altLang="en-US" dirty="0"/>
          </a:p>
        </p:txBody>
      </p:sp>
      <p:sp>
        <p:nvSpPr>
          <p:cNvPr id="4" name="投影片編號版面配置區 3"/>
          <p:cNvSpPr>
            <a:spLocks noGrp="1"/>
          </p:cNvSpPr>
          <p:nvPr>
            <p:ph type="sldNum" sz="quarter" idx="12"/>
          </p:nvPr>
        </p:nvSpPr>
        <p:spPr/>
        <p:txBody>
          <a:bodyPr/>
          <a:lstStyle/>
          <a:p>
            <a:fld id="{393BE056-877C-4A70-8496-E89A5CB65B93}" type="slidenum">
              <a:rPr lang="zh-TW" altLang="en-US" smtClean="0"/>
              <a:pPr/>
              <a:t>15</a:t>
            </a:fld>
            <a:endParaRPr lang="zh-TW" altLang="zh-TW"/>
          </a:p>
        </p:txBody>
      </p:sp>
      <p:pic>
        <p:nvPicPr>
          <p:cNvPr id="923650" name="Picture 2"/>
          <p:cNvPicPr>
            <a:picLocks noChangeAspect="1" noChangeArrowheads="1"/>
          </p:cNvPicPr>
          <p:nvPr/>
        </p:nvPicPr>
        <p:blipFill>
          <a:blip r:embed="rId2" cstate="print"/>
          <a:srcRect/>
          <a:stretch>
            <a:fillRect/>
          </a:stretch>
        </p:blipFill>
        <p:spPr bwMode="auto">
          <a:xfrm>
            <a:off x="171450" y="5293196"/>
            <a:ext cx="8801100" cy="80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Basic concepts of timers</a:t>
            </a:r>
          </a:p>
          <a:p>
            <a:r>
              <a:rPr lang="en-US" altLang="zh-TW" dirty="0" smtClean="0"/>
              <a:t>MSP430 timers</a:t>
            </a:r>
          </a:p>
          <a:p>
            <a:r>
              <a:rPr lang="en-US" altLang="zh-TW" dirty="0" smtClean="0"/>
              <a:t>An example of using MSP430 </a:t>
            </a:r>
            <a:r>
              <a:rPr lang="en-US" altLang="zh-TW" dirty="0" err="1" smtClean="0"/>
              <a:t>Timer_A</a:t>
            </a:r>
            <a:endParaRPr lang="en-US" altLang="zh-TW" dirty="0" smtClean="0"/>
          </a:p>
          <a:p>
            <a:r>
              <a:rPr lang="en-US" altLang="zh-TW" dirty="0" smtClean="0"/>
              <a:t>Clocks in MSP430</a:t>
            </a:r>
          </a:p>
          <a:p>
            <a:endParaRPr lang="zh-TW" altLang="en-US" dirty="0"/>
          </a:p>
        </p:txBody>
      </p:sp>
      <p:sp>
        <p:nvSpPr>
          <p:cNvPr id="4" name="投影片編號版面配置區 3"/>
          <p:cNvSpPr>
            <a:spLocks noGrp="1"/>
          </p:cNvSpPr>
          <p:nvPr>
            <p:ph type="sldNum" sz="quarter" idx="12"/>
          </p:nvPr>
        </p:nvSpPr>
        <p:spPr/>
        <p:txBody>
          <a:bodyPr/>
          <a:lstStyle/>
          <a:p>
            <a:fld id="{393BE056-877C-4A70-8496-E89A5CB65B93}" type="slidenum">
              <a:rPr lang="zh-TW" altLang="en-US" smtClean="0"/>
              <a:pPr/>
              <a:t>16</a:t>
            </a:fld>
            <a:endParaRPr lang="zh-TW" altLang="zh-TW"/>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5"/>
          <p:cNvSpPr>
            <a:spLocks noGrp="1"/>
          </p:cNvSpPr>
          <p:nvPr>
            <p:ph type="sldNum" sz="quarter" idx="12"/>
          </p:nvPr>
        </p:nvSpPr>
        <p:spPr/>
        <p:txBody>
          <a:bodyPr/>
          <a:lstStyle/>
          <a:p>
            <a:fld id="{A31AF25B-4448-46FC-82B9-2A79A0D6D3D6}" type="slidenum">
              <a:rPr lang="zh-TW" altLang="en-US"/>
              <a:pPr/>
              <a:t>17</a:t>
            </a:fld>
            <a:endParaRPr lang="zh-TW" altLang="zh-TW"/>
          </a:p>
        </p:txBody>
      </p:sp>
      <p:sp>
        <p:nvSpPr>
          <p:cNvPr id="881666" name="標題 1"/>
          <p:cNvSpPr>
            <a:spLocks noGrp="1"/>
          </p:cNvSpPr>
          <p:nvPr>
            <p:ph type="title"/>
          </p:nvPr>
        </p:nvSpPr>
        <p:spPr/>
        <p:txBody>
          <a:bodyPr/>
          <a:lstStyle/>
          <a:p>
            <a:r>
              <a:rPr lang="en-US" altLang="zh-TW"/>
              <a:t>Theoretically, One Clock Is Enough</a:t>
            </a:r>
            <a:endParaRPr lang="zh-TW" altLang="en-US"/>
          </a:p>
        </p:txBody>
      </p:sp>
      <p:sp>
        <p:nvSpPr>
          <p:cNvPr id="881667" name="內容版面配置區 2"/>
          <p:cNvSpPr>
            <a:spLocks noGrp="1"/>
          </p:cNvSpPr>
          <p:nvPr>
            <p:ph type="body" idx="1"/>
          </p:nvPr>
        </p:nvSpPr>
        <p:spPr/>
        <p:txBody>
          <a:bodyPr/>
          <a:lstStyle/>
          <a:p>
            <a:r>
              <a:rPr lang="en-US" altLang="zh-TW" dirty="0"/>
              <a:t>A clock source, e.g. crystal, to drive CPU directly and it is divided down by a factor of 2 or 4 for the main bus and rest of circuit board</a:t>
            </a:r>
          </a:p>
          <a:p>
            <a:r>
              <a:rPr lang="en-US" altLang="zh-TW" dirty="0"/>
              <a:t>But, systems have conflicting requirements</a:t>
            </a:r>
          </a:p>
          <a:p>
            <a:pPr lvl="1"/>
            <a:r>
              <a:rPr lang="en-US" altLang="zh-TW" dirty="0"/>
              <a:t>Low power, fast start/stop, </a:t>
            </a:r>
            <a:r>
              <a:rPr lang="en-US" altLang="zh-TW" dirty="0" smtClean="0"/>
              <a:t>accurate</a:t>
            </a:r>
            <a:endParaRPr lang="en-US" altLang="zh-TW"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p:txBody>
          <a:bodyPr/>
          <a:lstStyle/>
          <a:p>
            <a:r>
              <a:rPr lang="en-US" altLang="zh-TW" dirty="0" smtClean="0"/>
              <a:t>Different Requirements for Clocks</a:t>
            </a:r>
            <a:endParaRPr lang="en-US" altLang="zh-TW" dirty="0" smtClean="0"/>
          </a:p>
        </p:txBody>
      </p:sp>
      <p:sp>
        <p:nvSpPr>
          <p:cNvPr id="52227" name="Rectangle 3"/>
          <p:cNvSpPr>
            <a:spLocks noGrp="1"/>
          </p:cNvSpPr>
          <p:nvPr>
            <p:ph idx="1"/>
          </p:nvPr>
        </p:nvSpPr>
        <p:spPr/>
        <p:txBody>
          <a:bodyPr/>
          <a:lstStyle/>
          <a:p>
            <a:r>
              <a:rPr lang="en-US" altLang="zh-TW" dirty="0" smtClean="0"/>
              <a:t>Devices often in a low-power mode until some event occurs, then must wake up and handle event rapidly</a:t>
            </a:r>
          </a:p>
          <a:p>
            <a:pPr lvl="1"/>
            <a:r>
              <a:rPr lang="en-US" altLang="zh-TW" dirty="0" smtClean="0"/>
              <a:t>Clock must get to be stabilized quickly</a:t>
            </a:r>
          </a:p>
          <a:p>
            <a:r>
              <a:rPr lang="en-US" altLang="zh-TW" dirty="0" smtClean="0"/>
              <a:t>Devices also need to keep track of real time: (1) can wake up periodically, or (2) time-stamp external events</a:t>
            </a:r>
          </a:p>
          <a:p>
            <a:r>
              <a:rPr lang="en-US" altLang="zh-TW" dirty="0" smtClean="0"/>
              <a:t>Therefore, two kinds of clocks often needed:</a:t>
            </a:r>
          </a:p>
          <a:p>
            <a:pPr lvl="1"/>
            <a:r>
              <a:rPr lang="en-US" altLang="zh-TW" dirty="0" smtClean="0"/>
              <a:t>A fast clock to drive CPU, which can be started and stopped rapidly but need not be particularly accurate</a:t>
            </a:r>
          </a:p>
          <a:p>
            <a:pPr lvl="1"/>
            <a:r>
              <a:rPr lang="en-US" altLang="zh-TW" dirty="0" smtClean="0"/>
              <a:t>A slow clock that runs continuously to monitor real time, which must use little power and be accurate</a:t>
            </a:r>
            <a:endParaRPr lang="zh-TW"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Effect transition="in" filter="box(in)">
                                      <p:cBhvr>
                                        <p:cTn id="7" dur="500"/>
                                        <p:tgtEl>
                                          <p:spTgt spid="522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2227">
                                            <p:txEl>
                                              <p:pRg st="3" end="3"/>
                                            </p:txEl>
                                          </p:spTgt>
                                        </p:tgtEl>
                                        <p:attrNameLst>
                                          <p:attrName>style.visibility</p:attrName>
                                        </p:attrNameLst>
                                      </p:cBhvr>
                                      <p:to>
                                        <p:strVal val="visible"/>
                                      </p:to>
                                    </p:set>
                                    <p:animEffect transition="in" filter="box(in)">
                                      <p:cBhvr>
                                        <p:cTn id="12" dur="500"/>
                                        <p:tgtEl>
                                          <p:spTgt spid="5222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animEffect transition="in" filter="box(in)">
                                      <p:cBhvr>
                                        <p:cTn id="17" dur="500"/>
                                        <p:tgtEl>
                                          <p:spTgt spid="522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2227">
                                            <p:txEl>
                                              <p:pRg st="5" end="5"/>
                                            </p:txEl>
                                          </p:spTgt>
                                        </p:tgtEl>
                                        <p:attrNameLst>
                                          <p:attrName>style.visibility</p:attrName>
                                        </p:attrNameLst>
                                      </p:cBhvr>
                                      <p:to>
                                        <p:strVal val="visible"/>
                                      </p:to>
                                    </p:set>
                                    <p:animEffect transition="in" filter="box(in)">
                                      <p:cBhvr>
                                        <p:cTn id="22" dur="5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5"/>
          <p:cNvSpPr>
            <a:spLocks noGrp="1"/>
          </p:cNvSpPr>
          <p:nvPr>
            <p:ph type="sldNum" sz="quarter" idx="12"/>
          </p:nvPr>
        </p:nvSpPr>
        <p:spPr/>
        <p:txBody>
          <a:bodyPr/>
          <a:lstStyle/>
          <a:p>
            <a:fld id="{804A67F5-113A-4A93-A04B-7893966CB82B}" type="slidenum">
              <a:rPr lang="zh-TW" altLang="en-US"/>
              <a:pPr/>
              <a:t>1</a:t>
            </a:fld>
            <a:endParaRPr lang="zh-TW" altLang="zh-TW"/>
          </a:p>
        </p:txBody>
      </p:sp>
      <p:sp>
        <p:nvSpPr>
          <p:cNvPr id="879620" name="Rectangle 4"/>
          <p:cNvSpPr>
            <a:spLocks noGrp="1" noChangeArrowheads="1"/>
          </p:cNvSpPr>
          <p:nvPr>
            <p:ph type="title"/>
          </p:nvPr>
        </p:nvSpPr>
        <p:spPr/>
        <p:txBody>
          <a:bodyPr/>
          <a:lstStyle/>
          <a:p>
            <a:r>
              <a:rPr lang="en-US" altLang="zh-TW"/>
              <a:t>Time-based Control</a:t>
            </a:r>
            <a:endParaRPr lang="zh-TW" altLang="en-US"/>
          </a:p>
        </p:txBody>
      </p:sp>
      <p:sp>
        <p:nvSpPr>
          <p:cNvPr id="879621" name="Rectangle 5"/>
          <p:cNvSpPr>
            <a:spLocks noGrp="1" noChangeArrowheads="1"/>
          </p:cNvSpPr>
          <p:nvPr>
            <p:ph type="body" idx="1"/>
          </p:nvPr>
        </p:nvSpPr>
        <p:spPr/>
        <p:txBody>
          <a:bodyPr/>
          <a:lstStyle/>
          <a:p>
            <a:pPr>
              <a:buFont typeface="Wingdings" pitchFamily="2" charset="2"/>
              <a:buNone/>
            </a:pPr>
            <a:r>
              <a:rPr lang="en-US" altLang="zh-TW"/>
              <a:t>Many embedded systems are used to control things based on time or that have time constraints</a:t>
            </a:r>
          </a:p>
          <a:p>
            <a:r>
              <a:rPr lang="en-US" altLang="zh-TW"/>
              <a:t>Traffic light controller</a:t>
            </a:r>
          </a:p>
          <a:p>
            <a:r>
              <a:rPr lang="en-US" altLang="zh-TW"/>
              <a:t>Power meter</a:t>
            </a:r>
          </a:p>
          <a:p>
            <a:r>
              <a:rPr lang="en-US" altLang="zh-TW"/>
              <a:t>Pacemaker (</a:t>
            </a:r>
            <a:r>
              <a:rPr lang="zh-TW" altLang="en-US"/>
              <a:t>心跳節律器</a:t>
            </a:r>
            <a:r>
              <a:rPr lang="en-US" altLang="zh-TW"/>
              <a:t>)</a:t>
            </a:r>
          </a:p>
          <a:p>
            <a:r>
              <a:rPr lang="en-US" altLang="zh-TW"/>
              <a:t>Subway collision avoidance system</a:t>
            </a:r>
          </a:p>
          <a:p>
            <a:r>
              <a:rPr lang="en-US" altLang="zh-TW"/>
              <a:t>Airbag</a:t>
            </a:r>
          </a:p>
          <a:p>
            <a:r>
              <a:rPr lang="en-US" altLang="zh-TW"/>
              <a:t>...</a:t>
            </a:r>
            <a:endParaRPr lang="zh-TW" altLang="en-US"/>
          </a:p>
          <a:p>
            <a:pPr algn="ctr">
              <a:buFont typeface="Wingdings" pitchFamily="2" charset="2"/>
              <a:buNone/>
            </a:pPr>
            <a:r>
              <a:rPr lang="en-US" altLang="zh-TW">
                <a:solidFill>
                  <a:srgbClr val="FF0000"/>
                </a:solidFill>
              </a:rPr>
              <a:t>How to track real (wall clock)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879621">
                                            <p:txEl>
                                              <p:pRg st="7" end="7"/>
                                            </p:txEl>
                                          </p:spTgt>
                                        </p:tgtEl>
                                        <p:attrNameLst>
                                          <p:attrName>style.visibility</p:attrName>
                                        </p:attrNameLst>
                                      </p:cBhvr>
                                      <p:to>
                                        <p:strVal val="visible"/>
                                      </p:to>
                                    </p:set>
                                    <p:anim calcmode="discrete" valueType="clr">
                                      <p:cBhvr override="childStyle">
                                        <p:cTn id="7" dur="80"/>
                                        <p:tgtEl>
                                          <p:spTgt spid="87962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79621">
                                            <p:txEl>
                                              <p:pRg st="7" end="7"/>
                                            </p:txEl>
                                          </p:spTgt>
                                        </p:tgtEl>
                                        <p:attrNameLst>
                                          <p:attrName>fillcolor</p:attrName>
                                        </p:attrNameLst>
                                      </p:cBhvr>
                                      <p:tavLst>
                                        <p:tav tm="0">
                                          <p:val>
                                            <p:clrVal>
                                              <a:schemeClr val="accent2"/>
                                            </p:clrVal>
                                          </p:val>
                                        </p:tav>
                                        <p:tav tm="50000">
                                          <p:val>
                                            <p:clrVal>
                                              <a:schemeClr val="hlink"/>
                                            </p:clrVal>
                                          </p:val>
                                        </p:tav>
                                      </p:tavLst>
                                    </p:anim>
                                    <p:set>
                                      <p:cBhvr>
                                        <p:cTn id="9" dur="80"/>
                                        <p:tgtEl>
                                          <p:spTgt spid="879621">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5"/>
          <p:cNvSpPr>
            <a:spLocks noGrp="1"/>
          </p:cNvSpPr>
          <p:nvPr>
            <p:ph type="sldNum" sz="quarter" idx="12"/>
          </p:nvPr>
        </p:nvSpPr>
        <p:spPr/>
        <p:txBody>
          <a:bodyPr/>
          <a:lstStyle/>
          <a:p>
            <a:fld id="{154441C2-B4FB-43F2-B593-38D5CB043ACC}" type="slidenum">
              <a:rPr lang="zh-TW" altLang="en-US"/>
              <a:pPr/>
              <a:t>19</a:t>
            </a:fld>
            <a:endParaRPr lang="zh-TW" altLang="zh-TW"/>
          </a:p>
        </p:txBody>
      </p:sp>
      <p:sp>
        <p:nvSpPr>
          <p:cNvPr id="882690" name="標題 1"/>
          <p:cNvSpPr>
            <a:spLocks noGrp="1"/>
          </p:cNvSpPr>
          <p:nvPr>
            <p:ph type="title"/>
          </p:nvPr>
        </p:nvSpPr>
        <p:spPr/>
        <p:txBody>
          <a:bodyPr/>
          <a:lstStyle/>
          <a:p>
            <a:r>
              <a:rPr lang="en-US" altLang="zh-TW" dirty="0" smtClean="0"/>
              <a:t>Different Requirements for Clocks</a:t>
            </a:r>
            <a:endParaRPr lang="zh-TW" altLang="en-US" dirty="0"/>
          </a:p>
        </p:txBody>
      </p:sp>
      <p:sp>
        <p:nvSpPr>
          <p:cNvPr id="3" name="內容版面配置區 2"/>
          <p:cNvSpPr>
            <a:spLocks noGrp="1"/>
          </p:cNvSpPr>
          <p:nvPr>
            <p:ph idx="4294967295"/>
          </p:nvPr>
        </p:nvSpPr>
        <p:spPr/>
        <p:txBody>
          <a:bodyPr/>
          <a:lstStyle/>
          <a:p>
            <a:pPr>
              <a:defRPr/>
            </a:pPr>
            <a:r>
              <a:rPr lang="en-US" altLang="zh-TW" dirty="0">
                <a:latin typeface="+mn-lt"/>
                <a:ea typeface="+mn-ea"/>
                <a:cs typeface="標楷體" charset="0"/>
              </a:rPr>
              <a:t>Different clock sources also have different characteristics</a:t>
            </a:r>
          </a:p>
          <a:p>
            <a:pPr lvl="1">
              <a:defRPr/>
            </a:pPr>
            <a:r>
              <a:rPr lang="en-US" altLang="zh-TW" dirty="0">
                <a:latin typeface="+mn-lt"/>
                <a:ea typeface="+mn-ea"/>
                <a:cs typeface="標楷體" charset="0"/>
              </a:rPr>
              <a:t>Crystal: accurate and stable (</a:t>
            </a:r>
            <a:r>
              <a:rPr lang="en-US" altLang="zh-TW" dirty="0" err="1">
                <a:latin typeface="+mn-lt"/>
                <a:ea typeface="+mn-ea"/>
                <a:cs typeface="標楷體" charset="0"/>
              </a:rPr>
              <a:t>w.r.t</a:t>
            </a:r>
            <a:r>
              <a:rPr lang="en-US" altLang="zh-TW" dirty="0">
                <a:latin typeface="+mn-lt"/>
                <a:ea typeface="+mn-ea"/>
                <a:cs typeface="標楷體" charset="0"/>
              </a:rPr>
              <a:t>. temperature or time); expensive, delicate, drawing large current, external component, longer time to start up/stabilize</a:t>
            </a:r>
          </a:p>
          <a:p>
            <a:pPr lvl="1">
              <a:defRPr/>
            </a:pPr>
            <a:r>
              <a:rPr lang="en-US" altLang="zh-TW" dirty="0">
                <a:latin typeface="+mn-lt"/>
                <a:ea typeface="+mn-ea"/>
                <a:cs typeface="標楷體" charset="0"/>
              </a:rPr>
              <a:t>Resistor and capacitor (RC): cheap, quick to start, integrated within </a:t>
            </a:r>
            <a:r>
              <a:rPr lang="en-US" altLang="zh-TW" dirty="0" smtClean="0">
                <a:latin typeface="+mn-lt"/>
                <a:ea typeface="+mn-ea"/>
                <a:cs typeface="標楷體" charset="0"/>
              </a:rPr>
              <a:t>MCU and sleep with CPU; </a:t>
            </a:r>
            <a:r>
              <a:rPr lang="en-US" altLang="zh-TW" dirty="0">
                <a:latin typeface="+mn-lt"/>
                <a:ea typeface="+mn-ea"/>
                <a:cs typeface="標楷體" charset="0"/>
              </a:rPr>
              <a:t>poor accuracy and stability</a:t>
            </a:r>
          </a:p>
          <a:p>
            <a:pPr lvl="1">
              <a:defRPr/>
            </a:pPr>
            <a:r>
              <a:rPr lang="en-US" altLang="zh-TW" dirty="0">
                <a:latin typeface="+mn-lt"/>
                <a:ea typeface="+mn-ea"/>
                <a:cs typeface="標楷體" charset="0"/>
              </a:rPr>
              <a:t>Ceramic resonator and MEMS clocks in between</a:t>
            </a:r>
          </a:p>
          <a:p>
            <a:pPr>
              <a:buFont typeface="Wingdings" pitchFamily="2" charset="2"/>
              <a:buNone/>
              <a:defRPr/>
            </a:pPr>
            <a:endParaRPr lang="en-US" altLang="zh-TW" dirty="0">
              <a:latin typeface="+mn-lt"/>
              <a:ea typeface="+mn-ea"/>
              <a:cs typeface="標楷體" charset="0"/>
            </a:endParaRPr>
          </a:p>
          <a:p>
            <a:pPr algn="ctr">
              <a:buFont typeface="Wingdings" pitchFamily="2" charset="2"/>
              <a:buNone/>
              <a:defRPr/>
            </a:pPr>
            <a:r>
              <a:rPr lang="en-US" altLang="zh-TW" sz="3200" dirty="0">
                <a:solidFill>
                  <a:srgbClr val="FF0000"/>
                </a:solidFill>
                <a:latin typeface="+mj-lt"/>
                <a:ea typeface="+mn-ea"/>
                <a:cs typeface="標楷體" charset="0"/>
              </a:rPr>
              <a:t>Need multiple clocks </a:t>
            </a:r>
            <a:endParaRPr lang="zh-TW" altLang="en-US" sz="3200" dirty="0">
              <a:solidFill>
                <a:srgbClr val="FF0000"/>
              </a:solidFill>
              <a:latin typeface="+mj-lt"/>
              <a:ea typeface="+mn-ea"/>
              <a:cs typeface="標楷體"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5"/>
          <p:cNvSpPr>
            <a:spLocks noGrp="1"/>
          </p:cNvSpPr>
          <p:nvPr>
            <p:ph type="sldNum" sz="quarter" idx="12"/>
          </p:nvPr>
        </p:nvSpPr>
        <p:spPr/>
        <p:txBody>
          <a:bodyPr/>
          <a:lstStyle/>
          <a:p>
            <a:fld id="{8FE98105-1B98-485C-871D-3D4A23563EE2}" type="slidenum">
              <a:rPr lang="zh-TW" altLang="en-US"/>
              <a:pPr/>
              <a:t>20</a:t>
            </a:fld>
            <a:endParaRPr lang="zh-TW" altLang="zh-TW"/>
          </a:p>
        </p:txBody>
      </p:sp>
      <p:sp>
        <p:nvSpPr>
          <p:cNvPr id="883714" name="Rectangle 2"/>
          <p:cNvSpPr>
            <a:spLocks noGrp="1"/>
          </p:cNvSpPr>
          <p:nvPr>
            <p:ph type="title"/>
          </p:nvPr>
        </p:nvSpPr>
        <p:spPr/>
        <p:txBody>
          <a:bodyPr/>
          <a:lstStyle/>
          <a:p>
            <a:r>
              <a:rPr lang="en-US" altLang="zh-TW" dirty="0"/>
              <a:t>Clocks in MSP430</a:t>
            </a:r>
          </a:p>
        </p:txBody>
      </p:sp>
      <p:sp>
        <p:nvSpPr>
          <p:cNvPr id="883715" name="Rectangle 3"/>
          <p:cNvSpPr>
            <a:spLocks noGrp="1"/>
          </p:cNvSpPr>
          <p:nvPr>
            <p:ph type="body" idx="1"/>
          </p:nvPr>
        </p:nvSpPr>
        <p:spPr/>
        <p:txBody>
          <a:bodyPr/>
          <a:lstStyle/>
          <a:p>
            <a:r>
              <a:rPr lang="en-US" altLang="zh-TW"/>
              <a:t>MSP430 addresses the conflicting demands for high performance, low power, precise frequency by using 3 internal clocks, which can be derived from up to 4 sources</a:t>
            </a:r>
          </a:p>
          <a:p>
            <a:pPr lvl="1"/>
            <a:r>
              <a:rPr lang="en-US" altLang="zh-TW">
                <a:solidFill>
                  <a:srgbClr val="FF0000"/>
                </a:solidFill>
              </a:rPr>
              <a:t>Master clock (MCLK): </a:t>
            </a:r>
            <a:r>
              <a:rPr lang="en-US" altLang="zh-TW"/>
              <a:t>for CPU &amp; some peripherals, normally driven by </a:t>
            </a:r>
            <a:r>
              <a:rPr lang="en-US" altLang="zh-TW" i="1"/>
              <a:t>digitally controlled oscillator </a:t>
            </a:r>
            <a:r>
              <a:rPr lang="en-US" altLang="zh-TW"/>
              <a:t>(DCO)</a:t>
            </a:r>
          </a:p>
          <a:p>
            <a:pPr lvl="1"/>
            <a:r>
              <a:rPr lang="en-US" altLang="zh-TW">
                <a:solidFill>
                  <a:srgbClr val="FF0000"/>
                </a:solidFill>
              </a:rPr>
              <a:t>Subsystem master clock (SMCLK): </a:t>
            </a:r>
            <a:r>
              <a:rPr lang="en-US" altLang="zh-TW"/>
              <a:t>distributed to peripherals, normally driven by DCO</a:t>
            </a:r>
          </a:p>
          <a:p>
            <a:pPr lvl="1"/>
            <a:r>
              <a:rPr lang="en-US" altLang="zh-TW">
                <a:solidFill>
                  <a:srgbClr val="FF0000"/>
                </a:solidFill>
              </a:rPr>
              <a:t>Auxiliary clock (ACLK): </a:t>
            </a:r>
            <a:r>
              <a:rPr lang="en-US" altLang="zh-TW"/>
              <a:t>distributed to peripherals, normally for real-time clocking, normally driven by a low-frequency crystal oscillator, typically at 32 KHz</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55" name="Rectangle 27"/>
          <p:cNvSpPr>
            <a:spLocks noGrp="1"/>
          </p:cNvSpPr>
          <p:nvPr>
            <p:ph idx="1"/>
          </p:nvPr>
        </p:nvSpPr>
        <p:spPr/>
        <p:txBody>
          <a:bodyPr/>
          <a:lstStyle/>
          <a:p>
            <a:r>
              <a:rPr lang="en-US" altLang="zh-TW" sz="2400" dirty="0" smtClean="0"/>
              <a:t>Very Low Power/Low Frequency Oscillator (VLO): 12kHz</a:t>
            </a:r>
          </a:p>
          <a:p>
            <a:r>
              <a:rPr lang="en-US" altLang="zh-TW" sz="2400" dirty="0" smtClean="0"/>
              <a:t>Crystal oscillator (LFXT1): 32768 Hz (external)</a:t>
            </a:r>
          </a:p>
          <a:p>
            <a:r>
              <a:rPr lang="en-US" altLang="zh-TW" sz="2400" dirty="0" smtClean="0"/>
              <a:t>Digitally Controlled Oscillator (DCO): slowest 1 MHz (default)</a:t>
            </a:r>
            <a:endParaRPr lang="en-US" altLang="zh-TW" dirty="0" smtClean="0"/>
          </a:p>
          <a:p>
            <a:pPr lvl="1"/>
            <a:r>
              <a:rPr lang="en-US" altLang="zh-TW" dirty="0" smtClean="0"/>
              <a:t>VLO and LFXT1 are mutual </a:t>
            </a:r>
            <a:br>
              <a:rPr lang="en-US" altLang="zh-TW" dirty="0" smtClean="0"/>
            </a:br>
            <a:r>
              <a:rPr lang="en-US" altLang="zh-TW" dirty="0" smtClean="0"/>
              <a:t>exclusive as source of MCLK</a:t>
            </a:r>
            <a:br>
              <a:rPr lang="en-US" altLang="zh-TW" dirty="0" smtClean="0"/>
            </a:br>
            <a:r>
              <a:rPr lang="en-US" altLang="zh-TW" dirty="0" smtClean="0"/>
              <a:t>and ACLK</a:t>
            </a:r>
          </a:p>
          <a:p>
            <a:r>
              <a:rPr lang="en-US" altLang="zh-TW" sz="2400" dirty="0" smtClean="0"/>
              <a:t>Typical </a:t>
            </a:r>
            <a:r>
              <a:rPr lang="en-US" altLang="zh-TW" sz="2400" dirty="0"/>
              <a:t>sources of clocks:</a:t>
            </a:r>
          </a:p>
          <a:p>
            <a:pPr lvl="1"/>
            <a:r>
              <a:rPr lang="en-US" altLang="zh-TW" dirty="0" smtClean="0"/>
              <a:t>MCLK, SMCLK: DCO</a:t>
            </a:r>
          </a:p>
          <a:p>
            <a:pPr lvl="1"/>
            <a:r>
              <a:rPr lang="en-US" altLang="zh-TW" dirty="0" smtClean="0"/>
              <a:t>ACLK: LFXT1</a:t>
            </a:r>
          </a:p>
          <a:p>
            <a:pPr lvl="1"/>
            <a:endParaRPr lang="en-US" altLang="zh-TW" dirty="0" smtClean="0"/>
          </a:p>
        </p:txBody>
      </p:sp>
      <p:grpSp>
        <p:nvGrpSpPr>
          <p:cNvPr id="2" name="群組 38922"/>
          <p:cNvGrpSpPr>
            <a:grpSpLocks/>
          </p:cNvGrpSpPr>
          <p:nvPr/>
        </p:nvGrpSpPr>
        <p:grpSpPr bwMode="auto">
          <a:xfrm>
            <a:off x="5148584" y="3213100"/>
            <a:ext cx="3671888" cy="3384550"/>
            <a:chOff x="4995462" y="2060848"/>
            <a:chExt cx="3672408" cy="3384376"/>
          </a:xfrm>
        </p:grpSpPr>
        <p:sp>
          <p:nvSpPr>
            <p:cNvPr id="5" name="矩形 4"/>
            <p:cNvSpPr/>
            <p:nvPr/>
          </p:nvSpPr>
          <p:spPr>
            <a:xfrm>
              <a:off x="4995462" y="2060848"/>
              <a:ext cx="3672408" cy="3384376"/>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6" name="矩形 5"/>
            <p:cNvSpPr/>
            <p:nvPr/>
          </p:nvSpPr>
          <p:spPr>
            <a:xfrm>
              <a:off x="5652780" y="2132282"/>
              <a:ext cx="2519720" cy="360343"/>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kumimoji="0" lang="en-US" altLang="zh-TW" sz="1800" b="1" dirty="0">
                  <a:solidFill>
                    <a:srgbClr val="FFFFFF"/>
                  </a:solidFill>
                </a:rPr>
                <a:t>Basic Clock Module</a:t>
              </a:r>
              <a:endParaRPr kumimoji="0" lang="zh-TW" altLang="en-US" sz="1800" b="1" dirty="0">
                <a:solidFill>
                  <a:srgbClr val="FFFFFF"/>
                </a:solidFill>
              </a:endParaRPr>
            </a:p>
          </p:txBody>
        </p:sp>
      </p:grpSp>
      <p:sp>
        <p:nvSpPr>
          <p:cNvPr id="22554" name="Rectangle 26"/>
          <p:cNvSpPr>
            <a:spLocks noGrp="1"/>
          </p:cNvSpPr>
          <p:nvPr>
            <p:ph type="title"/>
          </p:nvPr>
        </p:nvSpPr>
        <p:spPr/>
        <p:txBody>
          <a:bodyPr/>
          <a:lstStyle/>
          <a:p>
            <a:r>
              <a:rPr lang="en-US" altLang="zh-TW" dirty="0" smtClean="0"/>
              <a:t>Clock Sources</a:t>
            </a:r>
            <a:endParaRPr lang="en-US" altLang="zh-TW" dirty="0" smtClean="0"/>
          </a:p>
        </p:txBody>
      </p:sp>
      <p:sp>
        <p:nvSpPr>
          <p:cNvPr id="3" name="矩形 2"/>
          <p:cNvSpPr/>
          <p:nvPr/>
        </p:nvSpPr>
        <p:spPr>
          <a:xfrm>
            <a:off x="5364484" y="3932238"/>
            <a:ext cx="1008063" cy="64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sz="2000" dirty="0"/>
              <a:t>VLO</a:t>
            </a:r>
            <a:endParaRPr kumimoji="0" lang="zh-TW" altLang="en-US" sz="2000" dirty="0"/>
          </a:p>
        </p:txBody>
      </p:sp>
      <p:sp>
        <p:nvSpPr>
          <p:cNvPr id="7" name="矩形 6"/>
          <p:cNvSpPr/>
          <p:nvPr/>
        </p:nvSpPr>
        <p:spPr>
          <a:xfrm>
            <a:off x="5364484" y="4797425"/>
            <a:ext cx="1008063"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sz="2000" dirty="0"/>
              <a:t>LFXT1</a:t>
            </a:r>
            <a:endParaRPr kumimoji="0" lang="zh-TW" altLang="en-US" sz="2000" dirty="0"/>
          </a:p>
        </p:txBody>
      </p:sp>
      <p:sp>
        <p:nvSpPr>
          <p:cNvPr id="8" name="矩形 7"/>
          <p:cNvSpPr/>
          <p:nvPr/>
        </p:nvSpPr>
        <p:spPr>
          <a:xfrm>
            <a:off x="5364484" y="5661025"/>
            <a:ext cx="1008063"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sz="2000" dirty="0"/>
              <a:t>DCO</a:t>
            </a:r>
            <a:endParaRPr kumimoji="0" lang="zh-TW" altLang="en-US" sz="2000" dirty="0"/>
          </a:p>
        </p:txBody>
      </p:sp>
      <p:sp>
        <p:nvSpPr>
          <p:cNvPr id="4" name="矩形 3"/>
          <p:cNvSpPr/>
          <p:nvPr/>
        </p:nvSpPr>
        <p:spPr>
          <a:xfrm>
            <a:off x="7523484" y="3932238"/>
            <a:ext cx="1081088" cy="64928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sz="2000" dirty="0"/>
              <a:t>ACLK</a:t>
            </a:r>
            <a:endParaRPr kumimoji="0" lang="zh-TW" altLang="en-US" sz="2000" dirty="0"/>
          </a:p>
        </p:txBody>
      </p:sp>
      <p:sp>
        <p:nvSpPr>
          <p:cNvPr id="10" name="矩形 9"/>
          <p:cNvSpPr/>
          <p:nvPr/>
        </p:nvSpPr>
        <p:spPr>
          <a:xfrm>
            <a:off x="7523484" y="4797425"/>
            <a:ext cx="1081088" cy="6477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sz="2000" dirty="0"/>
              <a:t>MCLK</a:t>
            </a:r>
            <a:endParaRPr kumimoji="0" lang="zh-TW" altLang="en-US" sz="2000" dirty="0"/>
          </a:p>
        </p:txBody>
      </p:sp>
      <p:sp>
        <p:nvSpPr>
          <p:cNvPr id="11" name="矩形 10"/>
          <p:cNvSpPr/>
          <p:nvPr/>
        </p:nvSpPr>
        <p:spPr>
          <a:xfrm>
            <a:off x="7523484" y="5661025"/>
            <a:ext cx="1081088" cy="6477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sz="2000" dirty="0"/>
              <a:t>SMCLK</a:t>
            </a:r>
            <a:endParaRPr kumimoji="0" lang="zh-TW" altLang="en-US" sz="2000" dirty="0"/>
          </a:p>
        </p:txBody>
      </p:sp>
      <p:grpSp>
        <p:nvGrpSpPr>
          <p:cNvPr id="9" name="群組 23"/>
          <p:cNvGrpSpPr>
            <a:grpSpLocks/>
          </p:cNvGrpSpPr>
          <p:nvPr/>
        </p:nvGrpSpPr>
        <p:grpSpPr bwMode="auto">
          <a:xfrm>
            <a:off x="6372198" y="4257675"/>
            <a:ext cx="1152130" cy="1727200"/>
            <a:chOff x="6587971" y="3032956"/>
            <a:chExt cx="1153324" cy="1728192"/>
          </a:xfrm>
        </p:grpSpPr>
        <p:cxnSp>
          <p:nvCxnSpPr>
            <p:cNvPr id="16" name="肘形接點 15"/>
            <p:cNvCxnSpPr/>
            <p:nvPr/>
          </p:nvCxnSpPr>
          <p:spPr>
            <a:xfrm>
              <a:off x="6587971" y="3032956"/>
              <a:ext cx="1152128" cy="864096"/>
            </a:xfrm>
            <a:prstGeom prst="bentConnector3">
              <a:avLst>
                <a:gd name="adj1" fmla="val 62598"/>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接點 20"/>
            <p:cNvCxnSpPr/>
            <p:nvPr/>
          </p:nvCxnSpPr>
          <p:spPr>
            <a:xfrm flipV="1">
              <a:off x="6589165" y="3897052"/>
              <a:ext cx="1152130" cy="864096"/>
            </a:xfrm>
            <a:prstGeom prst="bentConnector3">
              <a:avLst>
                <a:gd name="adj1" fmla="val 50000"/>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群組 27"/>
          <p:cNvGrpSpPr>
            <a:grpSpLocks/>
          </p:cNvGrpSpPr>
          <p:nvPr/>
        </p:nvGrpSpPr>
        <p:grpSpPr bwMode="auto">
          <a:xfrm>
            <a:off x="6370310" y="4256882"/>
            <a:ext cx="1150940" cy="1727993"/>
            <a:chOff x="8829138" y="1628040"/>
            <a:chExt cx="1152132" cy="1728985"/>
          </a:xfrm>
        </p:grpSpPr>
        <p:cxnSp>
          <p:nvCxnSpPr>
            <p:cNvPr id="29" name="肘形接點 28"/>
            <p:cNvCxnSpPr>
              <a:stCxn id="3" idx="3"/>
              <a:endCxn id="11" idx="1"/>
            </p:cNvCxnSpPr>
            <p:nvPr/>
          </p:nvCxnSpPr>
          <p:spPr>
            <a:xfrm>
              <a:off x="8829138" y="1628040"/>
              <a:ext cx="1152129" cy="1728985"/>
            </a:xfrm>
            <a:prstGeom prst="bentConnector3">
              <a:avLst>
                <a:gd name="adj1" fmla="val 50000"/>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30" name="肘形接點 29"/>
            <p:cNvCxnSpPr>
              <a:stCxn id="7" idx="3"/>
              <a:endCxn id="11" idx="1"/>
            </p:cNvCxnSpPr>
            <p:nvPr/>
          </p:nvCxnSpPr>
          <p:spPr>
            <a:xfrm>
              <a:off x="8829141" y="2492929"/>
              <a:ext cx="1152129" cy="864096"/>
            </a:xfrm>
            <a:prstGeom prst="bentConnector3">
              <a:avLst>
                <a:gd name="adj1" fmla="val 50000"/>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8" idx="3"/>
              <a:endCxn id="11" idx="1"/>
            </p:cNvCxnSpPr>
            <p:nvPr/>
          </p:nvCxnSpPr>
          <p:spPr>
            <a:xfrm>
              <a:off x="8829141" y="3357025"/>
              <a:ext cx="1152129" cy="0"/>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群組 38921"/>
          <p:cNvGrpSpPr>
            <a:grpSpLocks/>
          </p:cNvGrpSpPr>
          <p:nvPr/>
        </p:nvGrpSpPr>
        <p:grpSpPr bwMode="auto">
          <a:xfrm>
            <a:off x="6372545" y="4246960"/>
            <a:ext cx="1150939" cy="864393"/>
            <a:chOff x="6372277" y="3032161"/>
            <a:chExt cx="1152131" cy="864889"/>
          </a:xfrm>
        </p:grpSpPr>
        <p:cxnSp>
          <p:nvCxnSpPr>
            <p:cNvPr id="12" name="肘形接點 11"/>
            <p:cNvCxnSpPr>
              <a:stCxn id="7" idx="3"/>
              <a:endCxn id="4" idx="1"/>
            </p:cNvCxnSpPr>
            <p:nvPr/>
          </p:nvCxnSpPr>
          <p:spPr>
            <a:xfrm flipV="1">
              <a:off x="6372277" y="3032161"/>
              <a:ext cx="1152129" cy="864889"/>
            </a:xfrm>
            <a:prstGeom prst="bentConnector3">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3" idx="3"/>
              <a:endCxn id="4" idx="1"/>
            </p:cNvCxnSpPr>
            <p:nvPr/>
          </p:nvCxnSpPr>
          <p:spPr>
            <a:xfrm>
              <a:off x="6372279" y="3032161"/>
              <a:ext cx="1152129" cy="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5"/>
          <p:cNvSpPr>
            <a:spLocks noGrp="1"/>
          </p:cNvSpPr>
          <p:nvPr>
            <p:ph type="sldNum" sz="quarter" idx="12"/>
          </p:nvPr>
        </p:nvSpPr>
        <p:spPr/>
        <p:txBody>
          <a:bodyPr/>
          <a:lstStyle/>
          <a:p>
            <a:fld id="{DBC20DC4-9E50-46C1-A593-7D641FD8272A}" type="slidenum">
              <a:rPr lang="zh-TW" altLang="en-US"/>
              <a:pPr/>
              <a:t>22</a:t>
            </a:fld>
            <a:endParaRPr lang="zh-TW" altLang="zh-TW"/>
          </a:p>
        </p:txBody>
      </p:sp>
      <p:sp>
        <p:nvSpPr>
          <p:cNvPr id="886786" name="標題 1"/>
          <p:cNvSpPr>
            <a:spLocks noGrp="1"/>
          </p:cNvSpPr>
          <p:nvPr>
            <p:ph type="title"/>
          </p:nvPr>
        </p:nvSpPr>
        <p:spPr/>
        <p:txBody>
          <a:bodyPr/>
          <a:lstStyle/>
          <a:p>
            <a:r>
              <a:rPr lang="en-US" altLang="zh-TW"/>
              <a:t>Controlling Clocks</a:t>
            </a:r>
            <a:endParaRPr lang="zh-TW" altLang="en-US"/>
          </a:p>
        </p:txBody>
      </p:sp>
      <p:sp>
        <p:nvSpPr>
          <p:cNvPr id="886787" name="內容版面配置區 2"/>
          <p:cNvSpPr>
            <a:spLocks noGrp="1"/>
          </p:cNvSpPr>
          <p:nvPr>
            <p:ph type="body" idx="1"/>
          </p:nvPr>
        </p:nvSpPr>
        <p:spPr/>
        <p:txBody>
          <a:bodyPr/>
          <a:lstStyle/>
          <a:p>
            <a:r>
              <a:rPr lang="en-US" altLang="zh-TW" dirty="0" smtClean="0"/>
              <a:t>In MSP430, the Basic </a:t>
            </a:r>
            <a:r>
              <a:rPr lang="en-US" altLang="zh-TW" dirty="0"/>
              <a:t>Clock </a:t>
            </a:r>
            <a:r>
              <a:rPr lang="en-US" altLang="zh-TW" dirty="0" smtClean="0"/>
              <a:t>Module </a:t>
            </a:r>
            <a:r>
              <a:rPr lang="en-US" altLang="zh-TW" dirty="0"/>
              <a:t>is </a:t>
            </a:r>
            <a:r>
              <a:rPr lang="en-US" altLang="zh-TW" dirty="0" smtClean="0"/>
              <a:t>also an IO peripheral</a:t>
            </a:r>
          </a:p>
          <a:p>
            <a:r>
              <a:rPr lang="en-US" altLang="zh-TW" dirty="0" smtClean="0"/>
              <a:t>Being an IO peripheral, it can be controlled </a:t>
            </a:r>
            <a:r>
              <a:rPr lang="en-US" altLang="zh-TW" dirty="0"/>
              <a:t>by </a:t>
            </a:r>
            <a:r>
              <a:rPr lang="en-US" altLang="zh-TW" dirty="0" smtClean="0"/>
              <a:t>registers</a:t>
            </a:r>
            <a:r>
              <a:rPr lang="en-US" altLang="zh-TW" dirty="0"/>
              <a:t>, DCOCTL and BCSCTL1–3</a:t>
            </a:r>
          </a:p>
          <a:p>
            <a:pPr lvl="1"/>
            <a:r>
              <a:rPr lang="en-US" altLang="zh-TW" dirty="0"/>
              <a:t>DCOCTL: configure DCO</a:t>
            </a:r>
          </a:p>
          <a:p>
            <a:pPr lvl="1"/>
            <a:r>
              <a:rPr lang="en-US" altLang="zh-TW" dirty="0"/>
              <a:t>Basic clock system control 1: configure ACLK</a:t>
            </a:r>
          </a:p>
          <a:p>
            <a:pPr lvl="1"/>
            <a:r>
              <a:rPr lang="en-US" altLang="zh-TW" dirty="0"/>
              <a:t>Basic clock system control 2: configure MCLK, SMCLK</a:t>
            </a:r>
          </a:p>
          <a:p>
            <a:pPr lvl="1"/>
            <a:r>
              <a:rPr lang="en-US" altLang="zh-TW" dirty="0"/>
              <a:t>Basic clock system control 3: control LFXT1/VLO</a:t>
            </a:r>
          </a:p>
          <a:p>
            <a:pPr lvl="1"/>
            <a:endParaRPr lang="zh-TW"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標題 1"/>
          <p:cNvSpPr>
            <a:spLocks noGrp="1"/>
          </p:cNvSpPr>
          <p:nvPr>
            <p:ph type="title"/>
          </p:nvPr>
        </p:nvSpPr>
        <p:spPr/>
        <p:txBody>
          <a:bodyPr/>
          <a:lstStyle/>
          <a:p>
            <a:r>
              <a:rPr lang="en-US" altLang="zh-TW" smtClean="0"/>
              <a:t>DCOCTL</a:t>
            </a:r>
            <a:endParaRPr lang="zh-TW" altLang="en-US" smtClean="0"/>
          </a:p>
        </p:txBody>
      </p:sp>
      <p:sp>
        <p:nvSpPr>
          <p:cNvPr id="9" name="內容版面配置區 8"/>
          <p:cNvSpPr>
            <a:spLocks noGrp="1"/>
          </p:cNvSpPr>
          <p:nvPr>
            <p:ph idx="1"/>
          </p:nvPr>
        </p:nvSpPr>
        <p:spPr/>
        <p:txBody>
          <a:bodyPr/>
          <a:lstStyle/>
          <a:p>
            <a:endParaRPr lang="zh-TW" altLang="en-US"/>
          </a:p>
        </p:txBody>
      </p:sp>
      <p:pic>
        <p:nvPicPr>
          <p:cNvPr id="26627" name="Picture 2"/>
          <p:cNvPicPr>
            <a:picLocks noChangeAspect="1" noChangeArrowheads="1"/>
          </p:cNvPicPr>
          <p:nvPr/>
        </p:nvPicPr>
        <p:blipFill>
          <a:blip r:embed="rId3" cstate="print"/>
          <a:srcRect/>
          <a:stretch>
            <a:fillRect/>
          </a:stretch>
        </p:blipFill>
        <p:spPr bwMode="auto">
          <a:xfrm>
            <a:off x="179512" y="1628775"/>
            <a:ext cx="8775700" cy="3744913"/>
          </a:xfrm>
          <a:prstGeom prst="rect">
            <a:avLst/>
          </a:prstGeom>
          <a:noFill/>
          <a:ln w="9525">
            <a:noFill/>
            <a:miter lim="800000"/>
            <a:headEnd/>
            <a:tailEnd/>
          </a:ln>
        </p:spPr>
      </p:pic>
      <p:graphicFrame>
        <p:nvGraphicFramePr>
          <p:cNvPr id="6" name="表格 5"/>
          <p:cNvGraphicFramePr>
            <a:graphicFrameLocks noGrp="1"/>
          </p:cNvGraphicFramePr>
          <p:nvPr/>
        </p:nvGraphicFramePr>
        <p:xfrm>
          <a:off x="468313" y="5805488"/>
          <a:ext cx="8064896" cy="365760"/>
        </p:xfrm>
        <a:graphic>
          <a:graphicData uri="http://schemas.openxmlformats.org/drawingml/2006/table">
            <a:tbl>
              <a:tblPr firstRow="1" bandRow="1">
                <a:tableStyleId>{D7AC3CCA-C797-4891-BE02-D94E43425B78}</a:tableStyleId>
              </a:tblPr>
              <a:tblGrid>
                <a:gridCol w="8064896"/>
              </a:tblGrid>
              <a:tr h="312480">
                <a:tc>
                  <a:txBody>
                    <a:bodyPr/>
                    <a:lstStyle/>
                    <a:p>
                      <a:r>
                        <a:rPr lang="en-US" altLang="zh-TW" sz="1800" dirty="0" smtClean="0">
                          <a:latin typeface="Courier New" pitchFamily="49" charset="0"/>
                          <a:cs typeface="Courier New" pitchFamily="49" charset="0"/>
                        </a:rPr>
                        <a:t>DCOCTL = CALDCO_1MHZ;  	  </a:t>
                      </a:r>
                      <a:r>
                        <a:rPr lang="en-US" altLang="zh-TW" sz="1800" dirty="0" smtClean="0">
                          <a:solidFill>
                            <a:srgbClr val="C00000"/>
                          </a:solidFill>
                          <a:latin typeface="Courier New" pitchFamily="49" charset="0"/>
                          <a:cs typeface="Courier New" pitchFamily="49" charset="0"/>
                        </a:rPr>
                        <a:t>// Set DCO step + modulation</a:t>
                      </a:r>
                    </a:p>
                  </a:txBody>
                  <a:tcPr/>
                </a:tc>
              </a:tr>
            </a:tbl>
          </a:graphicData>
        </a:graphic>
      </p:graphicFrame>
      <p:cxnSp>
        <p:nvCxnSpPr>
          <p:cNvPr id="7" name="直線接點 6"/>
          <p:cNvCxnSpPr/>
          <p:nvPr/>
        </p:nvCxnSpPr>
        <p:spPr>
          <a:xfrm>
            <a:off x="2411413" y="4221163"/>
            <a:ext cx="20161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411413" y="4797425"/>
            <a:ext cx="17287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圖說文字 12"/>
          <p:cNvSpPr/>
          <p:nvPr/>
        </p:nvSpPr>
        <p:spPr>
          <a:xfrm>
            <a:off x="3419474" y="5086002"/>
            <a:ext cx="2304653" cy="503238"/>
          </a:xfrm>
          <a:prstGeom prst="wedgeRectCallout">
            <a:avLst>
              <a:gd name="adj1" fmla="val -60508"/>
              <a:gd name="adj2" fmla="val 9555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sz="2000" dirty="0"/>
              <a:t>Tag-Length-Value</a:t>
            </a:r>
            <a:endParaRPr kumimoji="0" lang="zh-TW"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標題 1"/>
          <p:cNvSpPr>
            <a:spLocks noGrp="1"/>
          </p:cNvSpPr>
          <p:nvPr>
            <p:ph type="title"/>
          </p:nvPr>
        </p:nvSpPr>
        <p:spPr/>
        <p:txBody>
          <a:bodyPr/>
          <a:lstStyle/>
          <a:p>
            <a:r>
              <a:rPr lang="en-US" altLang="zh-TW" smtClean="0"/>
              <a:t>Tag-Length-Value</a:t>
            </a:r>
            <a:endParaRPr lang="zh-TW" altLang="en-US" smtClean="0"/>
          </a:p>
        </p:txBody>
      </p:sp>
      <p:sp>
        <p:nvSpPr>
          <p:cNvPr id="28674" name="內容版面配置區 2"/>
          <p:cNvSpPr>
            <a:spLocks noGrp="1"/>
          </p:cNvSpPr>
          <p:nvPr>
            <p:ph idx="1"/>
          </p:nvPr>
        </p:nvSpPr>
        <p:spPr/>
        <p:txBody>
          <a:bodyPr/>
          <a:lstStyle/>
          <a:p>
            <a:r>
              <a:rPr lang="en-US" altLang="zh-TW" smtClean="0"/>
              <a:t>Tag-Length-Value (TLV) stores the device-specific information.</a:t>
            </a:r>
            <a:endParaRPr lang="zh-TW" altLang="en-US" smtClean="0"/>
          </a:p>
        </p:txBody>
      </p:sp>
      <p:pic>
        <p:nvPicPr>
          <p:cNvPr id="28675" name="Picture 2"/>
          <p:cNvPicPr>
            <a:picLocks noChangeAspect="1" noChangeArrowheads="1"/>
          </p:cNvPicPr>
          <p:nvPr/>
        </p:nvPicPr>
        <p:blipFill>
          <a:blip r:embed="rId3" cstate="print"/>
          <a:srcRect/>
          <a:stretch>
            <a:fillRect/>
          </a:stretch>
        </p:blipFill>
        <p:spPr bwMode="auto">
          <a:xfrm>
            <a:off x="31750" y="3213100"/>
            <a:ext cx="9113838" cy="266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標題 1"/>
          <p:cNvSpPr>
            <a:spLocks noGrp="1"/>
          </p:cNvSpPr>
          <p:nvPr>
            <p:ph type="title"/>
          </p:nvPr>
        </p:nvSpPr>
        <p:spPr/>
        <p:txBody>
          <a:bodyPr/>
          <a:lstStyle/>
          <a:p>
            <a:r>
              <a:rPr lang="en-US" altLang="zh-TW" smtClean="0"/>
              <a:t>BCSCTL1</a:t>
            </a:r>
            <a:endParaRPr lang="zh-TW" altLang="en-US" smtClean="0"/>
          </a:p>
        </p:txBody>
      </p:sp>
      <p:graphicFrame>
        <p:nvGraphicFramePr>
          <p:cNvPr id="5" name="表格 4"/>
          <p:cNvGraphicFramePr>
            <a:graphicFrameLocks noGrp="1"/>
          </p:cNvGraphicFramePr>
          <p:nvPr/>
        </p:nvGraphicFramePr>
        <p:xfrm>
          <a:off x="468313" y="5734050"/>
          <a:ext cx="8064500" cy="396875"/>
        </p:xfrm>
        <a:graphic>
          <a:graphicData uri="http://schemas.openxmlformats.org/drawingml/2006/table">
            <a:tbl>
              <a:tblPr/>
              <a:tblGrid>
                <a:gridCol w="8064500"/>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rgbClr val="000000"/>
                          </a:solidFill>
                          <a:effectLst/>
                          <a:latin typeface="Courier New" pitchFamily="49" charset="0"/>
                          <a:ea typeface="新細明體" charset="-120"/>
                          <a:cs typeface="Courier New" pitchFamily="49" charset="0"/>
                        </a:rPr>
                        <a:t>BCSCTL1 = CALBC1_1MHZ; 		</a:t>
                      </a:r>
                      <a:r>
                        <a:rPr kumimoji="0" lang="en-US" altLang="zh-TW" sz="2000" b="1" i="0" u="none" strike="noStrike" cap="none" normalizeH="0" baseline="0" dirty="0" smtClean="0">
                          <a:ln>
                            <a:noFill/>
                          </a:ln>
                          <a:solidFill>
                            <a:srgbClr val="C00000"/>
                          </a:solidFill>
                          <a:effectLst/>
                          <a:latin typeface="Courier New" pitchFamily="49" charset="0"/>
                          <a:ea typeface="新細明體" charset="-120"/>
                          <a:cs typeface="Courier New" pitchFamily="49" charset="0"/>
                        </a:rPr>
                        <a:t>         // Set range</a:t>
                      </a:r>
                      <a:endParaRPr kumimoji="0" lang="zh-TW" altLang="en-US" sz="2800" b="1" i="0" u="none" strike="noStrike" cap="none" normalizeH="0" baseline="0" dirty="0" smtClean="0">
                        <a:ln>
                          <a:noFill/>
                        </a:ln>
                        <a:solidFill>
                          <a:srgbClr val="C00000"/>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pic>
        <p:nvPicPr>
          <p:cNvPr id="30729" name="Picture 3"/>
          <p:cNvPicPr>
            <a:picLocks noChangeAspect="1" noChangeArrowheads="1"/>
          </p:cNvPicPr>
          <p:nvPr/>
        </p:nvPicPr>
        <p:blipFill>
          <a:blip r:embed="rId3" cstate="print"/>
          <a:srcRect/>
          <a:stretch>
            <a:fillRect/>
          </a:stretch>
        </p:blipFill>
        <p:spPr bwMode="auto">
          <a:xfrm>
            <a:off x="71438" y="1649065"/>
            <a:ext cx="9037637" cy="3940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3"/>
          <p:cNvPicPr>
            <a:picLocks noChangeAspect="1" noChangeArrowheads="1"/>
          </p:cNvPicPr>
          <p:nvPr/>
        </p:nvPicPr>
        <p:blipFill>
          <a:blip r:embed="rId3" cstate="print"/>
          <a:srcRect/>
          <a:stretch>
            <a:fillRect/>
          </a:stretch>
        </p:blipFill>
        <p:spPr bwMode="auto">
          <a:xfrm>
            <a:off x="409575" y="1124744"/>
            <a:ext cx="8426450" cy="5505450"/>
          </a:xfrm>
          <a:prstGeom prst="rect">
            <a:avLst/>
          </a:prstGeom>
          <a:noFill/>
          <a:ln w="9525">
            <a:noFill/>
            <a:miter lim="800000"/>
            <a:headEnd/>
            <a:tailEnd/>
          </a:ln>
        </p:spPr>
      </p:pic>
      <p:sp>
        <p:nvSpPr>
          <p:cNvPr id="32770" name="標題 1"/>
          <p:cNvSpPr>
            <a:spLocks noGrp="1"/>
          </p:cNvSpPr>
          <p:nvPr>
            <p:ph type="title"/>
          </p:nvPr>
        </p:nvSpPr>
        <p:spPr/>
        <p:txBody>
          <a:bodyPr/>
          <a:lstStyle/>
          <a:p>
            <a:r>
              <a:rPr lang="en-US" altLang="zh-TW" dirty="0" smtClean="0"/>
              <a:t>BCSCTL2</a:t>
            </a:r>
            <a:br>
              <a:rPr lang="en-US" altLang="zh-TW" dirty="0" smtClean="0"/>
            </a:br>
            <a:endParaRPr lang="zh-TW" altLang="en-US" dirty="0" smtClean="0"/>
          </a:p>
        </p:txBody>
      </p:sp>
      <p:graphicFrame>
        <p:nvGraphicFramePr>
          <p:cNvPr id="5" name="表格 4"/>
          <p:cNvGraphicFramePr>
            <a:graphicFrameLocks noGrp="1"/>
          </p:cNvGraphicFramePr>
          <p:nvPr/>
        </p:nvGraphicFramePr>
        <p:xfrm>
          <a:off x="468313" y="6308725"/>
          <a:ext cx="8064896" cy="396240"/>
        </p:xfrm>
        <a:graphic>
          <a:graphicData uri="http://schemas.openxmlformats.org/drawingml/2006/table">
            <a:tbl>
              <a:tblPr firstRow="1" bandRow="1">
                <a:tableStyleId>{D7AC3CCA-C797-4891-BE02-D94E43425B78}</a:tableStyleId>
              </a:tblPr>
              <a:tblGrid>
                <a:gridCol w="8064896"/>
              </a:tblGrid>
              <a:tr h="312480">
                <a:tc>
                  <a:txBody>
                    <a:bodyPr/>
                    <a:lstStyle/>
                    <a:p>
                      <a:r>
                        <a:rPr lang="en-US" altLang="zh-TW" sz="2000" b="1" i="0" u="none" strike="noStrike" baseline="0" dirty="0" smtClean="0">
                          <a:solidFill>
                            <a:srgbClr val="000000"/>
                          </a:solidFill>
                          <a:latin typeface="Courier New"/>
                        </a:rPr>
                        <a:t>BCSCTL2 |= SELM_3 + DIVM_3;         </a:t>
                      </a:r>
                      <a:r>
                        <a:rPr lang="en-US" altLang="zh-TW" sz="2000" b="1" i="0" u="none" strike="noStrike" baseline="0" dirty="0" smtClean="0">
                          <a:solidFill>
                            <a:srgbClr val="C00000"/>
                          </a:solidFill>
                          <a:latin typeface="Courier New"/>
                        </a:rPr>
                        <a:t>// MCLK = VLO/8 </a:t>
                      </a:r>
                      <a:endParaRPr lang="zh-TW" altLang="en-US" sz="2800" dirty="0">
                        <a:solidFill>
                          <a:srgbClr val="C00000"/>
                        </a:solidFill>
                      </a:endParaRPr>
                    </a:p>
                  </a:txBody>
                  <a:tcPr/>
                </a:tc>
              </a:tr>
            </a:tbl>
          </a:graphicData>
        </a:graphic>
      </p:graphicFrame>
      <p:grpSp>
        <p:nvGrpSpPr>
          <p:cNvPr id="2" name="群組 10"/>
          <p:cNvGrpSpPr>
            <a:grpSpLocks/>
          </p:cNvGrpSpPr>
          <p:nvPr/>
        </p:nvGrpSpPr>
        <p:grpSpPr bwMode="auto">
          <a:xfrm>
            <a:off x="323528" y="1268761"/>
            <a:ext cx="4299272" cy="792087"/>
            <a:chOff x="4718130" y="1401267"/>
            <a:chExt cx="4298019" cy="791986"/>
          </a:xfrm>
        </p:grpSpPr>
        <p:sp>
          <p:nvSpPr>
            <p:cNvPr id="9" name="框架 8"/>
            <p:cNvSpPr/>
            <p:nvPr/>
          </p:nvSpPr>
          <p:spPr>
            <a:xfrm>
              <a:off x="4718130" y="1878696"/>
              <a:ext cx="4298019" cy="314557"/>
            </a:xfrm>
            <a:prstGeom prst="frame">
              <a:avLst>
                <a:gd name="adj1" fmla="val 4166"/>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solidFill>
                  <a:schemeClr val="tx1"/>
                </a:solidFill>
              </a:endParaRPr>
            </a:p>
          </p:txBody>
        </p:sp>
        <p:sp>
          <p:nvSpPr>
            <p:cNvPr id="10" name="文字方塊 12"/>
            <p:cNvSpPr txBox="1">
              <a:spLocks noChangeArrowheads="1"/>
            </p:cNvSpPr>
            <p:nvPr/>
          </p:nvSpPr>
          <p:spPr bwMode="auto">
            <a:xfrm>
              <a:off x="5438000" y="1401267"/>
              <a:ext cx="1144774" cy="523220"/>
            </a:xfrm>
            <a:prstGeom prst="rect">
              <a:avLst/>
            </a:prstGeom>
            <a:noFill/>
            <a:ln w="9525">
              <a:noFill/>
              <a:miter lim="800000"/>
              <a:headEnd/>
              <a:tailEnd/>
            </a:ln>
          </p:spPr>
          <p:txBody>
            <a:bodyPr wrap="square">
              <a:spAutoFit/>
            </a:bodyPr>
            <a:lstStyle/>
            <a:p>
              <a:r>
                <a:rPr kumimoji="0" lang="en-US" altLang="zh-TW" sz="2800" b="1" dirty="0" smtClean="0">
                  <a:solidFill>
                    <a:srgbClr val="FF0000"/>
                  </a:solidFill>
                  <a:latin typeface="Calibri" pitchFamily="34" charset="0"/>
                </a:rPr>
                <a:t>MCLK</a:t>
              </a:r>
              <a:endParaRPr kumimoji="0" lang="zh-TW" altLang="en-US" sz="2400" b="1" dirty="0">
                <a:solidFill>
                  <a:srgbClr val="FF0000"/>
                </a:solidFill>
                <a:latin typeface="Calibri" pitchFamily="34" charset="0"/>
              </a:endParaRPr>
            </a:p>
          </p:txBody>
        </p:sp>
      </p:grpSp>
      <p:grpSp>
        <p:nvGrpSpPr>
          <p:cNvPr id="3" name="群組 10"/>
          <p:cNvGrpSpPr>
            <a:grpSpLocks/>
          </p:cNvGrpSpPr>
          <p:nvPr/>
        </p:nvGrpSpPr>
        <p:grpSpPr bwMode="auto">
          <a:xfrm>
            <a:off x="4593208" y="1268761"/>
            <a:ext cx="3147144" cy="792087"/>
            <a:chOff x="4718130" y="1401267"/>
            <a:chExt cx="3146227" cy="791986"/>
          </a:xfrm>
        </p:grpSpPr>
        <p:sp>
          <p:nvSpPr>
            <p:cNvPr id="12" name="框架 11"/>
            <p:cNvSpPr/>
            <p:nvPr/>
          </p:nvSpPr>
          <p:spPr>
            <a:xfrm>
              <a:off x="4718130" y="1878696"/>
              <a:ext cx="3146227" cy="314557"/>
            </a:xfrm>
            <a:prstGeom prst="frame">
              <a:avLst>
                <a:gd name="adj1" fmla="val 4166"/>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solidFill>
                  <a:schemeClr val="tx1"/>
                </a:solidFill>
              </a:endParaRPr>
            </a:p>
          </p:txBody>
        </p:sp>
        <p:sp>
          <p:nvSpPr>
            <p:cNvPr id="13" name="文字方塊 12"/>
            <p:cNvSpPr txBox="1">
              <a:spLocks noChangeArrowheads="1"/>
            </p:cNvSpPr>
            <p:nvPr/>
          </p:nvSpPr>
          <p:spPr bwMode="auto">
            <a:xfrm>
              <a:off x="5438000" y="1401267"/>
              <a:ext cx="1346552" cy="523153"/>
            </a:xfrm>
            <a:prstGeom prst="rect">
              <a:avLst/>
            </a:prstGeom>
            <a:noFill/>
            <a:ln w="9525">
              <a:noFill/>
              <a:miter lim="800000"/>
              <a:headEnd/>
              <a:tailEnd/>
            </a:ln>
          </p:spPr>
          <p:txBody>
            <a:bodyPr wrap="square">
              <a:spAutoFit/>
            </a:bodyPr>
            <a:lstStyle/>
            <a:p>
              <a:r>
                <a:rPr kumimoji="0" lang="en-US" altLang="zh-TW" sz="2800" b="1" dirty="0" smtClean="0">
                  <a:solidFill>
                    <a:srgbClr val="FF0000"/>
                  </a:solidFill>
                  <a:latin typeface="Calibri" pitchFamily="34" charset="0"/>
                </a:rPr>
                <a:t>SMCLK</a:t>
              </a:r>
              <a:endParaRPr kumimoji="0" lang="zh-TW" altLang="en-US" sz="2400" b="1" dirty="0">
                <a:solidFill>
                  <a:srgbClr val="FF0000"/>
                </a:solidFill>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標題 1"/>
          <p:cNvSpPr>
            <a:spLocks noGrp="1"/>
          </p:cNvSpPr>
          <p:nvPr>
            <p:ph type="title"/>
          </p:nvPr>
        </p:nvSpPr>
        <p:spPr/>
        <p:txBody>
          <a:bodyPr/>
          <a:lstStyle/>
          <a:p>
            <a:r>
              <a:rPr lang="en-US" altLang="zh-TW" dirty="0" smtClean="0"/>
              <a:t>BCSCTL3</a:t>
            </a:r>
            <a:br>
              <a:rPr lang="en-US" altLang="zh-TW" dirty="0" smtClean="0"/>
            </a:br>
            <a:endParaRPr lang="zh-TW" altLang="en-US" dirty="0" smtClean="0"/>
          </a:p>
        </p:txBody>
      </p:sp>
      <p:pic>
        <p:nvPicPr>
          <p:cNvPr id="34819" name="Picture 2"/>
          <p:cNvPicPr>
            <a:picLocks noChangeAspect="1" noChangeArrowheads="1"/>
          </p:cNvPicPr>
          <p:nvPr/>
        </p:nvPicPr>
        <p:blipFill>
          <a:blip r:embed="rId3" cstate="print"/>
          <a:srcRect b="33279"/>
          <a:stretch>
            <a:fillRect/>
          </a:stretch>
        </p:blipFill>
        <p:spPr bwMode="auto">
          <a:xfrm>
            <a:off x="611188" y="1125538"/>
            <a:ext cx="8208962" cy="5283200"/>
          </a:xfrm>
          <a:prstGeom prst="rect">
            <a:avLst/>
          </a:prstGeom>
          <a:noFill/>
          <a:ln w="9525">
            <a:noFill/>
            <a:miter lim="800000"/>
            <a:headEnd/>
            <a:tailEnd/>
          </a:ln>
        </p:spPr>
      </p:pic>
      <p:graphicFrame>
        <p:nvGraphicFramePr>
          <p:cNvPr id="5" name="表格 4"/>
          <p:cNvGraphicFramePr>
            <a:graphicFrameLocks noGrp="1"/>
          </p:cNvGraphicFramePr>
          <p:nvPr>
            <p:extLst>
              <p:ext uri="{D42A27DB-BD31-4B8C-83A1-F6EECF244321}">
                <p14:modId xmlns="" xmlns:p14="http://schemas.microsoft.com/office/powerpoint/2010/main" val="34494982"/>
              </p:ext>
            </p:extLst>
          </p:nvPr>
        </p:nvGraphicFramePr>
        <p:xfrm>
          <a:off x="467544" y="6334125"/>
          <a:ext cx="8424935" cy="396240"/>
        </p:xfrm>
        <a:graphic>
          <a:graphicData uri="http://schemas.openxmlformats.org/drawingml/2006/table">
            <a:tbl>
              <a:tblPr firstRow="1" bandRow="1">
                <a:tableStyleId>{D7AC3CCA-C797-4891-BE02-D94E43425B78}</a:tableStyleId>
              </a:tblPr>
              <a:tblGrid>
                <a:gridCol w="8424935"/>
              </a:tblGrid>
              <a:tr h="312480">
                <a:tc>
                  <a:txBody>
                    <a:bodyPr/>
                    <a:lstStyle/>
                    <a:p>
                      <a:r>
                        <a:rPr lang="en-US" altLang="zh-TW" sz="2000" b="1" i="0" u="none" strike="noStrike" baseline="0" dirty="0" smtClean="0">
                          <a:solidFill>
                            <a:srgbClr val="000000"/>
                          </a:solidFill>
                          <a:latin typeface="Courier New"/>
                        </a:rPr>
                        <a:t>BCSCTL3 |= LFXT1S_2;    </a:t>
                      </a:r>
                      <a:r>
                        <a:rPr lang="en-US" altLang="zh-TW" sz="2000" b="1" i="0" u="none" strike="noStrike" baseline="0" dirty="0" smtClean="0">
                          <a:solidFill>
                            <a:srgbClr val="C00000"/>
                          </a:solidFill>
                          <a:latin typeface="Courier New"/>
                        </a:rPr>
                        <a:t>// Enable VLO as MCLK/ACLK </a:t>
                      </a:r>
                      <a:r>
                        <a:rPr lang="en-US" altLang="zh-TW" sz="2000" b="1" i="0" u="none" strike="noStrike" baseline="0" dirty="0" err="1" smtClean="0">
                          <a:solidFill>
                            <a:srgbClr val="C00000"/>
                          </a:solidFill>
                          <a:latin typeface="Courier New"/>
                        </a:rPr>
                        <a:t>src</a:t>
                      </a:r>
                      <a:endParaRPr lang="en-US" altLang="zh-TW" sz="2000" dirty="0" smtClean="0">
                        <a:solidFill>
                          <a:srgbClr val="C00000"/>
                        </a:solidFill>
                        <a:latin typeface="Courier New" pitchFamily="49" charset="0"/>
                        <a:cs typeface="Courier New" pitchFamily="49" charset="0"/>
                      </a:endParaRPr>
                    </a:p>
                  </a:txBody>
                  <a:tcPr/>
                </a:tc>
              </a:tr>
            </a:tbl>
          </a:graphicData>
        </a:graphic>
      </p:graphicFrame>
      <p:sp>
        <p:nvSpPr>
          <p:cNvPr id="4" name="框架 3"/>
          <p:cNvSpPr/>
          <p:nvPr/>
        </p:nvSpPr>
        <p:spPr>
          <a:xfrm>
            <a:off x="2627313" y="1628775"/>
            <a:ext cx="2089150" cy="431800"/>
          </a:xfrm>
          <a:prstGeom prst="frame">
            <a:avLst>
              <a:gd name="adj1" fmla="val 835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solidFill>
                <a:schemeClr val="tx1"/>
              </a:solidFill>
            </a:endParaRPr>
          </a:p>
        </p:txBody>
      </p:sp>
      <p:sp>
        <p:nvSpPr>
          <p:cNvPr id="34827" name="文字方塊 5"/>
          <p:cNvSpPr txBox="1">
            <a:spLocks noChangeArrowheads="1"/>
          </p:cNvSpPr>
          <p:nvPr/>
        </p:nvSpPr>
        <p:spPr bwMode="auto">
          <a:xfrm>
            <a:off x="4703763" y="1268413"/>
            <a:ext cx="2232025" cy="400050"/>
          </a:xfrm>
          <a:prstGeom prst="rect">
            <a:avLst/>
          </a:prstGeom>
          <a:noFill/>
          <a:ln w="9525">
            <a:noFill/>
            <a:miter lim="800000"/>
            <a:headEnd/>
            <a:tailEnd/>
          </a:ln>
        </p:spPr>
        <p:txBody>
          <a:bodyPr>
            <a:spAutoFit/>
          </a:bodyPr>
          <a:lstStyle/>
          <a:p>
            <a:r>
              <a:rPr kumimoji="0" lang="en-US" altLang="zh-TW" sz="2000" b="1">
                <a:solidFill>
                  <a:srgbClr val="FF0000"/>
                </a:solidFill>
                <a:latin typeface="Calibri" pitchFamily="34" charset="0"/>
              </a:rPr>
              <a:t>In MSP430G2231</a:t>
            </a:r>
            <a:endParaRPr kumimoji="0" lang="zh-TW" altLang="en-US" sz="2000" b="1">
              <a:solidFill>
                <a:srgbClr val="FF0000"/>
              </a:solidFill>
              <a:latin typeface="Calibri" pitchFamily="34" charset="0"/>
            </a:endParaRPr>
          </a:p>
        </p:txBody>
      </p:sp>
      <p:cxnSp>
        <p:nvCxnSpPr>
          <p:cNvPr id="8" name="直線接點 7"/>
          <p:cNvCxnSpPr/>
          <p:nvPr/>
        </p:nvCxnSpPr>
        <p:spPr>
          <a:xfrm>
            <a:off x="2484438" y="3357563"/>
            <a:ext cx="29257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250" fill="hold"/>
                                        <p:tgtEl>
                                          <p:spTgt spid="8"/>
                                        </p:tgtEl>
                                        <p:attrNameLst>
                                          <p:attrName>ppt_w</p:attrName>
                                        </p:attrNameLst>
                                      </p:cBhvr>
                                      <p:tavLst>
                                        <p:tav tm="0">
                                          <p:val>
                                            <p:strVal val="#ppt_w*0.70"/>
                                          </p:val>
                                        </p:tav>
                                        <p:tav tm="100000">
                                          <p:val>
                                            <p:strVal val="#ppt_w"/>
                                          </p:val>
                                        </p:tav>
                                      </p:tavLst>
                                    </p:anim>
                                    <p:anim calcmode="lin" valueType="num">
                                      <p:cBhvr>
                                        <p:cTn id="12" dur="250" fill="hold"/>
                                        <p:tgtEl>
                                          <p:spTgt spid="8"/>
                                        </p:tgtEl>
                                        <p:attrNameLst>
                                          <p:attrName>ppt_h</p:attrName>
                                        </p:attrNameLst>
                                      </p:cBhvr>
                                      <p:tavLst>
                                        <p:tav tm="0">
                                          <p:val>
                                            <p:strVal val="#ppt_h"/>
                                          </p:val>
                                        </p:tav>
                                        <p:tav tm="100000">
                                          <p:val>
                                            <p:strVal val="#ppt_h"/>
                                          </p:val>
                                        </p:tav>
                                      </p:tavLst>
                                    </p:anim>
                                    <p:animEffect transition="in" filter="fade">
                                      <p:cBhvr>
                                        <p:cTn id="1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6" name="Rectangle 12"/>
          <p:cNvSpPr>
            <a:spLocks noGrp="1"/>
          </p:cNvSpPr>
          <p:nvPr>
            <p:ph type="title"/>
          </p:nvPr>
        </p:nvSpPr>
        <p:spPr/>
        <p:txBody>
          <a:bodyPr/>
          <a:lstStyle/>
          <a:p>
            <a:r>
              <a:rPr lang="en-US" altLang="zh-TW" smtClean="0"/>
              <a:t>Interrupt Flag Register 1 (IFG1)</a:t>
            </a:r>
            <a:endParaRPr lang="zh-TW" altLang="en-US" smtClean="0"/>
          </a:p>
        </p:txBody>
      </p:sp>
      <p:sp>
        <p:nvSpPr>
          <p:cNvPr id="36877" name="Rectangle 13"/>
          <p:cNvSpPr>
            <a:spLocks noGrp="1"/>
          </p:cNvSpPr>
          <p:nvPr>
            <p:ph idx="1"/>
          </p:nvPr>
        </p:nvSpPr>
        <p:spPr/>
        <p:txBody>
          <a:bodyPr/>
          <a:lstStyle/>
          <a:p>
            <a:r>
              <a:rPr lang="en-US" altLang="zh-TW" smtClean="0"/>
              <a:t>OFIFG oscillator-fault flag is set when an oscillator fault (LFXT1OF) is detected. </a:t>
            </a:r>
            <a:endParaRPr lang="zh-TW" altLang="en-US" dirty="0" smtClean="0"/>
          </a:p>
        </p:txBody>
      </p:sp>
      <p:pic>
        <p:nvPicPr>
          <p:cNvPr id="36867" name="Picture 2"/>
          <p:cNvPicPr>
            <a:picLocks noChangeAspect="1" noChangeArrowheads="1"/>
          </p:cNvPicPr>
          <p:nvPr/>
        </p:nvPicPr>
        <p:blipFill>
          <a:blip r:embed="rId3" cstate="print"/>
          <a:srcRect/>
          <a:stretch>
            <a:fillRect/>
          </a:stretch>
        </p:blipFill>
        <p:spPr bwMode="auto">
          <a:xfrm>
            <a:off x="107950" y="2924175"/>
            <a:ext cx="8928100" cy="2444750"/>
          </a:xfrm>
          <a:prstGeom prst="rect">
            <a:avLst/>
          </a:prstGeom>
          <a:noFill/>
          <a:ln w="9525">
            <a:noFill/>
            <a:miter lim="800000"/>
            <a:headEnd/>
            <a:tailEnd/>
          </a:ln>
        </p:spPr>
      </p:pic>
      <p:graphicFrame>
        <p:nvGraphicFramePr>
          <p:cNvPr id="5" name="內容版面配置區 3"/>
          <p:cNvGraphicFramePr>
            <a:graphicFrameLocks/>
          </p:cNvGraphicFramePr>
          <p:nvPr/>
        </p:nvGraphicFramePr>
        <p:xfrm>
          <a:off x="457200" y="5661025"/>
          <a:ext cx="8230004" cy="365760"/>
        </p:xfrm>
        <a:graphic>
          <a:graphicData uri="http://schemas.openxmlformats.org/drawingml/2006/table">
            <a:tbl>
              <a:tblPr firstRow="1" bandRow="1">
                <a:tableStyleId>{D7AC3CCA-C797-4891-BE02-D94E43425B78}</a:tableStyleId>
              </a:tblPr>
              <a:tblGrid>
                <a:gridCol w="8230004"/>
              </a:tblGrid>
              <a:tr h="288032">
                <a:tc>
                  <a:txBody>
                    <a:bodyPr/>
                    <a:lstStyle/>
                    <a:p>
                      <a:r>
                        <a:rPr lang="en-US" altLang="zh-TW" sz="1800" b="1" dirty="0" smtClean="0">
                          <a:latin typeface="Courier New" pitchFamily="49" charset="0"/>
                          <a:cs typeface="Courier New" pitchFamily="49" charset="0"/>
                        </a:rPr>
                        <a:t>IFG1 &amp;= ~OFIFG;                     </a:t>
                      </a:r>
                      <a:r>
                        <a:rPr lang="en-US" altLang="zh-TW" sz="1800" b="1" dirty="0" smtClean="0">
                          <a:solidFill>
                            <a:srgbClr val="C00000"/>
                          </a:solidFill>
                          <a:latin typeface="Courier New" pitchFamily="49" charset="0"/>
                          <a:cs typeface="Courier New" pitchFamily="49" charset="0"/>
                        </a:rPr>
                        <a:t>// Clear </a:t>
                      </a:r>
                      <a:r>
                        <a:rPr lang="en-US" altLang="zh-TW" sz="1800" b="1" dirty="0" err="1" smtClean="0">
                          <a:solidFill>
                            <a:srgbClr val="C00000"/>
                          </a:solidFill>
                          <a:latin typeface="Courier New" pitchFamily="49" charset="0"/>
                          <a:cs typeface="Courier New" pitchFamily="49" charset="0"/>
                        </a:rPr>
                        <a:t>OSCFault</a:t>
                      </a:r>
                      <a:r>
                        <a:rPr lang="en-US" altLang="zh-TW" sz="1800" b="1" dirty="0" smtClean="0">
                          <a:solidFill>
                            <a:srgbClr val="C00000"/>
                          </a:solidFill>
                          <a:latin typeface="Courier New" pitchFamily="49" charset="0"/>
                          <a:cs typeface="Courier New" pitchFamily="49" charset="0"/>
                        </a:rPr>
                        <a:t> flag</a:t>
                      </a:r>
                    </a:p>
                  </a:txBody>
                  <a:tcPr marL="93312" marR="93312"/>
                </a:tc>
              </a:tr>
            </a:tbl>
          </a:graphicData>
        </a:graphic>
      </p:graphicFrame>
      <p:cxnSp>
        <p:nvCxnSpPr>
          <p:cNvPr id="7" name="直線接點 6"/>
          <p:cNvCxnSpPr/>
          <p:nvPr/>
        </p:nvCxnSpPr>
        <p:spPr>
          <a:xfrm>
            <a:off x="2124075" y="4581525"/>
            <a:ext cx="172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ppt_w</p:attrName>
                                        </p:attrNameLst>
                                      </p:cBhvr>
                                      <p:tavLst>
                                        <p:tav tm="0">
                                          <p:val>
                                            <p:strVal val="#ppt_w*0.70"/>
                                          </p:val>
                                        </p:tav>
                                        <p:tav tm="100000">
                                          <p:val>
                                            <p:strVal val="#ppt_w"/>
                                          </p:val>
                                        </p:tav>
                                      </p:tavLst>
                                    </p:anim>
                                    <p:anim calcmode="lin" valueType="num">
                                      <p:cBhvr>
                                        <p:cTn id="8" dur="250" fill="hold"/>
                                        <p:tgtEl>
                                          <p:spTgt spid="7"/>
                                        </p:tgtEl>
                                        <p:attrNameLst>
                                          <p:attrName>ppt_h</p:attrName>
                                        </p:attrNameLst>
                                      </p:cBhvr>
                                      <p:tavLst>
                                        <p:tav tm="0">
                                          <p:val>
                                            <p:strVal val="#ppt_h"/>
                                          </p:val>
                                        </p:tav>
                                        <p:tav tm="100000">
                                          <p:val>
                                            <p:strVal val="#ppt_h"/>
                                          </p:val>
                                        </p:tav>
                                      </p:tavLst>
                                    </p:anim>
                                    <p:animEffect transition="in" filter="fade">
                                      <p:cBhvr>
                                        <p:cTn id="9"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4"/>
          <p:cNvSpPr>
            <a:spLocks noGrp="1"/>
          </p:cNvSpPr>
          <p:nvPr>
            <p:ph type="sldNum" sz="quarter" idx="12"/>
          </p:nvPr>
        </p:nvSpPr>
        <p:spPr/>
        <p:txBody>
          <a:bodyPr/>
          <a:lstStyle/>
          <a:p>
            <a:fld id="{F597B492-C0DE-4EF4-8420-A5E92B25E0EC}" type="slidenum">
              <a:rPr lang="zh-TW" altLang="en-US"/>
              <a:pPr/>
              <a:t>2</a:t>
            </a:fld>
            <a:endParaRPr lang="zh-TW" altLang="zh-TW"/>
          </a:p>
        </p:txBody>
      </p:sp>
      <p:sp>
        <p:nvSpPr>
          <p:cNvPr id="911362" name="標題 4"/>
          <p:cNvSpPr>
            <a:spLocks noGrp="1"/>
          </p:cNvSpPr>
          <p:nvPr>
            <p:ph type="title"/>
          </p:nvPr>
        </p:nvSpPr>
        <p:spPr/>
        <p:txBody>
          <a:bodyPr/>
          <a:lstStyle/>
          <a:p>
            <a:r>
              <a:rPr lang="en-US" altLang="zh-TW"/>
              <a:t>Recall First MSP430 Program</a:t>
            </a:r>
            <a:endParaRPr lang="zh-TW" altLang="en-US"/>
          </a:p>
        </p:txBody>
      </p:sp>
      <p:sp>
        <p:nvSpPr>
          <p:cNvPr id="911363" name="內容版面配置區 2"/>
          <p:cNvSpPr>
            <a:spLocks noGrp="1"/>
          </p:cNvSpPr>
          <p:nvPr>
            <p:ph sz="half" idx="4294967295"/>
          </p:nvPr>
        </p:nvSpPr>
        <p:spPr>
          <a:xfrm>
            <a:off x="0" y="1676400"/>
            <a:ext cx="4013200" cy="4495800"/>
          </a:xfrm>
        </p:spPr>
        <p:txBody>
          <a:bodyPr/>
          <a:lstStyle/>
          <a:p>
            <a:pPr>
              <a:buFont typeface="Wingdings" pitchFamily="2" charset="2"/>
              <a:buNone/>
            </a:pPr>
            <a:r>
              <a:rPr lang="en-US" altLang="zh-TW" sz="1000" b="1"/>
              <a:t> </a:t>
            </a:r>
          </a:p>
        </p:txBody>
      </p:sp>
      <p:graphicFrame>
        <p:nvGraphicFramePr>
          <p:cNvPr id="4" name="表格 3"/>
          <p:cNvGraphicFramePr>
            <a:graphicFrameLocks noGrp="1"/>
          </p:cNvGraphicFramePr>
          <p:nvPr/>
        </p:nvGraphicFramePr>
        <p:xfrm>
          <a:off x="539750" y="1844675"/>
          <a:ext cx="8064500" cy="4176713"/>
        </p:xfrm>
        <a:graphic>
          <a:graphicData uri="http://schemas.openxmlformats.org/drawingml/2006/table">
            <a:tbl>
              <a:tblPr/>
              <a:tblGrid>
                <a:gridCol w="8064500"/>
              </a:tblGrid>
              <a:tr h="417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rgbClr val="000000"/>
                          </a:solidFill>
                          <a:effectLst/>
                          <a:latin typeface="Courier New" pitchFamily="49" charset="0"/>
                          <a:ea typeface="標楷體" pitchFamily="65" charset="-120"/>
                          <a:cs typeface="Courier New" pitchFamily="49" charset="0"/>
                        </a:rPr>
                        <a:t>#include &lt;msp430x2231.h&gt;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rgbClr val="000000"/>
                          </a:solidFill>
                          <a:effectLst/>
                          <a:latin typeface="Courier New" pitchFamily="49" charset="0"/>
                          <a:ea typeface="標楷體" pitchFamily="65" charset="-120"/>
                          <a:cs typeface="Courier New" pitchFamily="49" charset="0"/>
                        </a:rPr>
                        <a:t>void main(void)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rgbClr val="000000"/>
                          </a:solidFill>
                          <a:effectLst/>
                          <a:latin typeface="Courier New" pitchFamily="49" charset="0"/>
                          <a:ea typeface="標楷體" pitchFamily="65" charset="-120"/>
                          <a:cs typeface="Courier New" pitchFamily="49" charset="0"/>
                        </a:rPr>
                        <a:t>  WDTCTL = WDTPW + WDTHOLD;  // Stop watchdog timer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rgbClr val="FF0000"/>
                          </a:solidFill>
                          <a:effectLst/>
                          <a:latin typeface="Courier New" pitchFamily="49" charset="0"/>
                          <a:ea typeface="標楷體" pitchFamily="65" charset="-120"/>
                          <a:cs typeface="Courier New" pitchFamily="49" charset="0"/>
                        </a:rPr>
                        <a:t>  </a:t>
                      </a:r>
                      <a:r>
                        <a:rPr kumimoji="0" lang="en-US" altLang="zh-TW" sz="2000" b="1" i="0" u="none" strike="noStrike" cap="none" normalizeH="0" baseline="0" smtClean="0">
                          <a:ln>
                            <a:noFill/>
                          </a:ln>
                          <a:solidFill>
                            <a:schemeClr val="tx1"/>
                          </a:solidFill>
                          <a:effectLst/>
                          <a:latin typeface="Courier New" pitchFamily="49" charset="0"/>
                          <a:ea typeface="標楷體" pitchFamily="65" charset="-120"/>
                          <a:cs typeface="Courier New" pitchFamily="49" charset="0"/>
                        </a:rPr>
                        <a:t>P1DIR |= 0x41;  // set P1.0 &amp; 6 to outputs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Courier New" pitchFamily="49" charset="0"/>
                          <a:ea typeface="標楷體" pitchFamily="65" charset="-120"/>
                          <a:cs typeface="Courier New" pitchFamily="49" charset="0"/>
                        </a:rPr>
                        <a:t>                  //(red &amp; green LEDs)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Courier New" pitchFamily="49" charset="0"/>
                          <a:ea typeface="標楷體" pitchFamily="65" charset="-120"/>
                          <a:cs typeface="Courier New" pitchFamily="49" charset="0"/>
                        </a:rPr>
                        <a:t>  for(;;)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Courier New" pitchFamily="49" charset="0"/>
                          <a:ea typeface="標楷體" pitchFamily="65" charset="-120"/>
                          <a:cs typeface="Courier New" pitchFamily="49" charset="0"/>
                        </a:rPr>
                        <a:t>     volatile unsigned int i;</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Courier New" pitchFamily="49" charset="0"/>
                          <a:ea typeface="標楷體" pitchFamily="65" charset="-120"/>
                          <a:cs typeface="Courier New" pitchFamily="49" charset="0"/>
                        </a:rPr>
                        <a:t>     P1OUT ^= 0x41; // Toggle P1.0 &amp; 6 using XOR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rgbClr val="000000"/>
                          </a:solidFill>
                          <a:effectLst/>
                          <a:latin typeface="Courier New" pitchFamily="49" charset="0"/>
                          <a:ea typeface="標楷體" pitchFamily="65" charset="-120"/>
                          <a:cs typeface="Courier New" pitchFamily="49" charset="0"/>
                        </a:rPr>
                        <a:t>     i = 50000; // Delay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rgbClr val="000000"/>
                          </a:solidFill>
                          <a:effectLst/>
                          <a:latin typeface="Courier New" pitchFamily="49" charset="0"/>
                          <a:ea typeface="標楷體" pitchFamily="65" charset="-120"/>
                          <a:cs typeface="Courier New" pitchFamily="49" charset="0"/>
                        </a:rPr>
                        <a:t>     do (i--);</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rgbClr val="000000"/>
                          </a:solidFill>
                          <a:effectLst/>
                          <a:latin typeface="Courier New" pitchFamily="49" charset="0"/>
                          <a:ea typeface="標楷體" pitchFamily="65" charset="-120"/>
                          <a:cs typeface="Courier New" pitchFamily="49" charset="0"/>
                        </a:rPr>
                        <a:t>     while (i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rgbClr val="000000"/>
                          </a:solidFill>
                          <a:effectLst/>
                          <a:latin typeface="Courier New" pitchFamily="49" charset="0"/>
                          <a:ea typeface="標楷體" pitchFamily="65" charset="-12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smtClean="0">
                          <a:ln>
                            <a:noFill/>
                          </a:ln>
                          <a:solidFill>
                            <a:srgbClr val="000000"/>
                          </a:solidFill>
                          <a:effectLst/>
                          <a:latin typeface="Courier New" pitchFamily="49" charset="0"/>
                          <a:ea typeface="標楷體" pitchFamily="65" charset="-120"/>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911371" name="Oval 11"/>
          <p:cNvSpPr>
            <a:spLocks noChangeArrowheads="1"/>
          </p:cNvSpPr>
          <p:nvPr/>
        </p:nvSpPr>
        <p:spPr bwMode="auto">
          <a:xfrm>
            <a:off x="900113" y="4076700"/>
            <a:ext cx="3743325" cy="1368425"/>
          </a:xfrm>
          <a:prstGeom prst="ellipse">
            <a:avLst/>
          </a:prstGeom>
          <a:noFill/>
          <a:ln w="57150">
            <a:solidFill>
              <a:srgbClr val="FF0000"/>
            </a:solidFill>
            <a:round/>
            <a:headEnd/>
            <a:tailEnd/>
          </a:ln>
          <a:effectLst/>
        </p:spPr>
        <p:txBody>
          <a:bodyPr wrap="none" anchor="ctr"/>
          <a:lstStyle/>
          <a:p>
            <a:endParaRPr lang="zh-TW" altLang="en-US"/>
          </a:p>
        </p:txBody>
      </p:sp>
      <p:sp>
        <p:nvSpPr>
          <p:cNvPr id="911372" name="Text Box 12"/>
          <p:cNvSpPr txBox="1">
            <a:spLocks noChangeArrowheads="1"/>
          </p:cNvSpPr>
          <p:nvPr/>
        </p:nvSpPr>
        <p:spPr bwMode="auto">
          <a:xfrm>
            <a:off x="4767263" y="4810125"/>
            <a:ext cx="2441575" cy="457200"/>
          </a:xfrm>
          <a:prstGeom prst="rect">
            <a:avLst/>
          </a:prstGeom>
          <a:noFill/>
          <a:ln w="9525">
            <a:noFill/>
            <a:miter lim="800000"/>
            <a:headEnd/>
            <a:tailEnd/>
          </a:ln>
          <a:effectLst/>
        </p:spPr>
        <p:txBody>
          <a:bodyPr wrap="none">
            <a:spAutoFit/>
          </a:bodyPr>
          <a:lstStyle/>
          <a:p>
            <a:r>
              <a:rPr lang="en-US" altLang="zh-TW">
                <a:solidFill>
                  <a:srgbClr val="FF0000"/>
                </a:solidFill>
              </a:rPr>
              <a:t>How much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71"/>
                                        </p:tgtEl>
                                        <p:attrNameLst>
                                          <p:attrName>style.visibility</p:attrName>
                                        </p:attrNameLst>
                                      </p:cBhvr>
                                      <p:to>
                                        <p:strVal val="visible"/>
                                      </p:to>
                                    </p:set>
                                  </p:childTnLst>
                                </p:cTn>
                              </p:par>
                            </p:childTnLst>
                          </p:cTn>
                        </p:par>
                        <p:par>
                          <p:cTn id="7" fill="hold">
                            <p:stCondLst>
                              <p:cond delay="0"/>
                            </p:stCondLst>
                            <p:childTnLst>
                              <p:par>
                                <p:cTn id="8" presetID="31" presetClass="entr" presetSubtype="0" fill="hold" grpId="0" nodeType="afterEffect">
                                  <p:stCondLst>
                                    <p:cond delay="0"/>
                                  </p:stCondLst>
                                  <p:iterate type="lt">
                                    <p:tmPct val="5000"/>
                                  </p:iterate>
                                  <p:childTnLst>
                                    <p:set>
                                      <p:cBhvr>
                                        <p:cTn id="9" dur="1" fill="hold">
                                          <p:stCondLst>
                                            <p:cond delay="0"/>
                                          </p:stCondLst>
                                        </p:cTn>
                                        <p:tgtEl>
                                          <p:spTgt spid="911372"/>
                                        </p:tgtEl>
                                        <p:attrNameLst>
                                          <p:attrName>style.visibility</p:attrName>
                                        </p:attrNameLst>
                                      </p:cBhvr>
                                      <p:to>
                                        <p:strVal val="visible"/>
                                      </p:to>
                                    </p:set>
                                    <p:anim calcmode="lin" valueType="num">
                                      <p:cBhvr>
                                        <p:cTn id="10" dur="1000" fill="hold"/>
                                        <p:tgtEl>
                                          <p:spTgt spid="911372"/>
                                        </p:tgtEl>
                                        <p:attrNameLst>
                                          <p:attrName>ppt_w</p:attrName>
                                        </p:attrNameLst>
                                      </p:cBhvr>
                                      <p:tavLst>
                                        <p:tav tm="0">
                                          <p:val>
                                            <p:fltVal val="0"/>
                                          </p:val>
                                        </p:tav>
                                        <p:tav tm="100000">
                                          <p:val>
                                            <p:strVal val="#ppt_w"/>
                                          </p:val>
                                        </p:tav>
                                      </p:tavLst>
                                    </p:anim>
                                    <p:anim calcmode="lin" valueType="num">
                                      <p:cBhvr>
                                        <p:cTn id="11" dur="1000" fill="hold"/>
                                        <p:tgtEl>
                                          <p:spTgt spid="911372"/>
                                        </p:tgtEl>
                                        <p:attrNameLst>
                                          <p:attrName>ppt_h</p:attrName>
                                        </p:attrNameLst>
                                      </p:cBhvr>
                                      <p:tavLst>
                                        <p:tav tm="0">
                                          <p:val>
                                            <p:fltVal val="0"/>
                                          </p:val>
                                        </p:tav>
                                        <p:tav tm="100000">
                                          <p:val>
                                            <p:strVal val="#ppt_h"/>
                                          </p:val>
                                        </p:tav>
                                      </p:tavLst>
                                    </p:anim>
                                    <p:anim calcmode="lin" valueType="num">
                                      <p:cBhvr>
                                        <p:cTn id="12" dur="1000" fill="hold"/>
                                        <p:tgtEl>
                                          <p:spTgt spid="911372"/>
                                        </p:tgtEl>
                                        <p:attrNameLst>
                                          <p:attrName>style.rotation</p:attrName>
                                        </p:attrNameLst>
                                      </p:cBhvr>
                                      <p:tavLst>
                                        <p:tav tm="0">
                                          <p:val>
                                            <p:fltVal val="90"/>
                                          </p:val>
                                        </p:tav>
                                        <p:tav tm="100000">
                                          <p:val>
                                            <p:fltVal val="0"/>
                                          </p:val>
                                        </p:tav>
                                      </p:tavLst>
                                    </p:anim>
                                    <p:animEffect transition="in" filter="fade">
                                      <p:cBhvr>
                                        <p:cTn id="13" dur="1000"/>
                                        <p:tgtEl>
                                          <p:spTgt spid="911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1" grpId="0" animBg="1"/>
      <p:bldP spid="9113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5"/>
          <p:cNvSpPr>
            <a:spLocks noGrp="1"/>
          </p:cNvSpPr>
          <p:nvPr>
            <p:ph type="sldNum" sz="quarter" idx="12"/>
          </p:nvPr>
        </p:nvSpPr>
        <p:spPr/>
        <p:txBody>
          <a:bodyPr/>
          <a:lstStyle/>
          <a:p>
            <a:fld id="{F165D492-397F-4093-BDC9-59F02C1A27FF}" type="slidenum">
              <a:rPr lang="zh-TW" altLang="en-US"/>
              <a:pPr/>
              <a:t>3</a:t>
            </a:fld>
            <a:endParaRPr lang="zh-TW" altLang="zh-TW"/>
          </a:p>
        </p:txBody>
      </p:sp>
      <p:sp>
        <p:nvSpPr>
          <p:cNvPr id="913410" name="Rectangle 2"/>
          <p:cNvSpPr>
            <a:spLocks noGrp="1" noChangeArrowheads="1"/>
          </p:cNvSpPr>
          <p:nvPr>
            <p:ph type="title"/>
          </p:nvPr>
        </p:nvSpPr>
        <p:spPr/>
        <p:txBody>
          <a:bodyPr/>
          <a:lstStyle/>
          <a:p>
            <a:r>
              <a:rPr lang="en-US" altLang="zh-TW"/>
              <a:t>Problems Regarding Time</a:t>
            </a:r>
          </a:p>
        </p:txBody>
      </p:sp>
      <p:sp>
        <p:nvSpPr>
          <p:cNvPr id="913411" name="Rectangle 3"/>
          <p:cNvSpPr>
            <a:spLocks noGrp="1" noChangeArrowheads="1"/>
          </p:cNvSpPr>
          <p:nvPr>
            <p:ph type="body" idx="1"/>
          </p:nvPr>
        </p:nvSpPr>
        <p:spPr/>
        <p:txBody>
          <a:bodyPr/>
          <a:lstStyle/>
          <a:p>
            <a:r>
              <a:rPr lang="en-US" altLang="zh-TW"/>
              <a:t>Using software delay loops </a:t>
            </a:r>
          </a:p>
          <a:p>
            <a:pPr lvl="1"/>
            <a:r>
              <a:rPr lang="en-US" altLang="zh-TW"/>
              <a:t>Waste of processor because it is not available for other operations</a:t>
            </a:r>
          </a:p>
          <a:p>
            <a:pPr lvl="1"/>
            <a:r>
              <a:rPr lang="en-US" altLang="zh-TW"/>
              <a:t>Difficult to translate into actual time</a:t>
            </a:r>
          </a:p>
          <a:p>
            <a:pPr lvl="1"/>
            <a:r>
              <a:rPr lang="en-US" altLang="zh-TW"/>
              <a:t>Given a time for the delay, difficult to translate into number of iterations</a:t>
            </a:r>
          </a:p>
          <a:p>
            <a:pPr lvl="1"/>
            <a:r>
              <a:rPr lang="en-US" altLang="zh-TW"/>
              <a:t>The delays are unpredictable, e.g., compiler optimization, interrupts</a:t>
            </a:r>
          </a:p>
          <a:p>
            <a:pPr lvl="1"/>
            <a:endParaRPr lang="en-US" altLang="zh-TW"/>
          </a:p>
          <a:p>
            <a:pPr algn="ctr">
              <a:buFont typeface="Wingdings" pitchFamily="2" charset="2"/>
              <a:buNone/>
            </a:pPr>
            <a:r>
              <a:rPr lang="en-US" altLang="zh-TW">
                <a:solidFill>
                  <a:srgbClr val="FF0000"/>
                </a:solidFill>
                <a:latin typeface="Comic Sans MS" pitchFamily="66" charset="0"/>
              </a:rPr>
              <a:t>We need an independent </a:t>
            </a:r>
            <a:r>
              <a:rPr lang="en-US" altLang="zh-TW" b="1">
                <a:solidFill>
                  <a:srgbClr val="FF0000"/>
                </a:solidFill>
                <a:latin typeface="Comic Sans MS" pitchFamily="66" charset="0"/>
              </a:rPr>
              <a:t>reference</a:t>
            </a:r>
            <a:r>
              <a:rPr lang="en-US" altLang="zh-TW">
                <a:solidFill>
                  <a:srgbClr val="FF0000"/>
                </a:solidFill>
                <a:latin typeface="Comic Sans MS" pitchFamily="66" charset="0"/>
              </a:rPr>
              <a:t> of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13411">
                                            <p:txEl>
                                              <p:pRg st="1" end="1"/>
                                            </p:txEl>
                                          </p:spTgt>
                                        </p:tgtEl>
                                        <p:attrNameLst>
                                          <p:attrName>style.visibility</p:attrName>
                                        </p:attrNameLst>
                                      </p:cBhvr>
                                      <p:to>
                                        <p:strVal val="visible"/>
                                      </p:to>
                                    </p:set>
                                    <p:anim calcmode="discrete" valueType="clr">
                                      <p:cBhvr override="childStyle">
                                        <p:cTn id="7" dur="80"/>
                                        <p:tgtEl>
                                          <p:spTgt spid="91341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13411">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913411">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13411">
                                            <p:txEl>
                                              <p:pRg st="2" end="2"/>
                                            </p:txEl>
                                          </p:spTgt>
                                        </p:tgtEl>
                                        <p:attrNameLst>
                                          <p:attrName>style.visibility</p:attrName>
                                        </p:attrNameLst>
                                      </p:cBhvr>
                                      <p:to>
                                        <p:strVal val="visible"/>
                                      </p:to>
                                    </p:set>
                                    <p:anim calcmode="discrete" valueType="clr">
                                      <p:cBhvr override="childStyle">
                                        <p:cTn id="14" dur="80"/>
                                        <p:tgtEl>
                                          <p:spTgt spid="91341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13411">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913411">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913411">
                                            <p:txEl>
                                              <p:pRg st="3" end="3"/>
                                            </p:txEl>
                                          </p:spTgt>
                                        </p:tgtEl>
                                        <p:attrNameLst>
                                          <p:attrName>style.visibility</p:attrName>
                                        </p:attrNameLst>
                                      </p:cBhvr>
                                      <p:to>
                                        <p:strVal val="visible"/>
                                      </p:to>
                                    </p:set>
                                    <p:anim calcmode="discrete" valueType="clr">
                                      <p:cBhvr override="childStyle">
                                        <p:cTn id="21" dur="80"/>
                                        <p:tgtEl>
                                          <p:spTgt spid="91341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913411">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913411">
                                            <p:txEl>
                                              <p:pRg st="3" end="3"/>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913411">
                                            <p:txEl>
                                              <p:pRg st="4" end="4"/>
                                            </p:txEl>
                                          </p:spTgt>
                                        </p:tgtEl>
                                        <p:attrNameLst>
                                          <p:attrName>style.visibility</p:attrName>
                                        </p:attrNameLst>
                                      </p:cBhvr>
                                      <p:to>
                                        <p:strVal val="visible"/>
                                      </p:to>
                                    </p:set>
                                    <p:anim calcmode="discrete" valueType="clr">
                                      <p:cBhvr override="childStyle">
                                        <p:cTn id="28" dur="80"/>
                                        <p:tgtEl>
                                          <p:spTgt spid="91341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913411">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913411">
                                            <p:txEl>
                                              <p:pRg st="4" end="4"/>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913411">
                                            <p:txEl>
                                              <p:pRg st="6" end="6"/>
                                            </p:txEl>
                                          </p:spTgt>
                                        </p:tgtEl>
                                        <p:attrNameLst>
                                          <p:attrName>style.visibility</p:attrName>
                                        </p:attrNameLst>
                                      </p:cBhvr>
                                      <p:to>
                                        <p:strVal val="visible"/>
                                      </p:to>
                                    </p:set>
                                    <p:anim calcmode="discrete" valueType="clr">
                                      <p:cBhvr override="childStyle">
                                        <p:cTn id="35" dur="80"/>
                                        <p:tgtEl>
                                          <p:spTgt spid="91341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913411">
                                            <p:txEl>
                                              <p:pRg st="6" end="6"/>
                                            </p:txEl>
                                          </p:spTgt>
                                        </p:tgtEl>
                                        <p:attrNameLst>
                                          <p:attrName>fillcolor</p:attrName>
                                        </p:attrNameLst>
                                      </p:cBhvr>
                                      <p:tavLst>
                                        <p:tav tm="0">
                                          <p:val>
                                            <p:clrVal>
                                              <a:schemeClr val="accent2"/>
                                            </p:clrVal>
                                          </p:val>
                                        </p:tav>
                                        <p:tav tm="50000">
                                          <p:val>
                                            <p:clrVal>
                                              <a:schemeClr val="hlink"/>
                                            </p:clrVal>
                                          </p:val>
                                        </p:tav>
                                      </p:tavLst>
                                    </p:anim>
                                    <p:set>
                                      <p:cBhvr>
                                        <p:cTn id="37" dur="80"/>
                                        <p:tgtEl>
                                          <p:spTgt spid="91341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投影片編號版面配置區 5"/>
          <p:cNvSpPr>
            <a:spLocks noGrp="1"/>
          </p:cNvSpPr>
          <p:nvPr>
            <p:ph type="sldNum" sz="quarter" idx="12"/>
          </p:nvPr>
        </p:nvSpPr>
        <p:spPr/>
        <p:txBody>
          <a:bodyPr/>
          <a:lstStyle/>
          <a:p>
            <a:fld id="{C152A722-37C8-43C2-8D82-781F5E9E6042}" type="slidenum">
              <a:rPr lang="zh-TW" altLang="en-US"/>
              <a:pPr/>
              <a:t>4</a:t>
            </a:fld>
            <a:endParaRPr lang="zh-TW" altLang="zh-TW"/>
          </a:p>
        </p:txBody>
      </p:sp>
      <p:sp>
        <p:nvSpPr>
          <p:cNvPr id="917506" name="Rectangle 2"/>
          <p:cNvSpPr>
            <a:spLocks noGrp="1" noChangeArrowheads="1"/>
          </p:cNvSpPr>
          <p:nvPr>
            <p:ph type="title"/>
          </p:nvPr>
        </p:nvSpPr>
        <p:spPr/>
        <p:txBody>
          <a:bodyPr/>
          <a:lstStyle/>
          <a:p>
            <a:r>
              <a:rPr lang="en-US" altLang="zh-TW"/>
              <a:t>Reference of Time</a:t>
            </a:r>
          </a:p>
        </p:txBody>
      </p:sp>
      <p:sp>
        <p:nvSpPr>
          <p:cNvPr id="917507" name="Rectangle 3"/>
          <p:cNvSpPr>
            <a:spLocks noGrp="1" noChangeArrowheads="1"/>
          </p:cNvSpPr>
          <p:nvPr>
            <p:ph type="body" idx="1"/>
          </p:nvPr>
        </p:nvSpPr>
        <p:spPr/>
        <p:txBody>
          <a:bodyPr/>
          <a:lstStyle/>
          <a:p>
            <a:r>
              <a:rPr lang="en-US" altLang="zh-TW"/>
              <a:t>The simplest hardware to provide a reference of time is a counter that counts every fixed unit of time </a:t>
            </a:r>
            <a:r>
              <a:rPr lang="en-US" altLang="zh-TW">
                <a:sym typeface="Wingdings" pitchFamily="2" charset="2"/>
              </a:rPr>
              <a:t> </a:t>
            </a:r>
            <a:r>
              <a:rPr lang="en-US" altLang="zh-TW" i="1">
                <a:sym typeface="Wingdings" pitchFamily="2" charset="2"/>
              </a:rPr>
              <a:t>timer</a:t>
            </a:r>
          </a:p>
          <a:p>
            <a:pPr lvl="1"/>
            <a:endParaRPr lang="en-US" altLang="zh-TW"/>
          </a:p>
          <a:p>
            <a:pPr lvl="1"/>
            <a:endParaRPr lang="en-US" altLang="zh-TW"/>
          </a:p>
          <a:p>
            <a:pPr lvl="1"/>
            <a:endParaRPr lang="en-US" altLang="zh-TW"/>
          </a:p>
          <a:p>
            <a:pPr lvl="1"/>
            <a:r>
              <a:rPr lang="en-US" altLang="zh-TW"/>
              <a:t>The actual time can be obtained by multiplying the counter with the clock interval time</a:t>
            </a:r>
          </a:p>
          <a:p>
            <a:pPr lvl="1">
              <a:buFont typeface="Wingdings" pitchFamily="2" charset="2"/>
              <a:buNone/>
            </a:pPr>
            <a:r>
              <a:rPr lang="en-US" altLang="zh-TW"/>
              <a:t>	</a:t>
            </a:r>
            <a:r>
              <a:rPr lang="en-US" altLang="zh-TW">
                <a:sym typeface="Wingdings" pitchFamily="2" charset="2"/>
              </a:rPr>
              <a:t> </a:t>
            </a:r>
            <a:r>
              <a:rPr lang="en-US" altLang="zh-TW"/>
              <a:t>The accuracy and stability of the clock is critical</a:t>
            </a:r>
          </a:p>
          <a:p>
            <a:pPr lvl="1">
              <a:buFont typeface="Wingdings" pitchFamily="2" charset="2"/>
              <a:buNone/>
            </a:pPr>
            <a:endParaRPr lang="en-US" altLang="zh-TW"/>
          </a:p>
          <a:p>
            <a:pPr algn="ctr">
              <a:buFont typeface="Wingdings" pitchFamily="2" charset="2"/>
              <a:buNone/>
            </a:pPr>
            <a:r>
              <a:rPr lang="en-US" altLang="zh-TW">
                <a:solidFill>
                  <a:srgbClr val="FF0000"/>
                </a:solidFill>
                <a:latin typeface="Comic Sans MS" pitchFamily="66" charset="0"/>
              </a:rPr>
              <a:t>Where to put the timers?</a:t>
            </a:r>
          </a:p>
        </p:txBody>
      </p:sp>
      <p:grpSp>
        <p:nvGrpSpPr>
          <p:cNvPr id="917511" name="Group 7"/>
          <p:cNvGrpSpPr>
            <a:grpSpLocks/>
          </p:cNvGrpSpPr>
          <p:nvPr/>
        </p:nvGrpSpPr>
        <p:grpSpPr bwMode="auto">
          <a:xfrm>
            <a:off x="2381250" y="2997200"/>
            <a:ext cx="3846513" cy="792163"/>
            <a:chOff x="1500" y="1888"/>
            <a:chExt cx="2423" cy="499"/>
          </a:xfrm>
        </p:grpSpPr>
        <p:sp>
          <p:nvSpPr>
            <p:cNvPr id="917508" name="Rectangle 4"/>
            <p:cNvSpPr>
              <a:spLocks noChangeArrowheads="1"/>
            </p:cNvSpPr>
            <p:nvPr/>
          </p:nvSpPr>
          <p:spPr bwMode="auto">
            <a:xfrm>
              <a:off x="2653" y="1888"/>
              <a:ext cx="1270" cy="499"/>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Counter</a:t>
              </a:r>
            </a:p>
          </p:txBody>
        </p:sp>
        <p:sp>
          <p:nvSpPr>
            <p:cNvPr id="917509" name="Line 5"/>
            <p:cNvSpPr>
              <a:spLocks noChangeShapeType="1"/>
            </p:cNvSpPr>
            <p:nvPr/>
          </p:nvSpPr>
          <p:spPr bwMode="auto">
            <a:xfrm>
              <a:off x="2109" y="2130"/>
              <a:ext cx="544" cy="0"/>
            </a:xfrm>
            <a:prstGeom prst="line">
              <a:avLst/>
            </a:prstGeom>
            <a:noFill/>
            <a:ln w="38100">
              <a:solidFill>
                <a:srgbClr val="FF0000"/>
              </a:solidFill>
              <a:round/>
              <a:headEnd/>
              <a:tailEnd type="triangle" w="med" len="med"/>
            </a:ln>
            <a:effectLst/>
          </p:spPr>
          <p:txBody>
            <a:bodyPr/>
            <a:lstStyle/>
            <a:p>
              <a:endParaRPr lang="zh-TW" altLang="en-US"/>
            </a:p>
          </p:txBody>
        </p:sp>
        <p:sp>
          <p:nvSpPr>
            <p:cNvPr id="917510" name="Text Box 6"/>
            <p:cNvSpPr txBox="1">
              <a:spLocks noChangeArrowheads="1"/>
            </p:cNvSpPr>
            <p:nvPr/>
          </p:nvSpPr>
          <p:spPr bwMode="auto">
            <a:xfrm>
              <a:off x="1500" y="1979"/>
              <a:ext cx="564" cy="288"/>
            </a:xfrm>
            <a:prstGeom prst="rect">
              <a:avLst/>
            </a:prstGeom>
            <a:noFill/>
            <a:ln w="9525">
              <a:noFill/>
              <a:miter lim="800000"/>
              <a:headEnd/>
              <a:tailEnd/>
            </a:ln>
            <a:effectLst/>
          </p:spPr>
          <p:txBody>
            <a:bodyPr wrap="none">
              <a:spAutoFit/>
            </a:bodyPr>
            <a:lstStyle/>
            <a:p>
              <a:r>
                <a:rPr lang="en-US" altLang="zh-TW"/>
                <a:t>Clock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75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917507">
                                            <p:txEl>
                                              <p:pRg st="4" end="4"/>
                                            </p:txEl>
                                          </p:spTgt>
                                        </p:tgtEl>
                                        <p:attrNameLst>
                                          <p:attrName>style.visibility</p:attrName>
                                        </p:attrNameLst>
                                      </p:cBhvr>
                                      <p:to>
                                        <p:strVal val="visible"/>
                                      </p:to>
                                    </p:set>
                                    <p:anim calcmode="discrete" valueType="clr">
                                      <p:cBhvr override="childStyle">
                                        <p:cTn id="11" dur="80"/>
                                        <p:tgtEl>
                                          <p:spTgt spid="91750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917507">
                                            <p:txEl>
                                              <p:pRg st="4" end="4"/>
                                            </p:txEl>
                                          </p:spTgt>
                                        </p:tgtEl>
                                        <p:attrNameLst>
                                          <p:attrName>fillcolor</p:attrName>
                                        </p:attrNameLst>
                                      </p:cBhvr>
                                      <p:tavLst>
                                        <p:tav tm="0">
                                          <p:val>
                                            <p:clrVal>
                                              <a:schemeClr val="accent2"/>
                                            </p:clrVal>
                                          </p:val>
                                        </p:tav>
                                        <p:tav tm="50000">
                                          <p:val>
                                            <p:clrVal>
                                              <a:schemeClr val="hlink"/>
                                            </p:clrVal>
                                          </p:val>
                                        </p:tav>
                                      </p:tavLst>
                                    </p:anim>
                                    <p:set>
                                      <p:cBhvr>
                                        <p:cTn id="13" dur="80"/>
                                        <p:tgtEl>
                                          <p:spTgt spid="917507">
                                            <p:txEl>
                                              <p:pRg st="4" end="4"/>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917507">
                                            <p:txEl>
                                              <p:pRg st="5" end="5"/>
                                            </p:txEl>
                                          </p:spTgt>
                                        </p:tgtEl>
                                        <p:attrNameLst>
                                          <p:attrName>style.visibility</p:attrName>
                                        </p:attrNameLst>
                                      </p:cBhvr>
                                      <p:to>
                                        <p:strVal val="visible"/>
                                      </p:to>
                                    </p:set>
                                    <p:anim calcmode="discrete" valueType="clr">
                                      <p:cBhvr override="childStyle">
                                        <p:cTn id="18" dur="80"/>
                                        <p:tgtEl>
                                          <p:spTgt spid="91750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917507">
                                            <p:txEl>
                                              <p:pRg st="5" end="5"/>
                                            </p:txEl>
                                          </p:spTgt>
                                        </p:tgtEl>
                                        <p:attrNameLst>
                                          <p:attrName>fillcolor</p:attrName>
                                        </p:attrNameLst>
                                      </p:cBhvr>
                                      <p:tavLst>
                                        <p:tav tm="0">
                                          <p:val>
                                            <p:clrVal>
                                              <a:schemeClr val="accent2"/>
                                            </p:clrVal>
                                          </p:val>
                                        </p:tav>
                                        <p:tav tm="50000">
                                          <p:val>
                                            <p:clrVal>
                                              <a:schemeClr val="hlink"/>
                                            </p:clrVal>
                                          </p:val>
                                        </p:tav>
                                      </p:tavLst>
                                    </p:anim>
                                    <p:set>
                                      <p:cBhvr>
                                        <p:cTn id="20" dur="80"/>
                                        <p:tgtEl>
                                          <p:spTgt spid="917507">
                                            <p:txEl>
                                              <p:pRg st="5" end="5"/>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nodeType="clickEffect">
                                  <p:stCondLst>
                                    <p:cond delay="0"/>
                                  </p:stCondLst>
                                  <p:iterate type="lt">
                                    <p:tmPct val="50000"/>
                                  </p:iterate>
                                  <p:childTnLst>
                                    <p:set>
                                      <p:cBhvr>
                                        <p:cTn id="24" dur="1" fill="hold">
                                          <p:stCondLst>
                                            <p:cond delay="0"/>
                                          </p:stCondLst>
                                        </p:cTn>
                                        <p:tgtEl>
                                          <p:spTgt spid="917507">
                                            <p:txEl>
                                              <p:pRg st="7" end="7"/>
                                            </p:txEl>
                                          </p:spTgt>
                                        </p:tgtEl>
                                        <p:attrNameLst>
                                          <p:attrName>style.visibility</p:attrName>
                                        </p:attrNameLst>
                                      </p:cBhvr>
                                      <p:to>
                                        <p:strVal val="visible"/>
                                      </p:to>
                                    </p:set>
                                    <p:anim calcmode="discrete" valueType="clr">
                                      <p:cBhvr override="childStyle">
                                        <p:cTn id="25" dur="80"/>
                                        <p:tgtEl>
                                          <p:spTgt spid="917507">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917507">
                                            <p:txEl>
                                              <p:pRg st="7" end="7"/>
                                            </p:txEl>
                                          </p:spTgt>
                                        </p:tgtEl>
                                        <p:attrNameLst>
                                          <p:attrName>fillcolor</p:attrName>
                                        </p:attrNameLst>
                                      </p:cBhvr>
                                      <p:tavLst>
                                        <p:tav tm="0">
                                          <p:val>
                                            <p:clrVal>
                                              <a:schemeClr val="accent2"/>
                                            </p:clrVal>
                                          </p:val>
                                        </p:tav>
                                        <p:tav tm="50000">
                                          <p:val>
                                            <p:clrVal>
                                              <a:schemeClr val="hlink"/>
                                            </p:clrVal>
                                          </p:val>
                                        </p:tav>
                                      </p:tavLst>
                                    </p:anim>
                                    <p:set>
                                      <p:cBhvr>
                                        <p:cTn id="27" dur="80"/>
                                        <p:tgtEl>
                                          <p:spTgt spid="917507">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4"/>
          <p:cNvSpPr>
            <a:spLocks noGrp="1"/>
          </p:cNvSpPr>
          <p:nvPr>
            <p:ph type="sldNum" sz="quarter" idx="12"/>
          </p:nvPr>
        </p:nvSpPr>
        <p:spPr/>
        <p:txBody>
          <a:bodyPr/>
          <a:lstStyle/>
          <a:p>
            <a:fld id="{A6AA0360-98C3-48BB-8741-C923EC1EE6EB}" type="slidenum">
              <a:rPr lang="zh-TW" altLang="en-US"/>
              <a:pPr/>
              <a:t>5</a:t>
            </a:fld>
            <a:endParaRPr lang="zh-TW" altLang="zh-TW"/>
          </a:p>
        </p:txBody>
      </p:sp>
      <p:sp>
        <p:nvSpPr>
          <p:cNvPr id="918530" name="Rectangle 2"/>
          <p:cNvSpPr>
            <a:spLocks noGrp="1" noChangeArrowheads="1"/>
          </p:cNvSpPr>
          <p:nvPr>
            <p:ph type="title"/>
          </p:nvPr>
        </p:nvSpPr>
        <p:spPr/>
        <p:txBody>
          <a:bodyPr/>
          <a:lstStyle/>
          <a:p>
            <a:r>
              <a:rPr lang="en-US" altLang="zh-TW"/>
              <a:t>Make Timer an IO Device!</a:t>
            </a:r>
          </a:p>
        </p:txBody>
      </p:sp>
      <p:pic>
        <p:nvPicPr>
          <p:cNvPr id="918532" name="Picture 2"/>
          <p:cNvPicPr>
            <a:picLocks noChangeAspect="1" noChangeArrowheads="1"/>
          </p:cNvPicPr>
          <p:nvPr/>
        </p:nvPicPr>
        <p:blipFill>
          <a:blip r:embed="rId2" cstate="print"/>
          <a:srcRect/>
          <a:stretch>
            <a:fillRect/>
          </a:stretch>
        </p:blipFill>
        <p:spPr bwMode="auto">
          <a:xfrm>
            <a:off x="1258888" y="1643063"/>
            <a:ext cx="6507162" cy="5214937"/>
          </a:xfrm>
          <a:prstGeom prst="rect">
            <a:avLst/>
          </a:prstGeom>
          <a:noFill/>
          <a:ln w="9525">
            <a:noFill/>
            <a:miter lim="800000"/>
            <a:headEnd/>
            <a:tailEnd/>
          </a:ln>
        </p:spPr>
      </p:pic>
      <p:sp>
        <p:nvSpPr>
          <p:cNvPr id="918533" name="Oval 5"/>
          <p:cNvSpPr>
            <a:spLocks noChangeArrowheads="1"/>
          </p:cNvSpPr>
          <p:nvPr/>
        </p:nvSpPr>
        <p:spPr bwMode="auto">
          <a:xfrm>
            <a:off x="4500563" y="4868863"/>
            <a:ext cx="1943100" cy="1655762"/>
          </a:xfrm>
          <a:prstGeom prst="ellipse">
            <a:avLst/>
          </a:prstGeom>
          <a:noFill/>
          <a:ln w="57150">
            <a:solidFill>
              <a:srgbClr val="FF0000"/>
            </a:solidFill>
            <a:round/>
            <a:headEnd/>
            <a:tailEnd/>
          </a:ln>
          <a:effectLst/>
        </p:spPr>
        <p:txBody>
          <a:bodyPr wrap="none" anchor="ctr"/>
          <a:lstStyle/>
          <a:p>
            <a:endParaRPr lang="zh-TW" altLang="en-US"/>
          </a:p>
        </p:txBody>
      </p:sp>
      <p:sp>
        <p:nvSpPr>
          <p:cNvPr id="918534" name="Oval 6"/>
          <p:cNvSpPr>
            <a:spLocks noChangeArrowheads="1"/>
          </p:cNvSpPr>
          <p:nvPr/>
        </p:nvSpPr>
        <p:spPr bwMode="auto">
          <a:xfrm>
            <a:off x="1258888" y="2276475"/>
            <a:ext cx="1438275" cy="1223963"/>
          </a:xfrm>
          <a:prstGeom prst="ellipse">
            <a:avLst/>
          </a:prstGeom>
          <a:noFill/>
          <a:ln w="57150">
            <a:solidFill>
              <a:srgbClr val="FF0000"/>
            </a:solidFill>
            <a:round/>
            <a:headEnd/>
            <a:tailEnd/>
          </a:ln>
          <a:effectLst/>
        </p:spPr>
        <p:txBody>
          <a:bodyPr wrap="none" anchor="ctr"/>
          <a:lstStyle/>
          <a:p>
            <a:endParaRPr lang="zh-TW" altLang="en-US"/>
          </a:p>
        </p:txBody>
      </p:sp>
      <p:grpSp>
        <p:nvGrpSpPr>
          <p:cNvPr id="918539" name="Group 11"/>
          <p:cNvGrpSpPr>
            <a:grpSpLocks/>
          </p:cNvGrpSpPr>
          <p:nvPr/>
        </p:nvGrpSpPr>
        <p:grpSpPr bwMode="auto">
          <a:xfrm>
            <a:off x="2411413" y="2924175"/>
            <a:ext cx="2305050" cy="2809875"/>
            <a:chOff x="1519" y="1842"/>
            <a:chExt cx="1452" cy="1770"/>
          </a:xfrm>
        </p:grpSpPr>
        <p:sp>
          <p:nvSpPr>
            <p:cNvPr id="918536" name="Line 8"/>
            <p:cNvSpPr>
              <a:spLocks noChangeShapeType="1"/>
            </p:cNvSpPr>
            <p:nvPr/>
          </p:nvSpPr>
          <p:spPr bwMode="auto">
            <a:xfrm>
              <a:off x="1519" y="1842"/>
              <a:ext cx="1043" cy="0"/>
            </a:xfrm>
            <a:prstGeom prst="line">
              <a:avLst/>
            </a:prstGeom>
            <a:noFill/>
            <a:ln w="38100">
              <a:solidFill>
                <a:srgbClr val="FF0000"/>
              </a:solidFill>
              <a:round/>
              <a:headEnd/>
              <a:tailEnd/>
            </a:ln>
            <a:effectLst/>
          </p:spPr>
          <p:txBody>
            <a:bodyPr/>
            <a:lstStyle/>
            <a:p>
              <a:endParaRPr lang="zh-TW" altLang="en-US"/>
            </a:p>
          </p:txBody>
        </p:sp>
        <p:sp>
          <p:nvSpPr>
            <p:cNvPr id="918537" name="Line 9"/>
            <p:cNvSpPr>
              <a:spLocks noChangeShapeType="1"/>
            </p:cNvSpPr>
            <p:nvPr/>
          </p:nvSpPr>
          <p:spPr bwMode="auto">
            <a:xfrm>
              <a:off x="2562" y="1842"/>
              <a:ext cx="0" cy="1770"/>
            </a:xfrm>
            <a:prstGeom prst="line">
              <a:avLst/>
            </a:prstGeom>
            <a:noFill/>
            <a:ln w="38100">
              <a:solidFill>
                <a:srgbClr val="FF0000"/>
              </a:solidFill>
              <a:round/>
              <a:headEnd/>
              <a:tailEnd/>
            </a:ln>
            <a:effectLst/>
          </p:spPr>
          <p:txBody>
            <a:bodyPr/>
            <a:lstStyle/>
            <a:p>
              <a:endParaRPr lang="zh-TW" altLang="en-US"/>
            </a:p>
          </p:txBody>
        </p:sp>
        <p:sp>
          <p:nvSpPr>
            <p:cNvPr id="918538" name="Line 10"/>
            <p:cNvSpPr>
              <a:spLocks noChangeShapeType="1"/>
            </p:cNvSpPr>
            <p:nvPr/>
          </p:nvSpPr>
          <p:spPr bwMode="auto">
            <a:xfrm>
              <a:off x="2562" y="3612"/>
              <a:ext cx="409" cy="0"/>
            </a:xfrm>
            <a:prstGeom prst="line">
              <a:avLst/>
            </a:prstGeom>
            <a:noFill/>
            <a:ln w="38100">
              <a:solidFill>
                <a:srgbClr val="FF0000"/>
              </a:solidFill>
              <a:round/>
              <a:headEnd/>
              <a:tailEnd type="triangle" w="med" len="med"/>
            </a:ln>
            <a:effectLst/>
          </p:spPr>
          <p:txBody>
            <a:bodyPr/>
            <a:lstStyle/>
            <a:p>
              <a:endParaRPr lang="zh-TW"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8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8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18539"/>
                                        </p:tgtEl>
                                        <p:attrNameLst>
                                          <p:attrName>style.visibility</p:attrName>
                                        </p:attrNameLst>
                                      </p:cBhvr>
                                      <p:to>
                                        <p:strVal val="visible"/>
                                      </p:to>
                                    </p:set>
                                    <p:animEffect transition="in" filter="wipe(left)">
                                      <p:cBhvr>
                                        <p:cTn id="15" dur="500"/>
                                        <p:tgtEl>
                                          <p:spTgt spid="918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3" grpId="0" animBg="1"/>
      <p:bldP spid="9185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5"/>
          <p:cNvSpPr>
            <a:spLocks noGrp="1"/>
          </p:cNvSpPr>
          <p:nvPr>
            <p:ph type="sldNum" sz="quarter" idx="12"/>
          </p:nvPr>
        </p:nvSpPr>
        <p:spPr/>
        <p:txBody>
          <a:bodyPr/>
          <a:lstStyle/>
          <a:p>
            <a:fld id="{6273A376-3513-4867-83B8-F8A79CE3C5D6}" type="slidenum">
              <a:rPr lang="zh-TW" altLang="en-US"/>
              <a:pPr/>
              <a:t>6</a:t>
            </a:fld>
            <a:endParaRPr lang="zh-TW" altLang="zh-TW"/>
          </a:p>
        </p:txBody>
      </p:sp>
      <p:sp>
        <p:nvSpPr>
          <p:cNvPr id="920578" name="Rectangle 2"/>
          <p:cNvSpPr>
            <a:spLocks noGrp="1" noChangeArrowheads="1"/>
          </p:cNvSpPr>
          <p:nvPr>
            <p:ph type="title"/>
          </p:nvPr>
        </p:nvSpPr>
        <p:spPr/>
        <p:txBody>
          <a:bodyPr/>
          <a:lstStyle/>
          <a:p>
            <a:r>
              <a:rPr lang="en-US" altLang="zh-TW"/>
              <a:t>Timers Being IO Devices</a:t>
            </a:r>
          </a:p>
        </p:txBody>
      </p:sp>
      <p:sp>
        <p:nvSpPr>
          <p:cNvPr id="920579" name="Rectangle 3"/>
          <p:cNvSpPr>
            <a:spLocks noGrp="1" noChangeArrowheads="1"/>
          </p:cNvSpPr>
          <p:nvPr>
            <p:ph type="body" idx="1"/>
          </p:nvPr>
        </p:nvSpPr>
        <p:spPr/>
        <p:txBody>
          <a:bodyPr/>
          <a:lstStyle/>
          <a:p>
            <a:r>
              <a:rPr lang="en-US" altLang="zh-TW"/>
              <a:t>Have internal registers with addresses in the memory space for the CPU to access</a:t>
            </a:r>
          </a:p>
        </p:txBody>
      </p:sp>
      <p:pic>
        <p:nvPicPr>
          <p:cNvPr id="920580" name="Picture 2"/>
          <p:cNvPicPr>
            <a:picLocks noChangeAspect="1" noChangeArrowheads="1"/>
          </p:cNvPicPr>
          <p:nvPr/>
        </p:nvPicPr>
        <p:blipFill>
          <a:blip r:embed="rId2" cstate="print"/>
          <a:srcRect/>
          <a:stretch>
            <a:fillRect/>
          </a:stretch>
        </p:blipFill>
        <p:spPr bwMode="auto">
          <a:xfrm>
            <a:off x="2962275" y="2565400"/>
            <a:ext cx="5210175" cy="4175125"/>
          </a:xfrm>
          <a:prstGeom prst="rect">
            <a:avLst/>
          </a:prstGeom>
          <a:noFill/>
          <a:ln w="9525">
            <a:noFill/>
            <a:miter lim="800000"/>
            <a:headEnd/>
            <a:tailEnd/>
          </a:ln>
        </p:spPr>
      </p:pic>
      <p:grpSp>
        <p:nvGrpSpPr>
          <p:cNvPr id="920586" name="Group 10"/>
          <p:cNvGrpSpPr>
            <a:grpSpLocks/>
          </p:cNvGrpSpPr>
          <p:nvPr/>
        </p:nvGrpSpPr>
        <p:grpSpPr bwMode="auto">
          <a:xfrm>
            <a:off x="6516688" y="5373688"/>
            <a:ext cx="431800" cy="576262"/>
            <a:chOff x="4105" y="3385"/>
            <a:chExt cx="272" cy="363"/>
          </a:xfrm>
        </p:grpSpPr>
        <p:sp>
          <p:nvSpPr>
            <p:cNvPr id="920581" name="Rectangle 5"/>
            <p:cNvSpPr>
              <a:spLocks noChangeArrowheads="1"/>
            </p:cNvSpPr>
            <p:nvPr/>
          </p:nvSpPr>
          <p:spPr bwMode="auto">
            <a:xfrm>
              <a:off x="4105" y="3385"/>
              <a:ext cx="272" cy="91"/>
            </a:xfrm>
            <a:prstGeom prst="rect">
              <a:avLst/>
            </a:prstGeom>
            <a:noFill/>
            <a:ln w="38100">
              <a:solidFill>
                <a:srgbClr val="FF0000"/>
              </a:solidFill>
              <a:miter lim="800000"/>
              <a:headEnd/>
              <a:tailEnd/>
            </a:ln>
            <a:effectLst/>
          </p:spPr>
          <p:txBody>
            <a:bodyPr wrap="none" anchor="ctr"/>
            <a:lstStyle/>
            <a:p>
              <a:endParaRPr lang="zh-TW" altLang="en-US"/>
            </a:p>
          </p:txBody>
        </p:sp>
        <p:sp>
          <p:nvSpPr>
            <p:cNvPr id="920582" name="Rectangle 6"/>
            <p:cNvSpPr>
              <a:spLocks noChangeArrowheads="1"/>
            </p:cNvSpPr>
            <p:nvPr/>
          </p:nvSpPr>
          <p:spPr bwMode="auto">
            <a:xfrm>
              <a:off x="4105" y="3475"/>
              <a:ext cx="272" cy="91"/>
            </a:xfrm>
            <a:prstGeom prst="rect">
              <a:avLst/>
            </a:prstGeom>
            <a:noFill/>
            <a:ln w="38100">
              <a:solidFill>
                <a:srgbClr val="FF0000"/>
              </a:solidFill>
              <a:miter lim="800000"/>
              <a:headEnd/>
              <a:tailEnd/>
            </a:ln>
            <a:effectLst/>
          </p:spPr>
          <p:txBody>
            <a:bodyPr wrap="none" anchor="ctr"/>
            <a:lstStyle/>
            <a:p>
              <a:endParaRPr lang="zh-TW" altLang="en-US"/>
            </a:p>
          </p:txBody>
        </p:sp>
        <p:sp>
          <p:nvSpPr>
            <p:cNvPr id="920583" name="Rectangle 7"/>
            <p:cNvSpPr>
              <a:spLocks noChangeArrowheads="1"/>
            </p:cNvSpPr>
            <p:nvPr/>
          </p:nvSpPr>
          <p:spPr bwMode="auto">
            <a:xfrm>
              <a:off x="4105" y="3566"/>
              <a:ext cx="272" cy="91"/>
            </a:xfrm>
            <a:prstGeom prst="rect">
              <a:avLst/>
            </a:prstGeom>
            <a:noFill/>
            <a:ln w="38100">
              <a:solidFill>
                <a:srgbClr val="FF0000"/>
              </a:solidFill>
              <a:miter lim="800000"/>
              <a:headEnd/>
              <a:tailEnd/>
            </a:ln>
            <a:effectLst/>
          </p:spPr>
          <p:txBody>
            <a:bodyPr wrap="none" anchor="ctr"/>
            <a:lstStyle/>
            <a:p>
              <a:endParaRPr lang="zh-TW" altLang="en-US"/>
            </a:p>
          </p:txBody>
        </p:sp>
        <p:sp>
          <p:nvSpPr>
            <p:cNvPr id="920584" name="Rectangle 8"/>
            <p:cNvSpPr>
              <a:spLocks noChangeArrowheads="1"/>
            </p:cNvSpPr>
            <p:nvPr/>
          </p:nvSpPr>
          <p:spPr bwMode="auto">
            <a:xfrm>
              <a:off x="4105" y="3657"/>
              <a:ext cx="272" cy="91"/>
            </a:xfrm>
            <a:prstGeom prst="rect">
              <a:avLst/>
            </a:prstGeom>
            <a:noFill/>
            <a:ln w="38100">
              <a:solidFill>
                <a:srgbClr val="FF0000"/>
              </a:solidFill>
              <a:miter lim="800000"/>
              <a:headEnd/>
              <a:tailEnd/>
            </a:ln>
            <a:effectLst/>
          </p:spPr>
          <p:txBody>
            <a:bodyPr wrap="none" anchor="ctr"/>
            <a:lstStyle/>
            <a:p>
              <a:endParaRPr lang="zh-TW"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0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Typical Registers in a Timer</a:t>
            </a:r>
            <a:endParaRPr lang="zh-TW" altLang="en-US" dirty="0"/>
          </a:p>
        </p:txBody>
      </p:sp>
      <p:sp>
        <p:nvSpPr>
          <p:cNvPr id="19" name="內容版面配置區 18"/>
          <p:cNvSpPr>
            <a:spLocks noGrp="1"/>
          </p:cNvSpPr>
          <p:nvPr>
            <p:ph idx="1"/>
          </p:nvPr>
        </p:nvSpPr>
        <p:spPr/>
        <p:txBody>
          <a:bodyPr/>
          <a:lstStyle/>
          <a:p>
            <a:r>
              <a:rPr lang="en-US" altLang="zh-TW" smtClean="0"/>
              <a:t>The counter itself</a:t>
            </a:r>
          </a:p>
          <a:p>
            <a:r>
              <a:rPr lang="en-US" altLang="zh-TW" smtClean="0"/>
              <a:t>Target for counting</a:t>
            </a:r>
          </a:p>
          <a:p>
            <a:r>
              <a:rPr lang="en-US" altLang="zh-TW" smtClean="0"/>
              <a:t>Control settings</a:t>
            </a:r>
          </a:p>
          <a:p>
            <a:r>
              <a:rPr lang="en-US" altLang="zh-TW" smtClean="0"/>
              <a:t>Others: clock source </a:t>
            </a:r>
            <a:br>
              <a:rPr lang="en-US" altLang="zh-TW" smtClean="0"/>
            </a:br>
            <a:r>
              <a:rPr lang="en-US" altLang="zh-TW" smtClean="0"/>
              <a:t>selection, flags</a:t>
            </a:r>
          </a:p>
          <a:p>
            <a:endParaRPr lang="zh-TW" altLang="en-US" dirty="0"/>
          </a:p>
        </p:txBody>
      </p:sp>
      <p:sp>
        <p:nvSpPr>
          <p:cNvPr id="4" name="投影片編號版面配置區 3"/>
          <p:cNvSpPr>
            <a:spLocks noGrp="1"/>
          </p:cNvSpPr>
          <p:nvPr>
            <p:ph type="sldNum" sz="quarter" idx="12"/>
          </p:nvPr>
        </p:nvSpPr>
        <p:spPr/>
        <p:txBody>
          <a:bodyPr/>
          <a:lstStyle/>
          <a:p>
            <a:fld id="{393BE056-877C-4A70-8496-E89A5CB65B93}" type="slidenum">
              <a:rPr lang="zh-TW" altLang="en-US" smtClean="0"/>
              <a:pPr/>
              <a:t>7</a:t>
            </a:fld>
            <a:endParaRPr lang="zh-TW" altLang="zh-TW"/>
          </a:p>
        </p:txBody>
      </p:sp>
      <p:sp>
        <p:nvSpPr>
          <p:cNvPr id="5" name="圓角矩形 4"/>
          <p:cNvSpPr/>
          <p:nvPr/>
        </p:nvSpPr>
        <p:spPr bwMode="auto">
          <a:xfrm>
            <a:off x="4860032" y="2420888"/>
            <a:ext cx="2664296" cy="792088"/>
          </a:xfrm>
          <a:prstGeom prst="roundRect">
            <a:avLst/>
          </a:prstGeom>
          <a:solidFill>
            <a:srgbClr val="FF33CC"/>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ahoma" pitchFamily="34" charset="0"/>
                <a:ea typeface="標楷體" pitchFamily="65" charset="-120"/>
              </a:rPr>
              <a:t>Counter</a:t>
            </a:r>
            <a:endParaRPr kumimoji="0" lang="zh-TW" altLang="en-US" sz="2400" b="0" i="0" u="none" strike="noStrike" cap="none" normalizeH="0" baseline="0" dirty="0" smtClean="0">
              <a:ln>
                <a:noFill/>
              </a:ln>
              <a:solidFill>
                <a:schemeClr val="tx1"/>
              </a:solidFill>
              <a:effectLst/>
              <a:latin typeface="Tahoma" pitchFamily="34" charset="0"/>
              <a:ea typeface="標楷體" pitchFamily="65" charset="-120"/>
            </a:endParaRPr>
          </a:p>
        </p:txBody>
      </p:sp>
      <p:sp>
        <p:nvSpPr>
          <p:cNvPr id="6" name="圓角矩形 5"/>
          <p:cNvSpPr/>
          <p:nvPr/>
        </p:nvSpPr>
        <p:spPr bwMode="auto">
          <a:xfrm>
            <a:off x="4860032" y="5013176"/>
            <a:ext cx="2664296" cy="792088"/>
          </a:xfrm>
          <a:prstGeom prst="roundRect">
            <a:avLst/>
          </a:prstGeom>
          <a:solidFill>
            <a:srgbClr val="FFFF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ahoma" pitchFamily="34" charset="0"/>
                <a:ea typeface="標楷體" pitchFamily="65" charset="-120"/>
              </a:rPr>
              <a:t>Target Time</a:t>
            </a:r>
            <a:endParaRPr kumimoji="0" lang="zh-TW" altLang="en-US" sz="2400" b="0" i="0" u="none" strike="noStrike" cap="none" normalizeH="0" baseline="0" dirty="0" smtClean="0">
              <a:ln>
                <a:noFill/>
              </a:ln>
              <a:solidFill>
                <a:schemeClr val="tx1"/>
              </a:solidFill>
              <a:effectLst/>
              <a:latin typeface="Tahoma" pitchFamily="34" charset="0"/>
              <a:ea typeface="標楷體" pitchFamily="65" charset="-120"/>
            </a:endParaRPr>
          </a:p>
        </p:txBody>
      </p:sp>
      <p:sp>
        <p:nvSpPr>
          <p:cNvPr id="7" name="橢圓 6"/>
          <p:cNvSpPr/>
          <p:nvPr/>
        </p:nvSpPr>
        <p:spPr bwMode="auto">
          <a:xfrm>
            <a:off x="4896036" y="3717032"/>
            <a:ext cx="2592288" cy="792088"/>
          </a:xfrm>
          <a:prstGeom prst="ellipse">
            <a:avLst/>
          </a:prstGeom>
          <a:solidFill>
            <a:srgbClr val="33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ahoma" pitchFamily="34" charset="0"/>
                <a:ea typeface="標楷體" pitchFamily="65" charset="-120"/>
              </a:rPr>
              <a:t>Comparator</a:t>
            </a:r>
            <a:endParaRPr kumimoji="0" lang="zh-TW" altLang="en-US" sz="2400" b="0" i="0" u="none" strike="noStrike" cap="none" normalizeH="0" baseline="0" dirty="0" smtClean="0">
              <a:ln>
                <a:noFill/>
              </a:ln>
              <a:solidFill>
                <a:schemeClr val="tx1"/>
              </a:solidFill>
              <a:effectLst/>
              <a:latin typeface="Tahoma" pitchFamily="34" charset="0"/>
              <a:ea typeface="標楷體" pitchFamily="65" charset="-120"/>
            </a:endParaRPr>
          </a:p>
        </p:txBody>
      </p:sp>
      <p:sp>
        <p:nvSpPr>
          <p:cNvPr id="8" name="圓角矩形 7"/>
          <p:cNvSpPr/>
          <p:nvPr/>
        </p:nvSpPr>
        <p:spPr bwMode="auto">
          <a:xfrm>
            <a:off x="1547664" y="4365104"/>
            <a:ext cx="2664296" cy="792088"/>
          </a:xfrm>
          <a:prstGeom prst="roundRect">
            <a:avLst/>
          </a:prstGeom>
          <a:solidFill>
            <a:srgbClr val="FFFF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ahoma" pitchFamily="34" charset="0"/>
                <a:ea typeface="標楷體" pitchFamily="65" charset="-120"/>
              </a:rPr>
              <a:t>Control</a:t>
            </a:r>
            <a:endParaRPr kumimoji="0" lang="zh-TW" altLang="en-US" sz="2400" b="0" i="0" u="none" strike="noStrike" cap="none" normalizeH="0" baseline="0" dirty="0" smtClean="0">
              <a:ln>
                <a:noFill/>
              </a:ln>
              <a:solidFill>
                <a:schemeClr val="tx1"/>
              </a:solidFill>
              <a:effectLst/>
              <a:latin typeface="Tahoma" pitchFamily="34" charset="0"/>
              <a:ea typeface="標楷體" pitchFamily="65" charset="-120"/>
            </a:endParaRPr>
          </a:p>
        </p:txBody>
      </p:sp>
      <p:cxnSp>
        <p:nvCxnSpPr>
          <p:cNvPr id="10" name="直線單箭頭接點 9"/>
          <p:cNvCxnSpPr>
            <a:stCxn id="5" idx="2"/>
            <a:endCxn id="7" idx="0"/>
          </p:cNvCxnSpPr>
          <p:nvPr/>
        </p:nvCxnSpPr>
        <p:spPr bwMode="auto">
          <a:xfrm>
            <a:off x="6192180" y="3212976"/>
            <a:ext cx="0" cy="50405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2" name="直線單箭頭接點 11"/>
          <p:cNvCxnSpPr>
            <a:stCxn id="6" idx="0"/>
            <a:endCxn id="7" idx="4"/>
          </p:cNvCxnSpPr>
          <p:nvPr/>
        </p:nvCxnSpPr>
        <p:spPr bwMode="auto">
          <a:xfrm flipV="1">
            <a:off x="6192180" y="4509120"/>
            <a:ext cx="0" cy="50405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Basic concepts of timers</a:t>
            </a:r>
          </a:p>
          <a:p>
            <a:r>
              <a:rPr lang="en-US" altLang="zh-TW" dirty="0" smtClean="0"/>
              <a:t>MSP430 timers</a:t>
            </a:r>
          </a:p>
          <a:p>
            <a:r>
              <a:rPr lang="en-US" altLang="zh-TW" dirty="0" smtClean="0"/>
              <a:t>An example of using MSP430 </a:t>
            </a:r>
            <a:r>
              <a:rPr lang="en-US" altLang="zh-TW" dirty="0" err="1" smtClean="0"/>
              <a:t>Timer_A</a:t>
            </a:r>
            <a:endParaRPr lang="en-US" altLang="zh-TW" dirty="0" smtClean="0"/>
          </a:p>
          <a:p>
            <a:r>
              <a:rPr lang="en-US" altLang="zh-TW" dirty="0" smtClean="0"/>
              <a:t>Clocks in MSP430</a:t>
            </a:r>
          </a:p>
          <a:p>
            <a:endParaRPr lang="zh-TW" altLang="en-US" dirty="0"/>
          </a:p>
        </p:txBody>
      </p:sp>
      <p:sp>
        <p:nvSpPr>
          <p:cNvPr id="4" name="投影片編號版面配置區 3"/>
          <p:cNvSpPr>
            <a:spLocks noGrp="1"/>
          </p:cNvSpPr>
          <p:nvPr>
            <p:ph type="sldNum" sz="quarter" idx="12"/>
          </p:nvPr>
        </p:nvSpPr>
        <p:spPr/>
        <p:txBody>
          <a:bodyPr/>
          <a:lstStyle/>
          <a:p>
            <a:fld id="{393BE056-877C-4A70-8496-E89A5CB65B93}" type="slidenum">
              <a:rPr lang="zh-TW" altLang="en-US" smtClean="0"/>
              <a:pPr/>
              <a:t>8</a:t>
            </a:fld>
            <a:endParaRPr lang="zh-TW" altLang="zh-TW"/>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Comic Sans MS"/>
        <a:ea typeface="標楷體"/>
        <a:cs typeface=""/>
      </a:majorFont>
      <a:minorFont>
        <a:latin typeface="Tahoma"/>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標楷體" pitchFamily="65" charset="-12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3733</TotalTime>
  <Words>1878</Words>
  <Application>Microsoft Office PowerPoint</Application>
  <PresentationFormat>如螢幕大小 (4:3)</PresentationFormat>
  <Paragraphs>241</Paragraphs>
  <Slides>29</Slides>
  <Notes>11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29</vt:i4>
      </vt:variant>
    </vt:vector>
  </HeadingPairs>
  <TitlesOfParts>
    <vt:vector size="38" baseType="lpstr">
      <vt:lpstr>Times New Roman</vt:lpstr>
      <vt:lpstr>新細明體</vt:lpstr>
      <vt:lpstr>Comic Sans MS</vt:lpstr>
      <vt:lpstr>標楷體</vt:lpstr>
      <vt:lpstr>Tahoma</vt:lpstr>
      <vt:lpstr>Wingdings</vt:lpstr>
      <vt:lpstr>Arial</vt:lpstr>
      <vt:lpstr>Courier New</vt:lpstr>
      <vt:lpstr>Contemporary Portrait</vt:lpstr>
      <vt:lpstr>CS4101 嵌入式系統概論  Timers and Clocks</vt:lpstr>
      <vt:lpstr>Time-based Control</vt:lpstr>
      <vt:lpstr>Recall First MSP430 Program</vt:lpstr>
      <vt:lpstr>Problems Regarding Time</vt:lpstr>
      <vt:lpstr>Reference of Time</vt:lpstr>
      <vt:lpstr>Make Timer an IO Device!</vt:lpstr>
      <vt:lpstr>Timers Being IO Devices</vt:lpstr>
      <vt:lpstr>Typical Registers in a Timer</vt:lpstr>
      <vt:lpstr>Outline</vt:lpstr>
      <vt:lpstr>MSP430 Timers</vt:lpstr>
      <vt:lpstr>Registers in Timer_A</vt:lpstr>
      <vt:lpstr>Timer_A Control Register (TACTL)</vt:lpstr>
      <vt:lpstr>Sample Code 1 for Timer_A</vt:lpstr>
      <vt:lpstr>Sample Code 1 for Timer_A</vt:lpstr>
      <vt:lpstr>Sample Code Settings Explained</vt:lpstr>
      <vt:lpstr>Sample Code 2 for Timer_A</vt:lpstr>
      <vt:lpstr>Outline</vt:lpstr>
      <vt:lpstr>Theoretically, One Clock Is Enough</vt:lpstr>
      <vt:lpstr>Different Requirements for Clocks</vt:lpstr>
      <vt:lpstr>Different Requirements for Clocks</vt:lpstr>
      <vt:lpstr>Clocks in MSP430</vt:lpstr>
      <vt:lpstr>Clock Sources</vt:lpstr>
      <vt:lpstr>Controlling Clocks</vt:lpstr>
      <vt:lpstr>DCOCTL</vt:lpstr>
      <vt:lpstr>Tag-Length-Value</vt:lpstr>
      <vt:lpstr>BCSCTL1</vt:lpstr>
      <vt:lpstr>BCSCTL2 </vt:lpstr>
      <vt:lpstr>BCSCTL3 </vt:lpstr>
      <vt:lpstr>Interrupt Flag Register 1 (IFG1)</vt:lpstr>
    </vt:vector>
  </TitlesOfParts>
  <Company>Dell Computer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for Embedded Systems</dc:title>
  <dc:creator>Preferred Customer</dc:creator>
  <cp:lastModifiedBy>Chung-Ta King</cp:lastModifiedBy>
  <cp:revision>443</cp:revision>
  <dcterms:created xsi:type="dcterms:W3CDTF">2000-02-07T23:54:30Z</dcterms:created>
  <dcterms:modified xsi:type="dcterms:W3CDTF">2012-10-02T16:18:48Z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