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88" r:id="rId2"/>
    <p:sldId id="534" r:id="rId3"/>
    <p:sldId id="535" r:id="rId4"/>
    <p:sldId id="552" r:id="rId5"/>
    <p:sldId id="553" r:id="rId6"/>
    <p:sldId id="554" r:id="rId7"/>
    <p:sldId id="576" r:id="rId8"/>
    <p:sldId id="555" r:id="rId9"/>
    <p:sldId id="551" r:id="rId10"/>
    <p:sldId id="556" r:id="rId11"/>
    <p:sldId id="558" r:id="rId12"/>
    <p:sldId id="557" r:id="rId13"/>
    <p:sldId id="559" r:id="rId14"/>
    <p:sldId id="561" r:id="rId15"/>
    <p:sldId id="563" r:id="rId16"/>
    <p:sldId id="578" r:id="rId17"/>
    <p:sldId id="582" r:id="rId18"/>
    <p:sldId id="583" r:id="rId19"/>
    <p:sldId id="584" r:id="rId20"/>
    <p:sldId id="585" r:id="rId21"/>
    <p:sldId id="587" r:id="rId22"/>
    <p:sldId id="586" r:id="rId23"/>
    <p:sldId id="580" r:id="rId24"/>
    <p:sldId id="581" r:id="rId25"/>
    <p:sldId id="588" r:id="rId26"/>
    <p:sldId id="589" r:id="rId27"/>
    <p:sldId id="591" r:id="rId28"/>
    <p:sldId id="577" r:id="rId29"/>
    <p:sldId id="540" r:id="rId30"/>
    <p:sldId id="541" r:id="rId31"/>
    <p:sldId id="567" r:id="rId32"/>
    <p:sldId id="568" r:id="rId33"/>
    <p:sldId id="570" r:id="rId34"/>
    <p:sldId id="566" r:id="rId35"/>
    <p:sldId id="569" r:id="rId36"/>
    <p:sldId id="579" r:id="rId37"/>
    <p:sldId id="571" r:id="rId38"/>
    <p:sldId id="572" r:id="rId39"/>
    <p:sldId id="573" r:id="rId40"/>
    <p:sldId id="574" r:id="rId41"/>
    <p:sldId id="575" r:id="rId42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33CC33"/>
    <a:srgbClr val="FFCC66"/>
    <a:srgbClr val="FFCC99"/>
    <a:srgbClr val="3399FF"/>
    <a:srgbClr val="FF33CC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95" autoAdjust="0"/>
    <p:restoredTop sz="94660"/>
  </p:normalViewPr>
  <p:slideViewPr>
    <p:cSldViewPr>
      <p:cViewPr varScale="1">
        <p:scale>
          <a:sx n="109" d="100"/>
          <a:sy n="109" d="100"/>
        </p:scale>
        <p:origin x="-1890" y="-7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44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53195160-5BCD-4B61-BF3C-1728B4B48970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50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smtClean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F0BB6604-B852-4DDF-9138-B1275C7EF64C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5CA0A-DD2B-4155-849D-DD2568601EC9}" type="slidenum">
              <a:rPr lang="zh-TW" altLang="en-US"/>
              <a:pPr/>
              <a:t>2</a:t>
            </a:fld>
            <a:endParaRPr lang="zh-TW" altLang="zh-TW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665DA-F8B5-4E63-8827-600E4ACA5B0F}" type="slidenum">
              <a:rPr lang="zh-TW" altLang="en-US"/>
              <a:pPr/>
              <a:t>26</a:t>
            </a:fld>
            <a:endParaRPr lang="zh-TW" altLang="zh-TW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  <a:noFill/>
          <a:ln/>
        </p:spPr>
        <p:txBody>
          <a:bodyPr/>
          <a:lstStyle/>
          <a:p>
            <a:endParaRPr lang="de-DE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A939D-3F15-4E15-B64F-8FDF83145A85}" type="slidenum">
              <a:rPr lang="zh-TW" altLang="en-US"/>
              <a:pPr/>
              <a:t>28</a:t>
            </a:fld>
            <a:endParaRPr lang="zh-TW" altLang="zh-TW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D22F6-AE30-4341-86A1-597182DBAFC6}" type="slidenum">
              <a:rPr lang="zh-TW" altLang="en-US"/>
              <a:pPr/>
              <a:t>29</a:t>
            </a:fld>
            <a:endParaRPr lang="zh-TW" altLang="zh-TW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1" hangingPunct="1"/>
            <a:fld id="{7745CB0D-375B-4CF9-AA05-3EBBD4CED20B}" type="slidenum">
              <a:rPr lang="zh-TW" altLang="en-US" sz="1300">
                <a:latin typeface="Arial" charset="0"/>
                <a:ea typeface="新細明體" pitchFamily="18" charset="-120"/>
                <a:cs typeface="Arial" charset="0"/>
              </a:rPr>
              <a:pPr algn="r" defTabSz="966788" eaLnBrk="1" hangingPunct="1"/>
              <a:t>29</a:t>
            </a:fld>
            <a:endParaRPr lang="en-US" altLang="zh-TW" sz="1300"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1850"/>
            <a:ext cx="8186737" cy="3194050"/>
          </a:xfrm>
          <a:noFill/>
          <a:ln/>
        </p:spPr>
        <p:txBody>
          <a:bodyPr lIns="96661" tIns="48331" rIns="96661" bIns="48331"/>
          <a:lstStyle/>
          <a:p>
            <a:r>
              <a:rPr lang="en-US" altLang="zh-TW" smtClean="0"/>
              <a:t>This should be a quick review from the basic RTOS section earlier</a:t>
            </a:r>
          </a:p>
          <a:p>
            <a:endParaRPr lang="en-US" altLang="zh-TW" smtClean="0"/>
          </a:p>
          <a:p>
            <a:r>
              <a:rPr lang="en-US" altLang="zh-TW" smtClean="0"/>
              <a:t>Mutex is special case where the count =1 so only one task can hold it at a time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DE8B4-E583-4D72-ACC9-3CB44195E67D}" type="slidenum">
              <a:rPr lang="zh-TW" altLang="en-US"/>
              <a:pPr/>
              <a:t>31</a:t>
            </a:fld>
            <a:endParaRPr lang="zh-TW" altLang="zh-TW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22768783-F20A-41E7-AFCE-8388120DF4CD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31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837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58373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8374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8A86154C-FCFD-4151-BFCF-B0BB593D42D6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31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4264-6C70-49B2-9462-0510C7AAC44F}" type="slidenum">
              <a:rPr lang="zh-TW" altLang="en-US"/>
              <a:pPr/>
              <a:t>32</a:t>
            </a:fld>
            <a:endParaRPr lang="zh-TW" altLang="zh-TW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909F0B19-2FDE-47C1-BEC3-8DBF30D0F583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32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939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59397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9398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4AB27623-F75E-4ECC-A670-6A39B76338D1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32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19B7F-8C9A-4DE1-A97D-F6C35AAF5CD4}" type="slidenum">
              <a:rPr lang="zh-TW" altLang="en-US"/>
              <a:pPr/>
              <a:t>33</a:t>
            </a:fld>
            <a:endParaRPr lang="zh-TW" altLang="zh-TW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B9E9C536-B323-42E9-B6EC-DE3C4EEAB038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33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042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60421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0422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401D1B63-EDF1-4C13-BBA7-87C2E73D02FB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33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205B8-1CDE-4D03-8A8E-2666B947E177}" type="slidenum">
              <a:rPr lang="zh-TW" altLang="en-US"/>
              <a:pPr/>
              <a:t>34</a:t>
            </a:fld>
            <a:endParaRPr lang="zh-TW" altLang="zh-TW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497ABBF2-35D7-41DB-A734-50BA8832E9A1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34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44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61445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1446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73799624-6E11-4BBF-AFF1-77F37381A9C2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34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F8F34-7114-4978-B34E-CA73564052B4}" type="slidenum">
              <a:rPr lang="zh-TW" altLang="en-US"/>
              <a:pPr/>
              <a:t>36</a:t>
            </a:fld>
            <a:endParaRPr lang="zh-TW" altLang="zh-TW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D103AC96-9689-4FA3-8CAD-8E50994E0D53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36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246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62469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2470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442FCC88-D463-406E-8575-7E71FFC6E181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36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6C061-9153-43C0-9EEC-1503FFBBC96B}" type="slidenum">
              <a:rPr lang="zh-TW" altLang="en-US"/>
              <a:pPr/>
              <a:t>37</a:t>
            </a:fld>
            <a:endParaRPr lang="zh-TW" altLang="zh-TW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80ADAE53-A5EB-48A1-B42C-96CDB4079A4C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37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349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63493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3494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E3BCF608-0819-4557-80B8-DE8E154C9242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37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076B0-8367-4CA2-8684-D6E0F16EA865}" type="slidenum">
              <a:rPr lang="zh-TW" altLang="en-US"/>
              <a:pPr/>
              <a:t>38</a:t>
            </a:fld>
            <a:endParaRPr lang="zh-TW" altLang="zh-TW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7FAFCF3B-DCF1-4BC7-B291-85641C2D537E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38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51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64517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4518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A747F7EC-1393-4FA1-B115-BBCD2A63B277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38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8B1898-67E4-41ED-A0D9-5A302C215D3D}" type="slidenum">
              <a:rPr lang="zh-TW" altLang="en-US"/>
              <a:pPr/>
              <a:t>11</a:t>
            </a:fld>
            <a:endParaRPr lang="zh-TW" altLang="zh-TW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4F7B276D-F772-40A1-B2A4-35F3AC3F876A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11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10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47109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7110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A5902B8E-2479-48EC-BBA4-6C6AF141A491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11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8799A-E97F-46B9-954B-AFCACA906425}" type="slidenum">
              <a:rPr lang="zh-TW" altLang="en-US"/>
              <a:pPr/>
              <a:t>39</a:t>
            </a:fld>
            <a:endParaRPr lang="zh-TW" altLang="zh-TW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0C00676E-894C-4891-A542-82B4D66E4FC7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39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554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65541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5542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6BF1FEAC-0809-41A7-97AA-BD8F49FDCF63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39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AAD86-A698-4B10-8823-0E6AAA209A0A}" type="slidenum">
              <a:rPr lang="zh-TW" altLang="en-US"/>
              <a:pPr/>
              <a:t>12</a:t>
            </a:fld>
            <a:endParaRPr lang="zh-TW" altLang="zh-TW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30CB5A38-738B-4944-9318-B03036B9E227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12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13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48133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8134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010451BE-6D20-477D-9505-DE7596A6DF6B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12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3D342-2426-40B0-9676-2A9E7DD3C006}" type="slidenum">
              <a:rPr lang="zh-TW" altLang="en-US"/>
              <a:pPr/>
              <a:t>13</a:t>
            </a:fld>
            <a:endParaRPr lang="zh-TW" altLang="zh-TW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7C0ACA26-5EEE-45FD-9177-F0682902A2F0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13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15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49157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9158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52C81DCF-0E3A-4AB6-9440-1F25B201568F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13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34FD1-23C9-47FA-A855-047E6AF919A4}" type="slidenum">
              <a:rPr lang="zh-TW" altLang="en-US"/>
              <a:pPr/>
              <a:t>17</a:t>
            </a:fld>
            <a:endParaRPr lang="zh-TW" altLang="zh-TW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FD74A887-FA6F-4C0F-A13C-756DAC967349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17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18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50181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0182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B4B818FA-0A89-4BFF-ACBD-3566C94C0448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17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7EC4E-002C-4DD5-A91C-F86104A1180E}" type="slidenum">
              <a:rPr lang="zh-TW" altLang="en-US"/>
              <a:pPr/>
              <a:t>18</a:t>
            </a:fld>
            <a:endParaRPr lang="zh-TW" altLang="zh-TW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A3E0D8C1-B455-4517-9DBD-9959EE882B1E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18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20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51205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1206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E8DDC127-A3E3-4276-82FE-5066336E9E64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18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85A18-C197-427E-8967-D825ED11BA7F}" type="slidenum">
              <a:rPr lang="zh-TW" altLang="en-US"/>
              <a:pPr/>
              <a:t>19</a:t>
            </a:fld>
            <a:endParaRPr lang="zh-TW" altLang="zh-TW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128C0D2C-E52A-4871-8D6E-C0E6F712B03B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19</a:t>
            </a:fld>
            <a:endParaRPr kumimoji="1" lang="zh-TW" altLang="zh-TW" sz="13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222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52229" name="備忘稿版面配置區 2"/>
          <p:cNvSpPr>
            <a:spLocks noGrp="1"/>
          </p:cNvSpPr>
          <p:nvPr>
            <p:ph type="body" idx="1"/>
          </p:nvPr>
        </p:nvSpPr>
        <p:spPr>
          <a:xfrm>
            <a:off x="1365250" y="3373438"/>
            <a:ext cx="7504113" cy="3192462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2230" name="投影片編號版面配置區 3"/>
          <p:cNvSpPr txBox="1">
            <a:spLocks noGrp="1"/>
          </p:cNvSpPr>
          <p:nvPr/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0" tIns="49520" rIns="99040" bIns="49520" anchor="b"/>
          <a:lstStyle/>
          <a:p>
            <a:pPr algn="r" defTabSz="990600" eaLnBrk="1" hangingPunct="1"/>
            <a:fld id="{ACC9EF0E-0654-48F1-AE33-4BA7E26CAF93}" type="slidenum">
              <a:rPr kumimoji="1" lang="zh-TW" altLang="en-US" sz="1300">
                <a:latin typeface="Times New Roman" pitchFamily="18" charset="0"/>
                <a:ea typeface="新細明體" pitchFamily="18" charset="-120"/>
              </a:rPr>
              <a:pPr algn="r" defTabSz="990600" eaLnBrk="1" hangingPunct="1"/>
              <a:t>19</a:t>
            </a:fld>
            <a:endParaRPr kumimoji="1" lang="en-US" altLang="zh-TW" sz="13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AA7ED-1161-4846-A4C7-96FB20DD6621}" type="slidenum">
              <a:rPr lang="zh-TW" altLang="en-US"/>
              <a:pPr/>
              <a:t>24</a:t>
            </a:fld>
            <a:endParaRPr lang="zh-TW" altLang="zh-TW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  <a:noFill/>
          <a:ln/>
        </p:spPr>
        <p:txBody>
          <a:bodyPr/>
          <a:lstStyle/>
          <a:p>
            <a:endParaRPr lang="de-DE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78918-5B1B-440E-BCEF-78749E319C4F}" type="slidenum">
              <a:rPr lang="zh-TW" altLang="en-US"/>
              <a:pPr/>
              <a:t>25</a:t>
            </a:fld>
            <a:endParaRPr lang="zh-TW" altLang="zh-TW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341688" y="531813"/>
            <a:ext cx="3551237" cy="26638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3371850"/>
            <a:ext cx="8189913" cy="3195638"/>
          </a:xfrm>
          <a:noFill/>
          <a:ln/>
        </p:spPr>
        <p:txBody>
          <a:bodyPr/>
          <a:lstStyle/>
          <a:p>
            <a:endParaRPr lang="de-DE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405188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7" descr="清大書法字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25475" y="6396038"/>
            <a:ext cx="21828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8" descr="清大LOGO(圓).wm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288088"/>
            <a:ext cx="57626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2382838"/>
          </a:xfrm>
        </p:spPr>
        <p:txBody>
          <a:bodyPr/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076700"/>
            <a:ext cx="6400800" cy="15843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0A1CE3F5-4831-4879-ACB2-FAAEC20EB168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6DC26-1B90-40BD-A607-35DD5E1C3959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943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943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5B61C-E7F3-4AD8-BA45-28C3C829548E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178800" cy="4495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602BD-5BCE-4E0C-A8F7-92D876ACFC64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533C-3279-48C6-A121-3ACE8DAFBFFC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574F8-E7AB-4D5C-A2DA-B25EB0C522E7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13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2800" y="1676400"/>
            <a:ext cx="4013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F4A56-2FEC-4161-987F-E18F0E949865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00D8D-6698-4AC3-AC7C-922E6A687741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2C0D7-7988-4D99-9282-89A311EFF26D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CD083-780A-4B0A-B396-3A6FA7FB7B28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26CB-9ECD-49A4-99B9-4FFB2FD75EB4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2875-D983-41B9-9859-7FA53C1E6F35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78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5278315-2ECA-407F-867F-EC953F7B3644}" type="slidenum">
              <a:rPr lang="zh-TW" altLang="en-US"/>
              <a:pPr>
                <a:defRPr/>
              </a:pPr>
              <a:t>‹#›</a:t>
            </a:fld>
            <a:endParaRPr lang="zh-TW" altLang="zh-TW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314450"/>
            <a:ext cx="8839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清大書法字.jpg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25475" y="6396038"/>
            <a:ext cx="21828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圖片 8" descr="清大LOGO(圓).wm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6288088"/>
            <a:ext cx="57626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Comic Sans MS" pitchFamily="66" charset="0"/>
          <a:ea typeface="標楷體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Comic Sans MS" pitchFamily="66" charset="0"/>
          <a:ea typeface="標楷體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Comic Sans MS" pitchFamily="66" charset="0"/>
          <a:ea typeface="標楷體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Comic Sans MS" pitchFamily="66" charset="0"/>
          <a:ea typeface="標楷體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Comic Sans MS" pitchFamily="66" charset="0"/>
          <a:ea typeface="標楷體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Comic Sans MS" pitchFamily="66" charset="0"/>
          <a:ea typeface="標楷體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Comic Sans MS" pitchFamily="66" charset="0"/>
          <a:ea typeface="標楷體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t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FF33CC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FF"/>
        </a:buClr>
        <a:buFont typeface="Wingdings" pitchFamily="2" charset="2"/>
        <a:buChar char="­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4384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8956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3528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10000" indent="-228600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 smtClean="0">
                <a:solidFill>
                  <a:schemeClr val="accent1"/>
                </a:solidFill>
                <a:latin typeface="Arial" charset="0"/>
              </a:rPr>
              <a:t>CS4101 </a:t>
            </a:r>
            <a:r>
              <a:rPr lang="zh-TW" altLang="en-US" sz="3200" b="0" dirty="0" smtClean="0">
                <a:solidFill>
                  <a:schemeClr val="accent1"/>
                </a:solidFill>
                <a:latin typeface="Arial" charset="0"/>
              </a:rPr>
              <a:t>嵌入式系統概論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Task Synchronization</a:t>
            </a:r>
          </a:p>
        </p:txBody>
      </p:sp>
      <p:sp>
        <p:nvSpPr>
          <p:cNvPr id="3075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200" smtClean="0"/>
              <a:t>Prof. Chung-Ta King</a:t>
            </a:r>
          </a:p>
          <a:p>
            <a:r>
              <a:rPr lang="en-US" altLang="zh-TW" sz="2800" smtClean="0"/>
              <a:t>Department of Computer Science</a:t>
            </a:r>
          </a:p>
          <a:p>
            <a:r>
              <a:rPr lang="en-US" altLang="zh-TW" sz="2800" smtClean="0"/>
              <a:t>National Tsing Hua University, Taiwan</a:t>
            </a:r>
            <a:endParaRPr lang="zh-TW" altLang="en-US" sz="2800" smtClean="0"/>
          </a:p>
        </p:txBody>
      </p:sp>
      <p:sp>
        <p:nvSpPr>
          <p:cNvPr id="3076" name="Text Box 13"/>
          <p:cNvSpPr txBox="1">
            <a:spLocks noChangeArrowheads="1"/>
          </p:cNvSpPr>
          <p:nvPr/>
        </p:nvSpPr>
        <p:spPr bwMode="auto">
          <a:xfrm>
            <a:off x="2198688" y="5572125"/>
            <a:ext cx="64055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400">
                <a:latin typeface="Arial" charset="0"/>
                <a:ea typeface="新細明體" pitchFamily="18" charset="-120"/>
                <a:cs typeface="Arial" charset="0"/>
              </a:rPr>
              <a:t>(</a:t>
            </a:r>
            <a:r>
              <a:rPr kumimoji="1" lang="en-US" altLang="zh-TW" sz="1400">
                <a:ea typeface="新細明體" pitchFamily="18" charset="-120"/>
                <a:cs typeface="Arial" charset="0"/>
              </a:rPr>
              <a:t>Materials from Freescale</a:t>
            </a:r>
            <a:r>
              <a:rPr kumimoji="1" lang="en-US" altLang="zh-TW" sz="1400">
                <a:cs typeface="Arial" charset="0"/>
              </a:rPr>
              <a:t> and </a:t>
            </a:r>
            <a:r>
              <a:rPr kumimoji="1" lang="en-US" altLang="zh-TW" sz="1400" i="1">
                <a:cs typeface="Arial" charset="0"/>
              </a:rPr>
              <a:t>MQX User Guide</a:t>
            </a:r>
            <a:r>
              <a:rPr kumimoji="1" lang="en-US" altLang="zh-TW" sz="1400">
                <a:latin typeface="Arial" charset="0"/>
                <a:ea typeface="新細明體" pitchFamily="18" charset="-120"/>
                <a:cs typeface="Arial" charset="0"/>
              </a:rPr>
              <a:t>)</a:t>
            </a:r>
            <a:endParaRPr kumimoji="1" lang="zh-TW" altLang="en-US" sz="1400"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CB8037-7667-4F18-802C-D4DF0E2802A6}" type="slidenum">
              <a:rPr lang="zh-TW" altLang="en-US"/>
              <a:pPr/>
              <a:t>9</a:t>
            </a:fld>
            <a:endParaRPr lang="zh-TW" altLang="zh-TW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Operations on Events</a:t>
            </a:r>
            <a:endParaRPr lang="zh-TW" altLang="en-US" smtClean="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When a task waits for an event group</a:t>
            </a:r>
          </a:p>
          <a:p>
            <a:pPr lvl="1"/>
            <a:r>
              <a:rPr lang="en-US" altLang="zh-TW" smtClean="0"/>
              <a:t>If the event bits are not set, the task blocks. </a:t>
            </a:r>
          </a:p>
          <a:p>
            <a:r>
              <a:rPr lang="en-US" altLang="zh-TW" smtClean="0"/>
              <a:t>When event bits are set, MQX puts all waiting tasks, whose waiting condition is met, into the task’s ready queue. </a:t>
            </a:r>
          </a:p>
          <a:p>
            <a:pPr lvl="1"/>
            <a:r>
              <a:rPr lang="en-US" altLang="zh-TW" smtClean="0"/>
              <a:t>If the event group has autoclearing event bits, MQX clears the event bits as soon as they are set.</a:t>
            </a:r>
          </a:p>
          <a:p>
            <a:r>
              <a:rPr lang="en-US" altLang="zh-TW" smtClean="0"/>
              <a:t>Can use events across processors (not possible with lightweight events)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173A2-A9DC-4CB2-B1E5-BCDACE924A45}" type="slidenum">
              <a:rPr lang="zh-TW" altLang="en-US"/>
              <a:pPr/>
              <a:t>10</a:t>
            </a:fld>
            <a:endParaRPr lang="zh-TW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of Events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662113"/>
            <a:ext cx="7345363" cy="515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0351EB-D53F-47A3-BCA5-CDCBCCA91C45}" type="slidenum">
              <a:rPr lang="zh-TW" altLang="en-US"/>
              <a:pPr/>
              <a:t>11</a:t>
            </a:fld>
            <a:endParaRPr lang="zh-TW" altLang="zh-TW"/>
          </a:p>
        </p:txBody>
      </p:sp>
      <p:sp>
        <p:nvSpPr>
          <p:cNvPr id="14339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Events (1/3)</a:t>
            </a:r>
            <a:endParaRPr lang="zh-TW" altLang="en-US" sz="1800" smtClean="0"/>
          </a:p>
        </p:txBody>
      </p:sp>
      <p:graphicFrame>
        <p:nvGraphicFramePr>
          <p:cNvPr id="1185815" name="Group 23"/>
          <p:cNvGraphicFramePr>
            <a:graphicFrameLocks noGrp="1"/>
          </p:cNvGraphicFramePr>
          <p:nvPr/>
        </p:nvGraphicFramePr>
        <p:xfrm>
          <a:off x="468313" y="1700213"/>
          <a:ext cx="8353425" cy="4906962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&lt;mqx.h&gt;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&lt;bsp.h&gt;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&lt;event.h&gt;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SERVICE_TASK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ISR_TASK     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extern void simulated_ISR_task(uint_32);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extern void service_task(uint_32);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 TASK_TEMPLATE_STRUCT  MQX_template_list[] =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/* Task Index, Function, Stack, Priority, Name,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Attributes, Param, Time Slice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{SERVICE_TASK, service_task, 2000, 8, "service",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MQX_AUTO_START_TASK, 0, 0 },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{ISR_TASK, simulated_ISR_task, 2000, 8, "simulated_ISR", 0, 0, 0 },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{ 0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EEBE1-51E4-4AF5-AA90-1F49F94F495D}" type="slidenum">
              <a:rPr lang="zh-TW" altLang="en-US"/>
              <a:pPr/>
              <a:t>12</a:t>
            </a:fld>
            <a:endParaRPr lang="zh-TW" altLang="zh-TW"/>
          </a:p>
        </p:txBody>
      </p:sp>
      <p:sp>
        <p:nvSpPr>
          <p:cNvPr id="15363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Events (2/3)</a:t>
            </a:r>
            <a:endParaRPr lang="zh-TW" altLang="en-US" sz="1800" smtClean="0"/>
          </a:p>
        </p:txBody>
      </p:sp>
      <p:graphicFrame>
        <p:nvGraphicFramePr>
          <p:cNvPr id="1189912" name="Group 24"/>
          <p:cNvGraphicFramePr>
            <a:graphicFrameLocks noGrp="1"/>
          </p:cNvGraphicFramePr>
          <p:nvPr/>
        </p:nvGraphicFramePr>
        <p:xfrm>
          <a:off x="468313" y="1838325"/>
          <a:ext cx="8353425" cy="4176713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simulated_ISR_task (uint_32 initial_data)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pointer event_ptr;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/* open event connection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if 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(_event_open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("event.global",&amp;event_ptr)!=MQX_OK){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printf("\nOpen Event failed");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while (TRUE)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_time_delay_ticks(1000);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_event_set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(event_ptr,0x01)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printf("\nSet Event failed");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7C59E7-F7B8-4806-BA0D-7D8EE680914E}" type="slidenum">
              <a:rPr lang="zh-TW" altLang="en-US"/>
              <a:pPr/>
              <a:t>13</a:t>
            </a:fld>
            <a:endParaRPr lang="zh-TW" altLang="zh-TW"/>
          </a:p>
        </p:txBody>
      </p:sp>
      <p:sp>
        <p:nvSpPr>
          <p:cNvPr id="16387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Events (3/3)</a:t>
            </a:r>
            <a:endParaRPr lang="zh-TW" altLang="en-US" sz="1800" smtClean="0"/>
          </a:p>
        </p:txBody>
      </p:sp>
      <p:graphicFrame>
        <p:nvGraphicFramePr>
          <p:cNvPr id="1194009" name="Group 25"/>
          <p:cNvGraphicFramePr>
            <a:graphicFrameLocks noGrp="1"/>
          </p:cNvGraphicFramePr>
          <p:nvPr/>
        </p:nvGraphicFramePr>
        <p:xfrm>
          <a:off x="468313" y="1628775"/>
          <a:ext cx="8353425" cy="5211763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service_task(uint_32 initial_data){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pointer  event_ptr;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_task_id second_task_id;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/* Set up an event group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_event_create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("event.global")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printf("\nMake event failed");  _task_block();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if(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_event_open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("event.global",&amp;event_ptr)!=MQX_OK){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printf("\nOpen event failed");  _task_block();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second_task_id = _task_create(0, ISR_TASK, 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while (TRUE)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_event_wait_all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(event_ptr,0x01,0)!=MQX_OK) {  printf("\nEvent Wait failed"); _task_block();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_event_clear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(event_ptr,0x01)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printf("\nEvent Clear failed"); _task_block();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printf(" Tick \n");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29E9AB-FE79-41C5-B68B-9461862542F4}" type="slidenum">
              <a:rPr lang="zh-TW" altLang="en-US"/>
              <a:pPr/>
              <a:t>14</a:t>
            </a:fld>
            <a:endParaRPr lang="zh-TW" altLang="zh-TW"/>
          </a:p>
        </p:txBody>
      </p:sp>
      <p:sp>
        <p:nvSpPr>
          <p:cNvPr id="17411" name="Rectangle 3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Common Calls for Events</a:t>
            </a:r>
          </a:p>
        </p:txBody>
      </p:sp>
      <p:graphicFrame>
        <p:nvGraphicFramePr>
          <p:cNvPr id="1199642" name="Group 538"/>
          <p:cNvGraphicFramePr>
            <a:graphicFrameLocks noGrp="1"/>
          </p:cNvGraphicFramePr>
          <p:nvPr>
            <p:ph idx="1"/>
          </p:nvPr>
        </p:nvGraphicFramePr>
        <p:xfrm>
          <a:off x="250825" y="1676400"/>
          <a:ext cx="8642350" cy="4784725"/>
        </p:xfrm>
        <a:graphic>
          <a:graphicData uri="http://schemas.openxmlformats.org/drawingml/2006/table">
            <a:tbl>
              <a:tblPr/>
              <a:tblGrid>
                <a:gridCol w="3168650"/>
                <a:gridCol w="5473700"/>
              </a:tblGrid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_event_create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Creates a named event group.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_event_create_auto_clear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Creates a named event group with autoclearing event bits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_event_open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Opens a connection to a named event group.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_event_wait_all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Waits for all specified event bits in an event group for a specified number of milliseconds.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_event_wait_any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Waits for any of specified event bits in an event group for a specified number of ms.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_event_set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Sets the specified event bits in an event group on the local or a remote processor.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_event_clear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Clears specified event bits in an event group.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_event_close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Closes a connection to an event group.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_event_destroy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Destroys a named event group.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737995-6AC8-4306-A711-8881A577B35C}" type="slidenum">
              <a:rPr lang="zh-TW" altLang="en-US"/>
              <a:pPr/>
              <a:t>15</a:t>
            </a:fld>
            <a:endParaRPr lang="zh-TW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Introduction to task synchronization </a:t>
            </a:r>
          </a:p>
          <a:p>
            <a:r>
              <a:rPr lang="en-US" altLang="zh-TW" smtClean="0"/>
              <a:t>Events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Mutex</a:t>
            </a:r>
          </a:p>
          <a:p>
            <a:r>
              <a:rPr lang="en-US" altLang="zh-TW" smtClean="0"/>
              <a:t>Semaphores</a:t>
            </a:r>
          </a:p>
          <a:p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A39BA8-F849-4F9E-966D-111F30EE25BE}" type="slidenum">
              <a:rPr lang="zh-TW" altLang="en-US"/>
              <a:pPr/>
              <a:t>16</a:t>
            </a:fld>
            <a:endParaRPr lang="zh-TW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of Mutex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One main task and 2 printing tasks, which access STDOUT exclusively with mutex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492375"/>
            <a:ext cx="6738937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B0BE5-84E2-4294-B452-A6A9E1FAB1E0}" type="slidenum">
              <a:rPr lang="zh-TW" altLang="en-US"/>
              <a:pPr/>
              <a:t>17</a:t>
            </a:fld>
            <a:endParaRPr lang="zh-TW" altLang="zh-TW"/>
          </a:p>
        </p:txBody>
      </p:sp>
      <p:sp>
        <p:nvSpPr>
          <p:cNvPr id="20483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Mutex</a:t>
            </a:r>
            <a:endParaRPr lang="zh-TW" altLang="en-US" sz="1800" smtClean="0"/>
          </a:p>
        </p:txBody>
      </p:sp>
      <p:graphicFrame>
        <p:nvGraphicFramePr>
          <p:cNvPr id="1242137" name="Group 25"/>
          <p:cNvGraphicFramePr>
            <a:graphicFrameLocks noGrp="1"/>
          </p:cNvGraphicFramePr>
          <p:nvPr/>
        </p:nvGraphicFramePr>
        <p:xfrm>
          <a:off x="468313" y="1668463"/>
          <a:ext cx="8353425" cy="4937125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&lt;mqx.h&gt;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&lt;bsp.h&gt;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&lt;mutex.h&gt;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MAIN_TASK    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PRINT_TASK    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extern void main_task(uint_32 initial_data);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extern void print_task(uint_32 initial_data);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 TASK_TEMPLATE_STRUCT  MQX_template_list[] =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/* Task Index, Function, Stack, Priority,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Name, Attributes, Param, Time Slice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{ MAIN_TASK, main_task, 1000, 8,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"main", MQX_AUTO_START_TASK, 0, 0 },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{ PRINT_TASK, print_task, 1000,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"print", MQX_TIME_SLICE_TASK, 0, 3 },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{ 0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B3151-B5C3-47BB-B9D5-C30E9CEFE000}" type="slidenum">
              <a:rPr lang="zh-TW" altLang="en-US"/>
              <a:pPr/>
              <a:t>18</a:t>
            </a:fld>
            <a:endParaRPr lang="zh-TW" altLang="zh-TW"/>
          </a:p>
        </p:txBody>
      </p:sp>
      <p:sp>
        <p:nvSpPr>
          <p:cNvPr id="21507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Mutex</a:t>
            </a:r>
            <a:endParaRPr lang="zh-TW" altLang="en-US" sz="1800" smtClean="0"/>
          </a:p>
        </p:txBody>
      </p:sp>
      <p:graphicFrame>
        <p:nvGraphicFramePr>
          <p:cNvPr id="1244187" name="Group 27"/>
          <p:cNvGraphicFramePr>
            <a:graphicFrameLocks noGrp="1"/>
          </p:cNvGraphicFramePr>
          <p:nvPr/>
        </p:nvGraphicFramePr>
        <p:xfrm>
          <a:off x="468313" y="1628775"/>
          <a:ext cx="8353425" cy="5241925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MUTEX_STRUCT   print_mutex;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main_task(uint_32 initial_data){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MUTEX_ATTR_STRUCT mutexattr;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char* string1 = "Hello from Print task 1\n";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char* string2 = "Print task 2 is alive\n";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_mutatr_init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(&amp;mutexattr)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printf("Initialize mutex attributes failed.\n");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if(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_mutex_init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(&amp;print_mutex,&amp;mutexattr)!= MQX_OK){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printf("Initialize print mutex failed.\n");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_task_create(0, PRINT_TASK, (uint_32)string1);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_task_create(0, PRINT_TASK, (uint_32)string2);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49FCD3-4F61-48C0-8549-521CA2DF2026}" type="slidenum">
              <a:rPr lang="zh-TW" altLang="en-US"/>
              <a:pPr/>
              <a:t>1</a:t>
            </a:fld>
            <a:endParaRPr lang="zh-TW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Introduction to task synchronization </a:t>
            </a:r>
          </a:p>
          <a:p>
            <a:r>
              <a:rPr lang="en-US" altLang="zh-TW" smtClean="0"/>
              <a:t>Events</a:t>
            </a:r>
          </a:p>
          <a:p>
            <a:r>
              <a:rPr lang="en-US" altLang="zh-TW" smtClean="0"/>
              <a:t>Mutexs</a:t>
            </a:r>
          </a:p>
          <a:p>
            <a:r>
              <a:rPr lang="en-US" altLang="zh-TW" smtClean="0"/>
              <a:t>Semaphores</a:t>
            </a:r>
          </a:p>
          <a:p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088F0F-2183-4153-BF13-750D9037CC16}" type="slidenum">
              <a:rPr lang="zh-TW" altLang="en-US"/>
              <a:pPr/>
              <a:t>19</a:t>
            </a:fld>
            <a:endParaRPr lang="zh-TW" altLang="zh-TW"/>
          </a:p>
        </p:txBody>
      </p:sp>
      <p:sp>
        <p:nvSpPr>
          <p:cNvPr id="22531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Mutex</a:t>
            </a:r>
            <a:endParaRPr lang="zh-TW" altLang="en-US" sz="1800" smtClean="0"/>
          </a:p>
        </p:txBody>
      </p:sp>
      <p:graphicFrame>
        <p:nvGraphicFramePr>
          <p:cNvPr id="1246221" name="Group 13"/>
          <p:cNvGraphicFramePr>
            <a:graphicFrameLocks noGrp="1"/>
          </p:cNvGraphicFramePr>
          <p:nvPr/>
        </p:nvGraphicFramePr>
        <p:xfrm>
          <a:off x="468313" y="1773238"/>
          <a:ext cx="8353425" cy="4176712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print_task(uint_32 initial_data)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while(TRUE)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_mutex_lock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(&amp;print_mutex)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printf("Mutex lock failed.\n");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_io_puts((char *)initial_data);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_mutex_unlock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(&amp;print_mutex);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2D09B2-033C-46B2-B312-182B1EF98C68}" type="slidenum">
              <a:rPr lang="zh-TW" altLang="en-US"/>
              <a:pPr/>
              <a:t>20</a:t>
            </a:fld>
            <a:endParaRPr lang="zh-TW" altLang="zh-TW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Creating and Initializing a Mutex</a:t>
            </a:r>
            <a:endParaRPr lang="zh-TW" altLang="en-US" smtClean="0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/>
              <a:t>Define a mutex variable of type MUTEX_STRUCT</a:t>
            </a:r>
          </a:p>
          <a:p>
            <a:r>
              <a:rPr lang="en-US" altLang="zh-TW" sz="2400" smtClean="0"/>
              <a:t>Call _mutex_init() with a pointer to mutex variable and a NULL pointer to initialize mutex with default attributes</a:t>
            </a:r>
          </a:p>
          <a:p>
            <a:r>
              <a:rPr lang="en-US" altLang="zh-TW" sz="2400" smtClean="0"/>
              <a:t>To initialize mutex with attributes other than default:</a:t>
            </a:r>
          </a:p>
          <a:p>
            <a:pPr lvl="1"/>
            <a:r>
              <a:rPr lang="en-US" altLang="zh-TW" sz="2000" smtClean="0"/>
              <a:t>Define a mutex attributes structure of type MUTEX_ATTR_STRUCT.</a:t>
            </a:r>
          </a:p>
          <a:p>
            <a:pPr lvl="1"/>
            <a:r>
              <a:rPr lang="en-US" altLang="zh-TW" sz="2000" smtClean="0"/>
              <a:t>Initialize the attributes structure with _mutatr_init().</a:t>
            </a:r>
          </a:p>
          <a:p>
            <a:pPr lvl="1"/>
            <a:r>
              <a:rPr lang="en-US" altLang="zh-TW" sz="2000" smtClean="0"/>
              <a:t>Calls functions to set appropriate attributes of the mutex, e.g., _mutatr_set_sched_protocol(), _mutatr_set_wait_protocol()</a:t>
            </a:r>
          </a:p>
          <a:p>
            <a:pPr lvl="1"/>
            <a:r>
              <a:rPr lang="en-US" altLang="zh-TW" sz="2000" smtClean="0"/>
              <a:t>Initializes mutex by calling _mutex_init() with pointers to the mutex and to the attributes structure.</a:t>
            </a:r>
          </a:p>
          <a:p>
            <a:pPr lvl="1"/>
            <a:r>
              <a:rPr lang="en-US" altLang="zh-TW" sz="2000" smtClean="0"/>
              <a:t>Destroys the mutex attributes structure with _mutatr_destroy().</a:t>
            </a:r>
            <a:endParaRPr lang="zh-TW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E2A1BA-4088-411C-839D-DE0CE6A6004D}" type="slidenum">
              <a:rPr lang="zh-TW" altLang="en-US"/>
              <a:pPr/>
              <a:t>21</a:t>
            </a:fld>
            <a:endParaRPr lang="zh-TW" altLang="zh-TW"/>
          </a:p>
        </p:txBody>
      </p:sp>
      <p:sp>
        <p:nvSpPr>
          <p:cNvPr id="24579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Common Calls for Mutex</a:t>
            </a:r>
          </a:p>
        </p:txBody>
      </p:sp>
      <p:graphicFrame>
        <p:nvGraphicFramePr>
          <p:cNvPr id="1248338" name="Group 82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178800" cy="4568825"/>
        </p:xfrm>
        <a:graphic>
          <a:graphicData uri="http://schemas.openxmlformats.org/drawingml/2006/table">
            <a:tbl>
              <a:tblPr/>
              <a:tblGrid>
                <a:gridCol w="3538538"/>
                <a:gridCol w="4640262"/>
              </a:tblGrid>
              <a:tr h="749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_mutex_destroy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Destroys a mutex.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_mutex_get_wait_count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Gets the number of tasks that are waiting for a mutex.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_mutex_init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Initializes a mutex.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_mutex_lock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Locks a mutex.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_mutex_try_lock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Tries to lock a mutex.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_mutex_unlock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Unlocks a mutex.</a:t>
                      </a:r>
                      <a:endParaRPr kumimoji="0" lang="en-US" altLang="zh-TW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435215-BD2D-40EC-A9DC-757D61BA1730}" type="slidenum">
              <a:rPr lang="zh-TW" altLang="en-US"/>
              <a:pPr/>
              <a:t>22</a:t>
            </a:fld>
            <a:endParaRPr lang="zh-TW" altLang="zh-TW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Mutex Attributes</a:t>
            </a:r>
            <a:endParaRPr lang="zh-TW" altLang="en-US" smtClean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/>
              <a:t>Waiting protocols</a:t>
            </a:r>
          </a:p>
          <a:p>
            <a:pPr lvl="1"/>
            <a:r>
              <a:rPr lang="en-US" altLang="en-US" sz="2000" smtClean="0"/>
              <a:t>Queuing</a:t>
            </a:r>
            <a:r>
              <a:rPr lang="en-US" altLang="zh-TW" sz="2000" smtClean="0"/>
              <a:t>: </a:t>
            </a:r>
            <a:r>
              <a:rPr lang="en-US" altLang="en-US" sz="2000" smtClean="0"/>
              <a:t>(default)</a:t>
            </a:r>
            <a:r>
              <a:rPr lang="en-US" altLang="zh-TW" sz="2000" smtClean="0"/>
              <a:t> </a:t>
            </a:r>
            <a:r>
              <a:rPr lang="en-US" altLang="en-US" sz="2000" smtClean="0"/>
              <a:t>Blocks until another task unlocks the mutex. </a:t>
            </a:r>
            <a:r>
              <a:rPr lang="en-US" altLang="zh-TW" sz="2000" smtClean="0"/>
              <a:t>Then</a:t>
            </a:r>
            <a:r>
              <a:rPr lang="en-US" altLang="en-US" sz="2000" smtClean="0"/>
              <a:t>, the first task (regardless of priority) that requested the lock,</a:t>
            </a:r>
            <a:r>
              <a:rPr lang="en-US" altLang="zh-TW" sz="2000" smtClean="0"/>
              <a:t> </a:t>
            </a:r>
            <a:r>
              <a:rPr lang="en-US" altLang="en-US" sz="2000" smtClean="0"/>
              <a:t>locks the mutex.</a:t>
            </a:r>
          </a:p>
          <a:p>
            <a:pPr lvl="1"/>
            <a:r>
              <a:rPr lang="en-US" altLang="en-US" sz="2000" smtClean="0"/>
              <a:t>Priority queuing</a:t>
            </a:r>
            <a:r>
              <a:rPr lang="en-US" altLang="zh-TW" sz="2000" smtClean="0"/>
              <a:t>:</a:t>
            </a:r>
            <a:r>
              <a:rPr lang="en-US" altLang="en-US" sz="2000" smtClean="0"/>
              <a:t> Blocks until another task unlocks the mutex. </a:t>
            </a:r>
            <a:r>
              <a:rPr lang="en-US" altLang="zh-TW" sz="2000" smtClean="0"/>
              <a:t>Then</a:t>
            </a:r>
            <a:r>
              <a:rPr lang="en-US" altLang="en-US" sz="2000" smtClean="0"/>
              <a:t>, highest-priority task that requested the lock, locks mutex.</a:t>
            </a:r>
          </a:p>
          <a:p>
            <a:pPr lvl="1"/>
            <a:r>
              <a:rPr lang="en-US" altLang="en-US" sz="2000" smtClean="0"/>
              <a:t>Spin only</a:t>
            </a:r>
            <a:r>
              <a:rPr lang="en-US" altLang="zh-TW" sz="2000" smtClean="0"/>
              <a:t>:</a:t>
            </a:r>
            <a:r>
              <a:rPr lang="en-US" altLang="en-US" sz="2000" smtClean="0"/>
              <a:t> Spins (is timesliced) indefinitely until another task unlocks the mutex.</a:t>
            </a:r>
            <a:r>
              <a:rPr lang="en-US" altLang="zh-TW" sz="2000" smtClean="0"/>
              <a:t> </a:t>
            </a:r>
          </a:p>
          <a:p>
            <a:pPr lvl="2"/>
            <a:r>
              <a:rPr lang="en-US" altLang="en-US" sz="2000" smtClean="0"/>
              <a:t>MQX saves the requesting task’s context, and</a:t>
            </a:r>
            <a:r>
              <a:rPr lang="en-US" altLang="zh-TW" sz="2000" smtClean="0"/>
              <a:t> </a:t>
            </a:r>
            <a:r>
              <a:rPr lang="en-US" altLang="en-US" sz="2000" smtClean="0"/>
              <a:t>dispatches the next task in the same-priority ready queue. When all</a:t>
            </a:r>
            <a:r>
              <a:rPr lang="en-US" altLang="zh-TW" sz="2000" smtClean="0"/>
              <a:t> </a:t>
            </a:r>
            <a:r>
              <a:rPr lang="en-US" altLang="en-US" sz="2000" smtClean="0"/>
              <a:t>the tasks in this ready queue have run, the requesting task becomes</a:t>
            </a:r>
            <a:r>
              <a:rPr lang="en-US" altLang="zh-TW" sz="2000" smtClean="0"/>
              <a:t> </a:t>
            </a:r>
            <a:r>
              <a:rPr lang="en-US" altLang="en-US" sz="2000" smtClean="0"/>
              <a:t>active again. If mutex is still locked, spin repeats.</a:t>
            </a:r>
          </a:p>
          <a:p>
            <a:pPr lvl="1"/>
            <a:r>
              <a:rPr lang="en-US" altLang="en-US" sz="2000" smtClean="0"/>
              <a:t>Limited spin</a:t>
            </a:r>
            <a:r>
              <a:rPr lang="en-US" altLang="zh-TW" sz="2000" smtClean="0"/>
              <a:t>:</a:t>
            </a:r>
            <a:r>
              <a:rPr lang="en-US" altLang="en-US" sz="2000" smtClean="0"/>
              <a:t> Spins for a specified number of times, or fewer if another task</a:t>
            </a:r>
            <a:r>
              <a:rPr lang="en-US" altLang="zh-TW" sz="2000" smtClean="0"/>
              <a:t> </a:t>
            </a:r>
            <a:r>
              <a:rPr lang="en-US" altLang="en-US" sz="2000" smtClean="0"/>
              <a:t>unlocks the mutex first.</a:t>
            </a:r>
            <a:endParaRPr lang="zh-TW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00887-07CA-4501-A897-DCD79C01DC59}" type="slidenum">
              <a:rPr lang="zh-TW" altLang="en-US"/>
              <a:pPr/>
              <a:t>23</a:t>
            </a:fld>
            <a:endParaRPr lang="zh-TW" altLang="zh-TW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Mutex Attributes</a:t>
            </a:r>
            <a:endParaRPr lang="zh-TW" altLang="en-US" smtClean="0"/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Scheduling protocol</a:t>
            </a:r>
          </a:p>
          <a:p>
            <a:pPr lvl="1"/>
            <a:r>
              <a:rPr lang="en-US" altLang="zh-TW" smtClean="0"/>
              <a:t>Priority inheritance: If priority of the task that has locked the mutex (task_A) is not as high as the highest-priority task that is waiting to lock the mutex (task_B), MQX raises priority of task_A to be same as the priority of task_B, while task_A has the mutex.</a:t>
            </a:r>
          </a:p>
          <a:p>
            <a:pPr lvl="1"/>
            <a:r>
              <a:rPr lang="en-US" altLang="zh-TW" smtClean="0"/>
              <a:t>Priority protection: A mutex can have a priority. If the priority of a task that requests to lock the mutex (task_A) is not at least as high as the mutex priority, MQX raises the priority of task_A to the mutex priority for as long as task_A has the mutex locked.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F045-635C-491C-87F2-C506431820F7}" type="slidenum">
              <a:rPr lang="zh-TW" altLang="en-US"/>
              <a:pPr/>
              <a:t>24</a:t>
            </a:fld>
            <a:endParaRPr lang="zh-TW" altLang="zh-TW"/>
          </a:p>
        </p:txBody>
      </p:sp>
      <p:sp>
        <p:nvSpPr>
          <p:cNvPr id="2765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Priority Inversion</a:t>
            </a:r>
          </a:p>
        </p:txBody>
      </p:sp>
      <p:sp>
        <p:nvSpPr>
          <p:cNvPr id="2765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Assume priority of T</a:t>
            </a:r>
            <a:r>
              <a:rPr lang="en-US" altLang="zh-TW" baseline="-25000" smtClean="0"/>
              <a:t>1</a:t>
            </a:r>
            <a:r>
              <a:rPr lang="en-US" altLang="zh-TW" smtClean="0"/>
              <a:t> &gt; priority of T</a:t>
            </a:r>
            <a:r>
              <a:rPr lang="en-US" altLang="zh-TW" baseline="-25000" smtClean="0"/>
              <a:t>2</a:t>
            </a:r>
          </a:p>
          <a:p>
            <a:pPr lvl="1"/>
            <a:r>
              <a:rPr lang="en-US" altLang="zh-TW" smtClean="0"/>
              <a:t>If T</a:t>
            </a:r>
            <a:r>
              <a:rPr lang="en-US" altLang="zh-TW" sz="2800" baseline="-25000" smtClean="0"/>
              <a:t>2</a:t>
            </a:r>
            <a:r>
              <a:rPr lang="en-US" altLang="zh-TW" smtClean="0"/>
              <a:t> requests exclusive access first (at t</a:t>
            </a:r>
            <a:r>
              <a:rPr lang="en-US" altLang="zh-TW" sz="2800" baseline="-25000" smtClean="0"/>
              <a:t>0</a:t>
            </a:r>
            <a:r>
              <a:rPr lang="en-US" altLang="zh-TW" smtClean="0"/>
              <a:t>), T</a:t>
            </a:r>
            <a:r>
              <a:rPr lang="en-US" altLang="zh-TW" sz="2800" baseline="-25000" smtClean="0"/>
              <a:t>1</a:t>
            </a:r>
            <a:r>
              <a:rPr lang="en-US" altLang="zh-TW" smtClean="0"/>
              <a:t> has to wait until T</a:t>
            </a:r>
            <a:r>
              <a:rPr lang="en-US" altLang="zh-TW" sz="2800" baseline="-25000" smtClean="0"/>
              <a:t>2</a:t>
            </a:r>
            <a:r>
              <a:rPr lang="en-US" altLang="zh-TW" smtClean="0"/>
              <a:t> releases resource (time t</a:t>
            </a:r>
            <a:r>
              <a:rPr lang="en-US" altLang="zh-TW" sz="2800" baseline="-25000" smtClean="0"/>
              <a:t>3</a:t>
            </a:r>
            <a:r>
              <a:rPr lang="en-US" altLang="zh-TW" smtClean="0"/>
              <a:t>), thus inverting priority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 l="5998" t="27686" r="6921" b="20303"/>
          <a:stretch>
            <a:fillRect/>
          </a:stretch>
        </p:blipFill>
        <p:spPr bwMode="auto">
          <a:xfrm>
            <a:off x="1187450" y="3213100"/>
            <a:ext cx="6794500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A9D47-4D1E-466F-B4D8-BD3BCD7F4D10}" type="slidenum">
              <a:rPr lang="zh-TW" altLang="en-US"/>
              <a:pPr/>
              <a:t>25</a:t>
            </a:fld>
            <a:endParaRPr lang="zh-TW" altLang="zh-TW"/>
          </a:p>
        </p:txBody>
      </p:sp>
      <p:sp>
        <p:nvSpPr>
          <p:cNvPr id="2867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Priority Inversion</a:t>
            </a:r>
          </a:p>
        </p:txBody>
      </p:sp>
      <p:sp>
        <p:nvSpPr>
          <p:cNvPr id="28676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Duration of priority inversion with &gt;2 tasks</a:t>
            </a:r>
            <a:br>
              <a:rPr lang="en-US" altLang="zh-TW" smtClean="0"/>
            </a:br>
            <a:r>
              <a:rPr lang="en-US" altLang="zh-TW" smtClean="0"/>
              <a:t>can exceed the length of any critical section</a:t>
            </a:r>
          </a:p>
          <a:p>
            <a:pPr lvl="1"/>
            <a:r>
              <a:rPr lang="en-US" altLang="zh-TW" smtClean="0"/>
              <a:t>Priority of T</a:t>
            </a:r>
            <a:r>
              <a:rPr lang="en-US" altLang="zh-TW" baseline="-25000" smtClean="0"/>
              <a:t>1</a:t>
            </a:r>
            <a:r>
              <a:rPr lang="en-US" altLang="zh-TW" smtClean="0"/>
              <a:t> &gt; T</a:t>
            </a:r>
            <a:r>
              <a:rPr lang="en-US" altLang="zh-TW" baseline="-25000" smtClean="0"/>
              <a:t>2</a:t>
            </a:r>
            <a:r>
              <a:rPr lang="en-US" altLang="zh-TW" smtClean="0"/>
              <a:t> &gt; T</a:t>
            </a:r>
            <a:r>
              <a:rPr lang="en-US" altLang="zh-TW" baseline="-25000" smtClean="0"/>
              <a:t>3</a:t>
            </a:r>
            <a:r>
              <a:rPr lang="en-US" altLang="zh-TW" smtClean="0"/>
              <a:t> and T</a:t>
            </a:r>
            <a:r>
              <a:rPr lang="en-US" altLang="zh-TW" baseline="-25000" smtClean="0"/>
              <a:t>2</a:t>
            </a:r>
            <a:r>
              <a:rPr lang="en-US" altLang="zh-TW" smtClean="0"/>
              <a:t> preempts T</a:t>
            </a:r>
            <a:r>
              <a:rPr lang="en-US" altLang="zh-TW" baseline="-25000" smtClean="0"/>
              <a:t>3</a:t>
            </a:r>
          </a:p>
          <a:p>
            <a:pPr lvl="1"/>
            <a:r>
              <a:rPr lang="en-US" altLang="zh-TW" smtClean="0"/>
              <a:t>T</a:t>
            </a:r>
            <a:r>
              <a:rPr lang="en-US" altLang="zh-TW" baseline="-25000" smtClean="0"/>
              <a:t>2</a:t>
            </a:r>
            <a:r>
              <a:rPr lang="en-US" altLang="zh-TW" smtClean="0"/>
              <a:t> can prevent T</a:t>
            </a:r>
            <a:r>
              <a:rPr lang="en-US" altLang="zh-TW" baseline="-25000" smtClean="0"/>
              <a:t>3</a:t>
            </a:r>
            <a:r>
              <a:rPr lang="en-US" altLang="zh-TW" smtClean="0"/>
              <a:t> from releasing the resource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/>
          <a:srcRect l="8305" t="36299" r="8305" b="28300"/>
          <a:stretch>
            <a:fillRect/>
          </a:stretch>
        </p:blipFill>
        <p:spPr bwMode="auto">
          <a:xfrm>
            <a:off x="457200" y="3259138"/>
            <a:ext cx="838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1074738" y="50466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309813" y="44259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3068638" y="38306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1704975" y="5219700"/>
            <a:ext cx="609600" cy="225425"/>
          </a:xfrm>
          <a:prstGeom prst="rect">
            <a:avLst/>
          </a:prstGeom>
          <a:solidFill>
            <a:srgbClr val="F0F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6461125" y="5230813"/>
            <a:ext cx="1079500" cy="215900"/>
          </a:xfrm>
          <a:prstGeom prst="rect">
            <a:avLst/>
          </a:prstGeom>
          <a:solidFill>
            <a:srgbClr val="F0F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1089025" y="5227638"/>
            <a:ext cx="609600" cy="225425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2301875" y="4603750"/>
            <a:ext cx="766763" cy="225425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3076575" y="3997325"/>
            <a:ext cx="609600" cy="225425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86" name="Rectangle 13"/>
          <p:cNvSpPr>
            <a:spLocks noChangeArrowheads="1"/>
          </p:cNvSpPr>
          <p:nvPr/>
        </p:nvSpPr>
        <p:spPr bwMode="auto">
          <a:xfrm>
            <a:off x="3698875" y="4613275"/>
            <a:ext cx="2746375" cy="225425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7550150" y="4008438"/>
            <a:ext cx="1136650" cy="215900"/>
          </a:xfrm>
          <a:prstGeom prst="rect">
            <a:avLst/>
          </a:prstGeom>
          <a:solidFill>
            <a:srgbClr val="F0F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4722813" y="6138863"/>
            <a:ext cx="1079500" cy="215900"/>
          </a:xfrm>
          <a:prstGeom prst="rect">
            <a:avLst/>
          </a:prstGeom>
          <a:solidFill>
            <a:srgbClr val="F0F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5951538" y="6056313"/>
            <a:ext cx="2046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de-DE" altLang="zh-TW" sz="2000">
                <a:latin typeface="Arial" charset="0"/>
                <a:ea typeface="新細明體" pitchFamily="18" charset="-120"/>
              </a:rPr>
              <a:t>critical section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1520825" y="6119813"/>
            <a:ext cx="609600" cy="225425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2211388" y="6056313"/>
            <a:ext cx="21828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de-DE" altLang="zh-TW" sz="2000">
                <a:latin typeface="Arial" charset="0"/>
                <a:ea typeface="新細明體" pitchFamily="18" charset="-120"/>
              </a:rPr>
              <a:t>normal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6043DF-8107-4CED-8ABA-0721B5B312D3}" type="slidenum">
              <a:rPr lang="zh-TW" altLang="en-US"/>
              <a:pPr/>
              <a:t>26</a:t>
            </a:fld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Solution: Priority Inheritance</a:t>
            </a:r>
          </a:p>
        </p:txBody>
      </p:sp>
      <p:sp>
        <p:nvSpPr>
          <p:cNvPr id="29700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Tasks inherit highest priority of tasks blocked by it</a:t>
            </a:r>
            <a:endParaRPr lang="zh-TW" altLang="en-US" smtClean="0">
              <a:ea typeface="新細明體" pitchFamily="18" charset="-120"/>
            </a:endParaRP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/>
          <a:srcRect l="8305" t="36299" r="8305" b="28300"/>
          <a:stretch>
            <a:fillRect/>
          </a:stretch>
        </p:blipFill>
        <p:spPr bwMode="auto">
          <a:xfrm>
            <a:off x="533400" y="3586163"/>
            <a:ext cx="838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381000" y="2781300"/>
            <a:ext cx="3182938" cy="889000"/>
          </a:xfrm>
          <a:prstGeom prst="wedgeRoundRectCallout">
            <a:avLst>
              <a:gd name="adj1" fmla="val 44861"/>
              <a:gd name="adj2" fmla="val 118213"/>
              <a:gd name="adj3" fmla="val 16667"/>
            </a:avLst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>
                <a:latin typeface="Arial" charset="0"/>
                <a:ea typeface="新細明體" pitchFamily="18" charset="-120"/>
              </a:rPr>
              <a:t>T</a:t>
            </a:r>
            <a:r>
              <a:rPr lang="en-US" altLang="zh-TW" baseline="-25000">
                <a:latin typeface="Arial" charset="0"/>
                <a:ea typeface="新細明體" pitchFamily="18" charset="-120"/>
              </a:rPr>
              <a:t>3</a:t>
            </a:r>
            <a:r>
              <a:rPr lang="en-US" altLang="zh-TW">
                <a:latin typeface="Arial" charset="0"/>
                <a:ea typeface="新細明體" pitchFamily="18" charset="-120"/>
              </a:rPr>
              <a:t> inherits priority of T</a:t>
            </a:r>
            <a:r>
              <a:rPr lang="en-US" altLang="zh-TW" baseline="-25000">
                <a:latin typeface="Arial" charset="0"/>
                <a:ea typeface="新細明體" pitchFamily="18" charset="-120"/>
              </a:rPr>
              <a:t>1</a:t>
            </a:r>
            <a:r>
              <a:rPr lang="en-US" altLang="zh-TW">
                <a:latin typeface="Arial" charset="0"/>
                <a:ea typeface="新細明體" pitchFamily="18" charset="-120"/>
              </a:rPr>
              <a:t> and T</a:t>
            </a:r>
            <a:r>
              <a:rPr lang="en-US" altLang="zh-TW" baseline="-25000">
                <a:latin typeface="Arial" charset="0"/>
                <a:ea typeface="新細明體" pitchFamily="18" charset="-120"/>
              </a:rPr>
              <a:t>3</a:t>
            </a:r>
            <a:r>
              <a:rPr lang="en-US" altLang="zh-TW">
                <a:latin typeface="Arial" charset="0"/>
                <a:ea typeface="新細明體" pitchFamily="18" charset="-120"/>
              </a:rPr>
              <a:t> resumes.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810000" y="5567363"/>
            <a:ext cx="1066800" cy="228600"/>
          </a:xfrm>
          <a:prstGeom prst="rect">
            <a:avLst/>
          </a:prstGeom>
          <a:solidFill>
            <a:schemeClr val="bg1">
              <a:alpha val="50195"/>
            </a:schemeClr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4876800" y="4348163"/>
            <a:ext cx="1066800" cy="228600"/>
          </a:xfrm>
          <a:prstGeom prst="rect">
            <a:avLst/>
          </a:prstGeom>
          <a:solidFill>
            <a:schemeClr val="bg1">
              <a:alpha val="50195"/>
            </a:schemeClr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635375" y="4868863"/>
            <a:ext cx="2971800" cy="685800"/>
          </a:xfrm>
          <a:prstGeom prst="rect">
            <a:avLst/>
          </a:prstGeom>
          <a:solidFill>
            <a:schemeClr val="bg1">
              <a:alpha val="50195"/>
            </a:schemeClr>
          </a:solidFill>
          <a:ln w="0" cap="rnd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7051675" y="4025900"/>
            <a:ext cx="2092325" cy="65405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H="1">
            <a:off x="4876800" y="3830638"/>
            <a:ext cx="163195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5030788" y="5345113"/>
            <a:ext cx="3608387" cy="84772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4419600" y="592455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V(S)</a:t>
            </a:r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5943600" y="4957763"/>
            <a:ext cx="2743200" cy="228600"/>
          </a:xfrm>
          <a:prstGeom prst="rect">
            <a:avLst/>
          </a:prstGeom>
          <a:solidFill>
            <a:schemeClr val="bg1">
              <a:alpha val="50195"/>
            </a:schemeClr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1163638" y="5389563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2374900" y="4778375"/>
            <a:ext cx="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>
            <a:off x="3152775" y="4186238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1163638" y="5556250"/>
            <a:ext cx="609600" cy="225425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2370138" y="4941888"/>
            <a:ext cx="768350" cy="225425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3151188" y="4324350"/>
            <a:ext cx="609600" cy="225425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5FBDC-5AC4-4397-A4BD-9BDD592D5682}" type="slidenum">
              <a:rPr lang="zh-TW" altLang="en-US"/>
              <a:pPr/>
              <a:t>27</a:t>
            </a:fld>
            <a:endParaRPr lang="zh-TW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Introduction to task synchronization </a:t>
            </a:r>
          </a:p>
          <a:p>
            <a:r>
              <a:rPr lang="en-US" altLang="zh-TW" smtClean="0"/>
              <a:t>Events</a:t>
            </a:r>
          </a:p>
          <a:p>
            <a:r>
              <a:rPr lang="en-US" altLang="zh-TW" smtClean="0"/>
              <a:t>Mutex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Semaphores</a:t>
            </a:r>
          </a:p>
          <a:p>
            <a:endParaRPr lang="en-US" altLang="zh-TW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E7739-0B34-4DB9-AA7E-00748D991EBD}" type="slidenum">
              <a:rPr lang="zh-TW" altLang="en-US"/>
              <a:pPr/>
              <a:t>28</a:t>
            </a:fld>
            <a:endParaRPr lang="zh-TW" altLang="zh-TW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Semaphores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Semaphores are used to:</a:t>
            </a:r>
          </a:p>
          <a:p>
            <a:pPr lvl="1"/>
            <a:r>
              <a:rPr lang="en-US" altLang="zh-TW" smtClean="0"/>
              <a:t>Control access to a shared resource</a:t>
            </a:r>
            <a:br>
              <a:rPr lang="en-US" altLang="zh-TW" smtClean="0"/>
            </a:br>
            <a:r>
              <a:rPr lang="en-US" altLang="zh-TW" smtClean="0"/>
              <a:t>(mutual exclusion)</a:t>
            </a:r>
          </a:p>
          <a:p>
            <a:pPr lvl="1"/>
            <a:r>
              <a:rPr lang="en-US" altLang="zh-TW" smtClean="0"/>
              <a:t>Signal the occurrence of an event</a:t>
            </a:r>
          </a:p>
          <a:p>
            <a:pPr lvl="1"/>
            <a:r>
              <a:rPr lang="en-US" altLang="zh-TW" smtClean="0"/>
              <a:t>Allow two tasks to synchronize their activities</a:t>
            </a:r>
          </a:p>
          <a:p>
            <a:r>
              <a:rPr lang="en-US" altLang="zh-TW" smtClean="0"/>
              <a:t>Basic idea</a:t>
            </a:r>
          </a:p>
          <a:p>
            <a:pPr lvl="1"/>
            <a:r>
              <a:rPr lang="en-US" altLang="zh-TW" smtClean="0"/>
              <a:t>A semaphore is a token that your code acquires in order to continue execution </a:t>
            </a:r>
          </a:p>
          <a:p>
            <a:pPr lvl="1"/>
            <a:r>
              <a:rPr lang="en-US" altLang="zh-TW" smtClean="0"/>
              <a:t>If the semaphore is already in use, the requesting task is suspended until the semaphore is released by its current owner </a:t>
            </a:r>
            <a:r>
              <a:rPr lang="en-US" altLang="zh-TW" smtClean="0">
                <a:sym typeface="Wingdings" pitchFamily="2" charset="2"/>
              </a:rPr>
              <a:t> signal/post and wait</a:t>
            </a:r>
            <a:endParaRPr lang="en-US" altLang="zh-TW" smtClean="0"/>
          </a:p>
        </p:txBody>
      </p:sp>
      <p:pic>
        <p:nvPicPr>
          <p:cNvPr id="1152004" name="Picture 4" descr="MCj044213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1844675"/>
            <a:ext cx="12890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813C5F-FFC3-4BC2-8472-9EEDFC8A416A}" type="slidenum">
              <a:rPr lang="zh-TW" altLang="en-US"/>
              <a:pPr/>
              <a:t>2</a:t>
            </a:fld>
            <a:endParaRPr lang="zh-TW" altLang="zh-TW"/>
          </a:p>
        </p:txBody>
      </p:sp>
      <p:sp>
        <p:nvSpPr>
          <p:cNvPr id="5123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Synchronization?</a:t>
            </a:r>
            <a:endParaRPr lang="en-CA" altLang="zh-TW" smtClean="0"/>
          </a:p>
        </p:txBody>
      </p:sp>
      <p:sp>
        <p:nvSpPr>
          <p:cNvPr id="5124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Synchronization may be used to solve:</a:t>
            </a:r>
          </a:p>
          <a:p>
            <a:pPr lvl="1"/>
            <a:r>
              <a:rPr lang="en-US" altLang="zh-TW" smtClean="0"/>
              <a:t>Mutual exclusion</a:t>
            </a:r>
          </a:p>
          <a:p>
            <a:pPr lvl="1"/>
            <a:r>
              <a:rPr lang="en-US" altLang="zh-TW" smtClean="0"/>
              <a:t>Control flow</a:t>
            </a:r>
          </a:p>
          <a:p>
            <a:pPr lvl="1"/>
            <a:r>
              <a:rPr lang="en-US" altLang="zh-TW" smtClean="0"/>
              <a:t>Data flow</a:t>
            </a:r>
          </a:p>
          <a:p>
            <a:r>
              <a:rPr lang="en-US" altLang="zh-TW" smtClean="0"/>
              <a:t>Synchronization mechanisms include:</a:t>
            </a:r>
          </a:p>
          <a:p>
            <a:pPr lvl="1"/>
            <a:r>
              <a:rPr lang="en-US" altLang="zh-TW" smtClean="0"/>
              <a:t>Semaphores</a:t>
            </a:r>
          </a:p>
          <a:p>
            <a:pPr lvl="1"/>
            <a:r>
              <a:rPr lang="en-US" altLang="zh-TW" smtClean="0"/>
              <a:t>Events</a:t>
            </a:r>
          </a:p>
          <a:p>
            <a:pPr lvl="1"/>
            <a:r>
              <a:rPr lang="en-US" altLang="zh-TW" smtClean="0"/>
              <a:t>Mutexs</a:t>
            </a:r>
          </a:p>
          <a:p>
            <a:pPr lvl="1"/>
            <a:r>
              <a:rPr lang="en-US" altLang="zh-TW" smtClean="0"/>
              <a:t>Message queues</a:t>
            </a:r>
          </a:p>
          <a:p>
            <a:r>
              <a:rPr lang="en-US" altLang="zh-TW" smtClean="0"/>
              <a:t>Correct synchronization mechanism depends </a:t>
            </a:r>
            <a:br>
              <a:rPr lang="en-US" altLang="zh-TW" smtClean="0"/>
            </a:br>
            <a:r>
              <a:rPr lang="en-US" altLang="zh-TW" smtClean="0"/>
              <a:t>on the synchronization issue being addressed</a:t>
            </a:r>
            <a:endParaRPr lang="en-CA" altLang="zh-TW" smtClean="0"/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8316913" y="2917825"/>
            <a:ext cx="503237" cy="704850"/>
            <a:chOff x="5086" y="1325"/>
            <a:chExt cx="317" cy="444"/>
          </a:xfrm>
        </p:grpSpPr>
        <p:grpSp>
          <p:nvGrpSpPr>
            <p:cNvPr id="5147" name="Group 45"/>
            <p:cNvGrpSpPr>
              <a:grpSpLocks/>
            </p:cNvGrpSpPr>
            <p:nvPr/>
          </p:nvGrpSpPr>
          <p:grpSpPr bwMode="auto">
            <a:xfrm>
              <a:off x="5086" y="1325"/>
              <a:ext cx="317" cy="444"/>
              <a:chOff x="673" y="878"/>
              <a:chExt cx="720" cy="1008"/>
            </a:xfrm>
          </p:grpSpPr>
          <p:sp>
            <p:nvSpPr>
              <p:cNvPr id="5149" name="Rectangle 28"/>
              <p:cNvSpPr>
                <a:spLocks noChangeArrowheads="1"/>
              </p:cNvSpPr>
              <p:nvPr/>
            </p:nvSpPr>
            <p:spPr bwMode="auto">
              <a:xfrm>
                <a:off x="673" y="878"/>
                <a:ext cx="720" cy="100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TW" sz="1800">
                  <a:latin typeface="Arial" charset="0"/>
                  <a:ea typeface="新細明體" pitchFamily="18" charset="-120"/>
                  <a:cs typeface="Arial" charset="0"/>
                </a:endParaRPr>
              </a:p>
            </p:txBody>
          </p:sp>
          <p:sp>
            <p:nvSpPr>
              <p:cNvPr id="5150" name="Line 29"/>
              <p:cNvSpPr>
                <a:spLocks noChangeShapeType="1"/>
              </p:cNvSpPr>
              <p:nvPr/>
            </p:nvSpPr>
            <p:spPr bwMode="auto">
              <a:xfrm>
                <a:off x="769" y="1022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Line 30"/>
              <p:cNvSpPr>
                <a:spLocks noChangeShapeType="1"/>
              </p:cNvSpPr>
              <p:nvPr/>
            </p:nvSpPr>
            <p:spPr bwMode="auto">
              <a:xfrm>
                <a:off x="769" y="140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Line 31"/>
              <p:cNvSpPr>
                <a:spLocks noChangeShapeType="1"/>
              </p:cNvSpPr>
              <p:nvPr/>
            </p:nvSpPr>
            <p:spPr bwMode="auto">
              <a:xfrm>
                <a:off x="769" y="10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Line 32"/>
              <p:cNvSpPr>
                <a:spLocks noChangeShapeType="1"/>
              </p:cNvSpPr>
              <p:nvPr/>
            </p:nvSpPr>
            <p:spPr bwMode="auto">
              <a:xfrm flipH="1">
                <a:off x="1201" y="102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Line 33"/>
              <p:cNvSpPr>
                <a:spLocks noChangeShapeType="1"/>
              </p:cNvSpPr>
              <p:nvPr/>
            </p:nvSpPr>
            <p:spPr bwMode="auto">
              <a:xfrm>
                <a:off x="1201" y="111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5" name="Line 34"/>
              <p:cNvSpPr>
                <a:spLocks noChangeShapeType="1"/>
              </p:cNvSpPr>
              <p:nvPr/>
            </p:nvSpPr>
            <p:spPr bwMode="auto">
              <a:xfrm flipH="1">
                <a:off x="1201" y="121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6" name="Line 35"/>
              <p:cNvSpPr>
                <a:spLocks noChangeShapeType="1"/>
              </p:cNvSpPr>
              <p:nvPr/>
            </p:nvSpPr>
            <p:spPr bwMode="auto">
              <a:xfrm>
                <a:off x="1201" y="131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7" name="Oval 37"/>
              <p:cNvSpPr>
                <a:spLocks noChangeArrowheads="1"/>
              </p:cNvSpPr>
              <p:nvPr/>
            </p:nvSpPr>
            <p:spPr bwMode="auto">
              <a:xfrm>
                <a:off x="753" y="992"/>
                <a:ext cx="30" cy="3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TW" sz="1800">
                  <a:latin typeface="Arial" charset="0"/>
                  <a:ea typeface="新細明體" pitchFamily="18" charset="-120"/>
                  <a:cs typeface="Arial" charset="0"/>
                </a:endParaRPr>
              </a:p>
            </p:txBody>
          </p:sp>
        </p:grpSp>
        <p:sp>
          <p:nvSpPr>
            <p:cNvPr id="5148" name="Text Box 36"/>
            <p:cNvSpPr txBox="1">
              <a:spLocks noChangeArrowheads="1"/>
            </p:cNvSpPr>
            <p:nvPr/>
          </p:nvSpPr>
          <p:spPr bwMode="auto">
            <a:xfrm>
              <a:off x="5164" y="1587"/>
              <a:ext cx="218" cy="154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000">
                  <a:latin typeface="Arial" charset="0"/>
                  <a:ea typeface="新細明體" pitchFamily="18" charset="-120"/>
                  <a:cs typeface="Arial" charset="0"/>
                </a:rPr>
                <a:t>EF</a:t>
              </a:r>
            </a:p>
          </p:txBody>
        </p:sp>
      </p:grpSp>
      <p:grpSp>
        <p:nvGrpSpPr>
          <p:cNvPr id="5126" name="Group 38"/>
          <p:cNvGrpSpPr>
            <a:grpSpLocks/>
          </p:cNvGrpSpPr>
          <p:nvPr/>
        </p:nvGrpSpPr>
        <p:grpSpPr bwMode="auto">
          <a:xfrm>
            <a:off x="8316913" y="5140325"/>
            <a:ext cx="484187" cy="677863"/>
            <a:chOff x="2424" y="2913"/>
            <a:chExt cx="720" cy="1008"/>
          </a:xfrm>
        </p:grpSpPr>
        <p:sp>
          <p:nvSpPr>
            <p:cNvPr id="5141" name="Rectangle 39"/>
            <p:cNvSpPr>
              <a:spLocks noChangeArrowheads="1"/>
            </p:cNvSpPr>
            <p:nvPr/>
          </p:nvSpPr>
          <p:spPr bwMode="auto">
            <a:xfrm>
              <a:off x="2424" y="2913"/>
              <a:ext cx="720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TW" sz="1800">
                <a:latin typeface="Arial" charset="0"/>
                <a:ea typeface="新細明體" pitchFamily="18" charset="-120"/>
                <a:cs typeface="Arial" charset="0"/>
              </a:endParaRPr>
            </a:p>
          </p:txBody>
        </p:sp>
        <p:grpSp>
          <p:nvGrpSpPr>
            <p:cNvPr id="5142" name="Group 40"/>
            <p:cNvGrpSpPr>
              <a:grpSpLocks/>
            </p:cNvGrpSpPr>
            <p:nvPr/>
          </p:nvGrpSpPr>
          <p:grpSpPr bwMode="auto">
            <a:xfrm>
              <a:off x="2520" y="3129"/>
              <a:ext cx="528" cy="576"/>
              <a:chOff x="2520" y="3129"/>
              <a:chExt cx="528" cy="576"/>
            </a:xfrm>
          </p:grpSpPr>
          <p:sp>
            <p:nvSpPr>
              <p:cNvPr id="5143" name="Line 41"/>
              <p:cNvSpPr>
                <a:spLocks noChangeShapeType="1"/>
              </p:cNvSpPr>
              <p:nvPr/>
            </p:nvSpPr>
            <p:spPr bwMode="auto">
              <a:xfrm>
                <a:off x="2640" y="3129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Line 42"/>
              <p:cNvSpPr>
                <a:spLocks noChangeShapeType="1"/>
              </p:cNvSpPr>
              <p:nvPr/>
            </p:nvSpPr>
            <p:spPr bwMode="auto">
              <a:xfrm>
                <a:off x="2928" y="3129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Line 43"/>
              <p:cNvSpPr>
                <a:spLocks noChangeShapeType="1"/>
              </p:cNvSpPr>
              <p:nvPr/>
            </p:nvSpPr>
            <p:spPr bwMode="auto">
              <a:xfrm>
                <a:off x="2520" y="3129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Line 44"/>
              <p:cNvSpPr>
                <a:spLocks noChangeShapeType="1"/>
              </p:cNvSpPr>
              <p:nvPr/>
            </p:nvSpPr>
            <p:spPr bwMode="auto">
              <a:xfrm>
                <a:off x="2520" y="3705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5127" name="Group 54"/>
          <p:cNvGrpSpPr>
            <a:grpSpLocks/>
          </p:cNvGrpSpPr>
          <p:nvPr/>
        </p:nvGrpSpPr>
        <p:grpSpPr bwMode="auto">
          <a:xfrm>
            <a:off x="8316913" y="1916113"/>
            <a:ext cx="498475" cy="700087"/>
            <a:chOff x="976" y="2040"/>
            <a:chExt cx="358" cy="501"/>
          </a:xfrm>
        </p:grpSpPr>
        <p:sp>
          <p:nvSpPr>
            <p:cNvPr id="5136" name="Rectangle 48"/>
            <p:cNvSpPr>
              <a:spLocks noChangeArrowheads="1"/>
            </p:cNvSpPr>
            <p:nvPr/>
          </p:nvSpPr>
          <p:spPr bwMode="auto">
            <a:xfrm>
              <a:off x="976" y="2040"/>
              <a:ext cx="358" cy="501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TW" sz="1800">
                <a:latin typeface="Arial" charset="0"/>
                <a:ea typeface="新細明體" pitchFamily="18" charset="-120"/>
                <a:cs typeface="Arial" charset="0"/>
              </a:endParaRPr>
            </a:p>
          </p:txBody>
        </p:sp>
        <p:sp>
          <p:nvSpPr>
            <p:cNvPr id="5137" name="Line 49"/>
            <p:cNvSpPr>
              <a:spLocks noChangeShapeType="1"/>
            </p:cNvSpPr>
            <p:nvPr/>
          </p:nvSpPr>
          <p:spPr bwMode="auto">
            <a:xfrm>
              <a:off x="1024" y="2112"/>
              <a:ext cx="0" cy="4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8" name="Line 50"/>
            <p:cNvSpPr>
              <a:spLocks noChangeShapeType="1"/>
            </p:cNvSpPr>
            <p:nvPr/>
          </p:nvSpPr>
          <p:spPr bwMode="auto">
            <a:xfrm flipV="1">
              <a:off x="1024" y="2207"/>
              <a:ext cx="262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9" name="Line 51"/>
            <p:cNvSpPr>
              <a:spLocks noChangeShapeType="1"/>
            </p:cNvSpPr>
            <p:nvPr/>
          </p:nvSpPr>
          <p:spPr bwMode="auto">
            <a:xfrm>
              <a:off x="1024" y="2112"/>
              <a:ext cx="262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0" name="Oval 53"/>
            <p:cNvSpPr>
              <a:spLocks noChangeArrowheads="1"/>
            </p:cNvSpPr>
            <p:nvPr/>
          </p:nvSpPr>
          <p:spPr bwMode="auto">
            <a:xfrm>
              <a:off x="1016" y="2097"/>
              <a:ext cx="15" cy="15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CA" altLang="zh-TW" sz="1800">
                <a:latin typeface="Arial" charset="0"/>
                <a:ea typeface="新細明體" pitchFamily="18" charset="-120"/>
                <a:cs typeface="Arial" charset="0"/>
              </a:endParaRPr>
            </a:p>
          </p:txBody>
        </p:sp>
      </p:grpSp>
      <p:grpSp>
        <p:nvGrpSpPr>
          <p:cNvPr id="5128" name="Group 71"/>
          <p:cNvGrpSpPr>
            <a:grpSpLocks/>
          </p:cNvGrpSpPr>
          <p:nvPr/>
        </p:nvGrpSpPr>
        <p:grpSpPr bwMode="auto">
          <a:xfrm>
            <a:off x="8316913" y="4065588"/>
            <a:ext cx="501650" cy="701675"/>
            <a:chOff x="1022" y="2855"/>
            <a:chExt cx="316" cy="442"/>
          </a:xfrm>
        </p:grpSpPr>
        <p:grpSp>
          <p:nvGrpSpPr>
            <p:cNvPr id="5129" name="Group 70"/>
            <p:cNvGrpSpPr>
              <a:grpSpLocks/>
            </p:cNvGrpSpPr>
            <p:nvPr/>
          </p:nvGrpSpPr>
          <p:grpSpPr bwMode="auto">
            <a:xfrm>
              <a:off x="1022" y="2855"/>
              <a:ext cx="316" cy="442"/>
              <a:chOff x="875" y="2664"/>
              <a:chExt cx="720" cy="1008"/>
            </a:xfrm>
          </p:grpSpPr>
          <p:sp>
            <p:nvSpPr>
              <p:cNvPr id="5131" name="Rectangle 63"/>
              <p:cNvSpPr>
                <a:spLocks noChangeArrowheads="1"/>
              </p:cNvSpPr>
              <p:nvPr/>
            </p:nvSpPr>
            <p:spPr bwMode="auto">
              <a:xfrm>
                <a:off x="875" y="2664"/>
                <a:ext cx="720" cy="100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TW" sz="1800">
                  <a:latin typeface="Arial" charset="0"/>
                  <a:ea typeface="新細明體" pitchFamily="18" charset="-120"/>
                  <a:cs typeface="Arial" charset="0"/>
                </a:endParaRPr>
              </a:p>
            </p:txBody>
          </p:sp>
          <p:sp>
            <p:nvSpPr>
              <p:cNvPr id="5132" name="Line 64"/>
              <p:cNvSpPr>
                <a:spLocks noChangeShapeType="1"/>
              </p:cNvSpPr>
              <p:nvPr/>
            </p:nvSpPr>
            <p:spPr bwMode="auto">
              <a:xfrm>
                <a:off x="971" y="2808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" name="Line 65"/>
              <p:cNvSpPr>
                <a:spLocks noChangeShapeType="1"/>
              </p:cNvSpPr>
              <p:nvPr/>
            </p:nvSpPr>
            <p:spPr bwMode="auto">
              <a:xfrm flipV="1">
                <a:off x="971" y="3000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" name="Line 66"/>
              <p:cNvSpPr>
                <a:spLocks noChangeShapeType="1"/>
              </p:cNvSpPr>
              <p:nvPr/>
            </p:nvSpPr>
            <p:spPr bwMode="auto">
              <a:xfrm>
                <a:off x="971" y="2808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5" name="Oval 68"/>
              <p:cNvSpPr>
                <a:spLocks noChangeArrowheads="1"/>
              </p:cNvSpPr>
              <p:nvPr/>
            </p:nvSpPr>
            <p:spPr bwMode="auto">
              <a:xfrm>
                <a:off x="955" y="2778"/>
                <a:ext cx="30" cy="3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CA" altLang="zh-TW" sz="1800">
                  <a:latin typeface="Arial" charset="0"/>
                  <a:ea typeface="新細明體" pitchFamily="18" charset="-120"/>
                  <a:cs typeface="Arial" charset="0"/>
                </a:endParaRPr>
              </a:p>
            </p:txBody>
          </p:sp>
        </p:grpSp>
        <p:sp>
          <p:nvSpPr>
            <p:cNvPr id="5130" name="Text Box 67"/>
            <p:cNvSpPr txBox="1">
              <a:spLocks noChangeArrowheads="1"/>
            </p:cNvSpPr>
            <p:nvPr/>
          </p:nvSpPr>
          <p:spPr bwMode="auto">
            <a:xfrm>
              <a:off x="1134" y="3130"/>
              <a:ext cx="183" cy="15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000">
                  <a:latin typeface="Arial" charset="0"/>
                  <a:ea typeface="新細明體" pitchFamily="18" charset="-120"/>
                  <a:cs typeface="Arial" charset="0"/>
                </a:rPr>
                <a:t>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ED028-A46A-4512-8EF1-FCF0222ED928}" type="slidenum">
              <a:rPr lang="zh-TW" altLang="en-US"/>
              <a:pPr/>
              <a:t>29</a:t>
            </a:fld>
            <a:endParaRPr lang="zh-TW" altLang="zh-TW"/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Semaphores Work?</a:t>
            </a:r>
          </a:p>
        </p:txBody>
      </p:sp>
      <p:sp>
        <p:nvSpPr>
          <p:cNvPr id="327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smtClean="0"/>
              <a:t>A semaphore has: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Counter: maximum number of concurrent accesses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Queue: for tasks that wait for access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If a task waits for a semaphore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if counter &gt; 0</a:t>
            </a:r>
          </a:p>
          <a:p>
            <a:pPr lvl="2">
              <a:lnSpc>
                <a:spcPct val="80000"/>
              </a:lnSpc>
            </a:pPr>
            <a:r>
              <a:rPr lang="en-US" altLang="zh-TW" sz="2000" smtClean="0"/>
              <a:t>counter is decremented by 1</a:t>
            </a:r>
          </a:p>
          <a:p>
            <a:pPr lvl="2">
              <a:lnSpc>
                <a:spcPct val="80000"/>
              </a:lnSpc>
            </a:pPr>
            <a:r>
              <a:rPr lang="en-US" altLang="zh-TW" sz="2000" smtClean="0"/>
              <a:t>task gets the semaphore and proceed to do work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else</a:t>
            </a:r>
          </a:p>
          <a:p>
            <a:pPr lvl="2">
              <a:lnSpc>
                <a:spcPct val="80000"/>
              </a:lnSpc>
            </a:pPr>
            <a:r>
              <a:rPr lang="en-US" altLang="zh-TW" sz="2000" smtClean="0"/>
              <a:t>task is put in the queue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If a task releases (post) a semaphore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if there are tasks in the semaphore queue</a:t>
            </a:r>
          </a:p>
          <a:p>
            <a:pPr lvl="2">
              <a:lnSpc>
                <a:spcPct val="80000"/>
              </a:lnSpc>
            </a:pPr>
            <a:r>
              <a:rPr lang="en-US" altLang="zh-TW" sz="2000" smtClean="0"/>
              <a:t>appropriate task is readied, according to queuing policy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else</a:t>
            </a:r>
          </a:p>
          <a:p>
            <a:pPr lvl="2">
              <a:lnSpc>
                <a:spcPct val="80000"/>
              </a:lnSpc>
            </a:pPr>
            <a:r>
              <a:rPr lang="en-US" altLang="zh-TW" sz="2000" smtClean="0"/>
              <a:t>counter is 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345C5-90BE-4FC6-92C5-AF2A051E291D}" type="slidenum">
              <a:rPr lang="zh-TW" altLang="en-US"/>
              <a:pPr/>
              <a:t>30</a:t>
            </a:fld>
            <a:endParaRPr lang="zh-TW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of Semaphores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The example manages a FIFO that multiple tasks can write to and read from. </a:t>
            </a:r>
          </a:p>
          <a:p>
            <a:pPr lvl="1"/>
            <a:r>
              <a:rPr lang="en-US" altLang="zh-TW" smtClean="0"/>
              <a:t>Mutual exclusion is required for access to the FIFO</a:t>
            </a:r>
          </a:p>
          <a:p>
            <a:pPr lvl="1"/>
            <a:r>
              <a:rPr lang="en-US" altLang="zh-TW" smtClean="0"/>
              <a:t>Task synchronization is required to block the writing tasks when the FIFO is full, and to block the reading tasks when the FIFO is empty. </a:t>
            </a:r>
          </a:p>
          <a:p>
            <a:r>
              <a:rPr lang="en-US" altLang="zh-TW" smtClean="0"/>
              <a:t>Three semaphores are used:</a:t>
            </a:r>
          </a:p>
          <a:p>
            <a:pPr lvl="1"/>
            <a:r>
              <a:rPr lang="en-US" altLang="zh-TW" smtClean="0"/>
              <a:t>Index semaphore for mutual exclusion on the FIFO.</a:t>
            </a:r>
          </a:p>
          <a:p>
            <a:pPr lvl="1"/>
            <a:r>
              <a:rPr lang="en-US" altLang="zh-TW" smtClean="0"/>
              <a:t>Read semaphore to synchronize the readers.</a:t>
            </a:r>
          </a:p>
          <a:p>
            <a:pPr lvl="1"/>
            <a:r>
              <a:rPr lang="en-US" altLang="zh-TW" smtClean="0"/>
              <a:t>Write semaphore to synchronize the writers.</a:t>
            </a:r>
          </a:p>
          <a:p>
            <a:r>
              <a:rPr lang="en-US" altLang="zh-TW" smtClean="0"/>
              <a:t>Three tasks: Main, Read, Write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A6A03D-8506-481F-AACA-C4BB3084C17E}" type="slidenum">
              <a:rPr lang="zh-TW" altLang="en-US"/>
              <a:pPr/>
              <a:t>31</a:t>
            </a:fld>
            <a:endParaRPr lang="zh-TW" altLang="zh-TW"/>
          </a:p>
        </p:txBody>
      </p:sp>
      <p:sp>
        <p:nvSpPr>
          <p:cNvPr id="34819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Semaphores</a:t>
            </a:r>
            <a:endParaRPr lang="zh-TW" altLang="en-US" sz="1800" smtClean="0"/>
          </a:p>
        </p:txBody>
      </p:sp>
      <p:graphicFrame>
        <p:nvGraphicFramePr>
          <p:cNvPr id="1214474" name="Group 10"/>
          <p:cNvGraphicFramePr>
            <a:graphicFrameLocks noGrp="1"/>
          </p:cNvGraphicFramePr>
          <p:nvPr/>
        </p:nvGraphicFramePr>
        <p:xfrm>
          <a:off x="468313" y="1765300"/>
          <a:ext cx="8353425" cy="4327525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MAIN_TASK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WRITE_TASK 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READ_TASK 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ARRAY_SIZE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#define NUM_WRITERS 2 // 2 writers, 1 reader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typedef struct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_task_id DATA[ARRAY_SIZE];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uint_32 READ_INDEX;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uint_32 WRITE_INDEX;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 SW_FIFO, _PTR_ SW_FIFO_PTR;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/* Function prototypes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extern void main_task(uint_32 initial_data);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extern void write_task(uint_32 initial_data);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extern void read_task(uint_32 initial_data);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F02D9C-666A-4DA0-88DF-0E2A9B8EEC09}" type="slidenum">
              <a:rPr lang="zh-TW" altLang="en-US"/>
              <a:pPr/>
              <a:t>32</a:t>
            </a:fld>
            <a:endParaRPr lang="zh-TW" altLang="zh-TW"/>
          </a:p>
        </p:txBody>
      </p:sp>
      <p:sp>
        <p:nvSpPr>
          <p:cNvPr id="35843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Semaphores</a:t>
            </a:r>
            <a:endParaRPr lang="zh-TW" altLang="en-US" sz="1800" smtClean="0"/>
          </a:p>
        </p:txBody>
      </p:sp>
      <p:graphicFrame>
        <p:nvGraphicFramePr>
          <p:cNvPr id="1218571" name="Group 11"/>
          <p:cNvGraphicFramePr>
            <a:graphicFrameLocks noGrp="1"/>
          </p:cNvGraphicFramePr>
          <p:nvPr/>
        </p:nvGraphicFramePr>
        <p:xfrm>
          <a:off x="468313" y="1765300"/>
          <a:ext cx="8353425" cy="4176713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const TASK_TEMPLATE_STRUCT  MQX_template_list[] 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/* Task Index, Function, Stack, Priority,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Name, Attributes, Param, Time Slice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{ MAIN_TASK, main_task,  2000, 8,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"main", MQX_AUTO_START_TASK, 0, 0 },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{ WRITE_TASK, write_task, 2000, 8,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"write", 0, 0, 0 },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{ READ_TASK, read_task, 2000, 8,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"read", 0, 0, 0 },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{ 0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1749E0-3CB6-4671-9D94-33F78EDE5578}" type="slidenum">
              <a:rPr lang="zh-TW" altLang="en-US"/>
              <a:pPr/>
              <a:t>33</a:t>
            </a:fld>
            <a:endParaRPr lang="zh-TW" altLang="zh-TW"/>
          </a:p>
        </p:txBody>
      </p:sp>
      <p:sp>
        <p:nvSpPr>
          <p:cNvPr id="36867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Semaphores: Main</a:t>
            </a:r>
            <a:endParaRPr lang="zh-TW" altLang="en-US" sz="1800" smtClean="0"/>
          </a:p>
        </p:txBody>
      </p:sp>
      <p:graphicFrame>
        <p:nvGraphicFramePr>
          <p:cNvPr id="1209373" name="Group 29"/>
          <p:cNvGraphicFramePr>
            <a:graphicFrameLocks noGrp="1"/>
          </p:cNvGraphicFramePr>
          <p:nvPr/>
        </p:nvGraphicFramePr>
        <p:xfrm>
          <a:off x="468313" y="1628775"/>
          <a:ext cx="8353425" cy="4632325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SW_FIFO      fifo;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main_task(uint_32 initial_data)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_task_id   task_id;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_mqx_uint 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fifo.READ_INDEX 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fifo.WRITE_INDEX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/* Create the semaphores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_sem_create_component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(3,1,6)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printf("\nCreate semaphore component failed");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_sem_create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("sem.write",ARRAY_SIZE,0)!=MQX_OK){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printf("\nCreating write semaphore failed");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C5355C-55DE-490F-BDF6-35CAE10A78C0}" type="slidenum">
              <a:rPr lang="zh-TW" altLang="en-US"/>
              <a:pPr/>
              <a:t>34</a:t>
            </a:fld>
            <a:endParaRPr lang="zh-TW" altLang="zh-TW"/>
          </a:p>
        </p:txBody>
      </p:sp>
      <p:sp>
        <p:nvSpPr>
          <p:cNvPr id="37891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Semaphores: Main</a:t>
            </a:r>
            <a:endParaRPr lang="zh-TW" altLang="en-US" sz="1800" smtClean="0"/>
          </a:p>
        </p:txBody>
      </p:sp>
      <p:graphicFrame>
        <p:nvGraphicFramePr>
          <p:cNvPr id="1216532" name="Group 20"/>
          <p:cNvGraphicFramePr>
            <a:graphicFrameLocks noGrp="1"/>
          </p:cNvGraphicFramePr>
          <p:nvPr/>
        </p:nvGraphicFramePr>
        <p:xfrm>
          <a:off x="468313" y="1660525"/>
          <a:ext cx="8353425" cy="4937125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_sem_create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("sem.read", 0, 0)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printf("\nCreating read semaphore failed");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_sem_create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("sem.index", 1, 0)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printf("\nCreating index semaphore failed");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for (i = 0; i &lt; NUM_WRITERS; i++)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task_id = _task_create(0, WRITE_TASK, (uint_32)i);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printf("\nwrite_task created, id 0x%lx", task_id);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task_id = _task_create(0,READ_TASK, 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printf("\nread_task created, id 0x%lX", task_id);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19E667-2F92-4B02-AFDA-760A67AD5FFD}" type="slidenum">
              <a:rPr lang="zh-TW" altLang="en-US"/>
              <a:pPr/>
              <a:t>35</a:t>
            </a:fld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Attributes of Semaphores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mtClean="0"/>
              <a:t>When a task creates a semaphore, it specifies:</a:t>
            </a:r>
          </a:p>
          <a:p>
            <a:r>
              <a:rPr lang="en-US" altLang="zh-TW" smtClean="0"/>
              <a:t>Initial count: # of locks the semaphore has</a:t>
            </a:r>
          </a:p>
          <a:p>
            <a:r>
              <a:rPr lang="en-US" altLang="zh-TW" smtClean="0"/>
              <a:t>Flag: specifying followings </a:t>
            </a:r>
          </a:p>
          <a:p>
            <a:pPr lvl="1"/>
            <a:r>
              <a:rPr lang="en-US" altLang="zh-TW" smtClean="0"/>
              <a:t>Priority queuing: if specified, the queue of tasks waiting for the semaphore is in priority order, and MQX puts the semaphore to the highest-priority waiting task. Otherwise, use FIFO queue.</a:t>
            </a:r>
          </a:p>
          <a:p>
            <a:pPr lvl="1"/>
            <a:r>
              <a:rPr lang="en-US" altLang="zh-TW" smtClean="0"/>
              <a:t>Priority inheritance: if specified and a higher-priority task is waiting, MQX raises priority of the tasks that have the semaphore to that of the waiting task. </a:t>
            </a:r>
          </a:p>
          <a:p>
            <a:pPr lvl="1"/>
            <a:r>
              <a:rPr lang="en-US" altLang="zh-TW" smtClean="0"/>
              <a:t>Strictness: if specified, a task must wait for the semaphore, before it can post the semaphore.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481E53-4A12-4108-9B18-5BFC3596C7DD}" type="slidenum">
              <a:rPr lang="zh-TW" altLang="en-US"/>
              <a:pPr/>
              <a:t>36</a:t>
            </a:fld>
            <a:endParaRPr lang="zh-TW" altLang="zh-TW"/>
          </a:p>
        </p:txBody>
      </p:sp>
      <p:sp>
        <p:nvSpPr>
          <p:cNvPr id="39939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Semaphores: Read</a:t>
            </a:r>
            <a:endParaRPr lang="zh-TW" altLang="en-US" sz="1800" smtClean="0"/>
          </a:p>
        </p:txBody>
      </p:sp>
      <p:sp>
        <p:nvSpPr>
          <p:cNvPr id="39940" name="內容版面配置區 2"/>
          <p:cNvSpPr>
            <a:spLocks noGrp="1"/>
          </p:cNvSpPr>
          <p:nvPr>
            <p:ph sz="half" idx="4294967295"/>
          </p:nvPr>
        </p:nvSpPr>
        <p:spPr>
          <a:xfrm>
            <a:off x="0" y="1676400"/>
            <a:ext cx="40132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000" b="1" smtClean="0"/>
              <a:t> </a:t>
            </a:r>
          </a:p>
        </p:txBody>
      </p:sp>
      <p:graphicFrame>
        <p:nvGraphicFramePr>
          <p:cNvPr id="1220634" name="Group 26"/>
          <p:cNvGraphicFramePr>
            <a:graphicFrameLocks noGrp="1"/>
          </p:cNvGraphicFramePr>
          <p:nvPr/>
        </p:nvGraphicFramePr>
        <p:xfrm>
          <a:off x="468313" y="1693863"/>
          <a:ext cx="8353425" cy="4327525"/>
        </p:xfrm>
        <a:graphic>
          <a:graphicData uri="http://schemas.openxmlformats.org/drawingml/2006/table">
            <a:tbl>
              <a:tblPr/>
              <a:tblGrid>
                <a:gridCol w="8353425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read_task(uint_32 initial_data)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pointer write_sem, read_sem, index_sem;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_sem_open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("sem.write", &amp;write_sem)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printf("\nOpening write semaphore failed.");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(_sem_open("sem.index", &amp;index_sem)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printf("\nOpening index semaphore failed.");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(_sem_open("sem.read", &amp;read_sem)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printf("\nOpening read semaphore failed.");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57FE5-301B-48AA-8E3A-6560CFECA2BE}" type="slidenum">
              <a:rPr lang="zh-TW" altLang="en-US"/>
              <a:pPr/>
              <a:t>37</a:t>
            </a:fld>
            <a:endParaRPr lang="zh-TW" altLang="zh-TW"/>
          </a:p>
        </p:txBody>
      </p:sp>
      <p:sp>
        <p:nvSpPr>
          <p:cNvPr id="40963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Semaphores: Read</a:t>
            </a:r>
            <a:endParaRPr lang="zh-TW" altLang="en-US" sz="1800" smtClean="0"/>
          </a:p>
        </p:txBody>
      </p:sp>
      <p:sp>
        <p:nvSpPr>
          <p:cNvPr id="40964" name="內容版面配置區 2"/>
          <p:cNvSpPr>
            <a:spLocks noGrp="1"/>
          </p:cNvSpPr>
          <p:nvPr>
            <p:ph sz="half" idx="4294967295"/>
          </p:nvPr>
        </p:nvSpPr>
        <p:spPr>
          <a:xfrm>
            <a:off x="0" y="1676400"/>
            <a:ext cx="40132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000" b="1" smtClean="0"/>
              <a:t> </a:t>
            </a:r>
          </a:p>
        </p:txBody>
      </p:sp>
      <p:graphicFrame>
        <p:nvGraphicFramePr>
          <p:cNvPr id="1222672" name="Group 16"/>
          <p:cNvGraphicFramePr>
            <a:graphicFrameLocks noGrp="1"/>
          </p:cNvGraphicFramePr>
          <p:nvPr/>
        </p:nvGraphicFramePr>
        <p:xfrm>
          <a:off x="395288" y="1628775"/>
          <a:ext cx="8424862" cy="5241925"/>
        </p:xfrm>
        <a:graphic>
          <a:graphicData uri="http://schemas.openxmlformats.org/drawingml/2006/table">
            <a:tbl>
              <a:tblPr/>
              <a:tblGrid>
                <a:gridCol w="8424862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 (TRUE) { /* wait for the semaphores 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 (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_sem_wait</a:t>
                      </a: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(read_sem, 0)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printf("\nWaiting for read semaphore failed.");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 (_sem_wait(index_sem,0)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printf("\nWaiting for index semaphore failed.");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 0x%lx", fifo.DATA[fifo.READ_INDEX++]);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 (fifo.READ_INDEX &gt;= ARRAY_SIZE)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fifo.READ_INDEX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_sem_post(index_sem);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_sem_post(write_sem);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6B957-7709-4B1D-AC3B-A4134C9FCD3C}" type="slidenum">
              <a:rPr lang="zh-TW" altLang="en-US"/>
              <a:pPr/>
              <a:t>38</a:t>
            </a:fld>
            <a:endParaRPr lang="zh-TW" altLang="zh-TW"/>
          </a:p>
        </p:txBody>
      </p:sp>
      <p:sp>
        <p:nvSpPr>
          <p:cNvPr id="41987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Semaphores: Write</a:t>
            </a:r>
            <a:endParaRPr lang="zh-TW" altLang="en-US" sz="1800" smtClean="0"/>
          </a:p>
        </p:txBody>
      </p:sp>
      <p:sp>
        <p:nvSpPr>
          <p:cNvPr id="41988" name="內容版面配置區 2"/>
          <p:cNvSpPr>
            <a:spLocks noGrp="1"/>
          </p:cNvSpPr>
          <p:nvPr>
            <p:ph sz="half" idx="4294967295"/>
          </p:nvPr>
        </p:nvSpPr>
        <p:spPr>
          <a:xfrm>
            <a:off x="0" y="1676400"/>
            <a:ext cx="40132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000" b="1" smtClean="0"/>
              <a:t> </a:t>
            </a:r>
          </a:p>
        </p:txBody>
      </p:sp>
      <p:graphicFrame>
        <p:nvGraphicFramePr>
          <p:cNvPr id="1225749" name="Group 21"/>
          <p:cNvGraphicFramePr>
            <a:graphicFrameLocks noGrp="1"/>
          </p:cNvGraphicFramePr>
          <p:nvPr/>
        </p:nvGraphicFramePr>
        <p:xfrm>
          <a:off x="395288" y="1765300"/>
          <a:ext cx="8424862" cy="4327525"/>
        </p:xfrm>
        <a:graphic>
          <a:graphicData uri="http://schemas.openxmlformats.org/drawingml/2006/table">
            <a:tbl>
              <a:tblPr/>
              <a:tblGrid>
                <a:gridCol w="8424862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write_task(uint_32 initial_data)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pointer write_sem, read_sem, index_sem;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(_sem_open("sem.write", &amp;write_sem)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printf("\nOpening write semaphore failed.");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(_sem_open("sem.index", &amp;index_sem)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printf("\nOpening index semaphore failed.");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if (_sem_open("sem.read", &amp;read_sem)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printf("\nOpening read semaphore failed.");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E985EC-9FB0-4773-B026-145A87BF2BA8}" type="slidenum">
              <a:rPr lang="zh-TW" altLang="en-US"/>
              <a:pPr/>
              <a:t>3</a:t>
            </a:fld>
            <a:endParaRPr lang="zh-TW" altLang="zh-TW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Mutual Exclusion</a:t>
            </a:r>
            <a:endParaRPr lang="zh-TW" altLang="en-US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Problem: multiple tasks may “simultaneously” need to access the same resource</a:t>
            </a:r>
          </a:p>
          <a:p>
            <a:pPr lvl="1"/>
            <a:r>
              <a:rPr lang="en-US" altLang="zh-TW" smtClean="0"/>
              <a:t>Resource may be code, data, peripheral, etc.</a:t>
            </a:r>
          </a:p>
          <a:p>
            <a:pPr lvl="1"/>
            <a:r>
              <a:rPr lang="en-US" altLang="zh-TW" smtClean="0"/>
              <a:t>Need to allow the shared resource exclusively accessible to only one task at a time</a:t>
            </a:r>
          </a:p>
          <a:p>
            <a:r>
              <a:rPr lang="en-US" altLang="zh-TW" smtClean="0"/>
              <a:t>How to do?</a:t>
            </a:r>
          </a:p>
          <a:p>
            <a:pPr lvl="1"/>
            <a:r>
              <a:rPr lang="en-US" altLang="zh-TW" smtClean="0"/>
              <a:t>Allowing only one task to lock the resource and the rest have to wait for the resource to be unlocked</a:t>
            </a:r>
          </a:p>
          <a:p>
            <a:pPr lvl="1"/>
            <a:r>
              <a:rPr lang="en-US" altLang="zh-TW" smtClean="0"/>
              <a:t>Common mechanisms: lock/unlock, mutex, semaphore</a:t>
            </a:r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6D8398-8164-4429-AD71-9CFDCEFBA1EC}" type="slidenum">
              <a:rPr lang="zh-TW" altLang="en-US"/>
              <a:pPr/>
              <a:t>39</a:t>
            </a:fld>
            <a:endParaRPr lang="zh-TW" altLang="zh-TW"/>
          </a:p>
        </p:txBody>
      </p:sp>
      <p:sp>
        <p:nvSpPr>
          <p:cNvPr id="43011" name="標題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Semaphores: Write</a:t>
            </a:r>
            <a:endParaRPr lang="zh-TW" altLang="en-US" sz="1800" smtClean="0"/>
          </a:p>
        </p:txBody>
      </p:sp>
      <p:sp>
        <p:nvSpPr>
          <p:cNvPr id="43012" name="內容版面配置區 2"/>
          <p:cNvSpPr>
            <a:spLocks noGrp="1"/>
          </p:cNvSpPr>
          <p:nvPr>
            <p:ph sz="half" idx="4294967295"/>
          </p:nvPr>
        </p:nvSpPr>
        <p:spPr>
          <a:xfrm>
            <a:off x="0" y="1676400"/>
            <a:ext cx="40132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000" b="1" smtClean="0"/>
              <a:t> </a:t>
            </a:r>
          </a:p>
        </p:txBody>
      </p:sp>
      <p:graphicFrame>
        <p:nvGraphicFramePr>
          <p:cNvPr id="1227792" name="Group 16"/>
          <p:cNvGraphicFramePr>
            <a:graphicFrameLocks noGrp="1"/>
          </p:cNvGraphicFramePr>
          <p:nvPr/>
        </p:nvGraphicFramePr>
        <p:xfrm>
          <a:off x="395288" y="1628775"/>
          <a:ext cx="8424862" cy="5241925"/>
        </p:xfrm>
        <a:graphic>
          <a:graphicData uri="http://schemas.openxmlformats.org/drawingml/2006/table">
            <a:tbl>
              <a:tblPr/>
              <a:tblGrid>
                <a:gridCol w="8424862"/>
              </a:tblGrid>
              <a:tr h="417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while (TRUE)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 (_sem_wait(write_sem, 0)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printf("\nWwaiting for Write semaphore failed");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 (_sem_wait(index_sem, 0) != MQX_OK)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printf("\nWaiting for index semaphore failed");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_task_block();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fifo.DATA[fifo.WRITE_INDEX++] = _task_get_id();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if (fifo.WRITE_INDEX &gt;= ARRAY_SIZE)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fifo.WRITE_INDEX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_sem_post(index_sem);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_sem_post(read_sem);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AA2B9F-6438-48DC-8E95-887989CC5F71}" type="slidenum">
              <a:rPr lang="zh-TW" altLang="en-US"/>
              <a:pPr/>
              <a:t>40</a:t>
            </a:fld>
            <a:endParaRPr lang="zh-TW" altLang="zh-TW"/>
          </a:p>
        </p:txBody>
      </p:sp>
      <p:sp>
        <p:nvSpPr>
          <p:cNvPr id="44035" name="Rectangle 1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Common Calls to Semaphores</a:t>
            </a:r>
          </a:p>
        </p:txBody>
      </p:sp>
      <p:graphicFrame>
        <p:nvGraphicFramePr>
          <p:cNvPr id="1229958" name="Group 134"/>
          <p:cNvGraphicFramePr>
            <a:graphicFrameLocks noGrp="1"/>
          </p:cNvGraphicFramePr>
          <p:nvPr>
            <p:ph idx="1"/>
          </p:nvPr>
        </p:nvGraphicFramePr>
        <p:xfrm>
          <a:off x="385763" y="1741488"/>
          <a:ext cx="8362950" cy="4495800"/>
        </p:xfrm>
        <a:graphic>
          <a:graphicData uri="http://schemas.openxmlformats.org/drawingml/2006/table">
            <a:tbl>
              <a:tblPr/>
              <a:tblGrid>
                <a:gridCol w="3095625"/>
                <a:gridCol w="5267325"/>
              </a:tblGrid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_sem_close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Closes a connection to a semaphore.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_sem_create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Creates a semaphore.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_sem_create_component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Creates the semaphore component.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_sem_destroy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Destroys a named semaphore.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_sem_open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Opens a connection to a named semaphore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_sem_post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Posts (frees) a semaphore.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_sem_wait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Waits for a semaphore for a number of ms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_sem_wait_for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Waits for a semaphore for a tick-time period.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_sem_wait_ticks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Waits for a semaphore for a number of ticks.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_sem_wait_until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cs typeface="Tahoma" pitchFamily="34" charset="0"/>
                        </a:rPr>
                        <a:t>Waits for a semaphore until a time (in tick).</a:t>
                      </a:r>
                      <a:endParaRPr kumimoji="0" lang="en-US" altLang="zh-TW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AFFA3-19AA-4B4D-98CA-F665EFCCD912}" type="slidenum">
              <a:rPr lang="zh-TW" altLang="en-US"/>
              <a:pPr/>
              <a:t>4</a:t>
            </a:fld>
            <a:endParaRPr lang="zh-TW" altLang="zh-TW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Control Flow Synchronization</a:t>
            </a:r>
            <a:endParaRPr lang="zh-TW" altLang="en-US" smtClean="0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Problem: a task or ISR may need to resume the execution of one or more other tasks, so that tasks execute in an application-controlled order</a:t>
            </a:r>
          </a:p>
          <a:p>
            <a:pPr lvl="1"/>
            <a:r>
              <a:rPr lang="en-US" altLang="zh-TW" smtClean="0"/>
              <a:t>Mutual exclusion is used to prevent another task from running</a:t>
            </a:r>
          </a:p>
          <a:p>
            <a:pPr lvl="1"/>
            <a:r>
              <a:rPr lang="en-US" altLang="zh-TW" smtClean="0"/>
              <a:t>Control flow is used to allow another, often specific, task to run; </a:t>
            </a:r>
          </a:p>
          <a:p>
            <a:r>
              <a:rPr lang="en-US" altLang="zh-TW" smtClean="0"/>
              <a:t>How to do?</a:t>
            </a:r>
          </a:p>
          <a:p>
            <a:pPr lvl="1"/>
            <a:r>
              <a:rPr lang="en-US" altLang="zh-TW" smtClean="0"/>
              <a:t>Common mechanisms: post/wait, signal, event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BBD76-6E24-4383-9A0E-DFA648A306BE}" type="slidenum">
              <a:rPr lang="zh-TW" altLang="en-US"/>
              <a:pPr/>
              <a:t>5</a:t>
            </a:fld>
            <a:endParaRPr lang="zh-TW" altLang="zh-TW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Flow Synchronization</a:t>
            </a:r>
            <a:endParaRPr lang="zh-TW" altLang="en-US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Problem: a task or ISR may need to pass some data to one or more specific tasks, so that data may be processed in an application-specified order</a:t>
            </a:r>
          </a:p>
          <a:p>
            <a:r>
              <a:rPr lang="en-US" altLang="zh-TW" smtClean="0"/>
              <a:t>How to do?</a:t>
            </a:r>
          </a:p>
          <a:p>
            <a:pPr lvl="1"/>
            <a:r>
              <a:rPr lang="en-US" altLang="zh-TW" smtClean="0"/>
              <a:t>May be accomplished indirectly through control flow synchronization</a:t>
            </a:r>
          </a:p>
          <a:p>
            <a:pPr lvl="1"/>
            <a:r>
              <a:rPr lang="en-US" altLang="zh-TW" smtClean="0"/>
              <a:t>Common mechanisms: messages</a:t>
            </a:r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DFC07-090B-45A5-AFD4-D1440122EFF3}" type="slidenum">
              <a:rPr lang="zh-TW" altLang="en-US"/>
              <a:pPr/>
              <a:t>6</a:t>
            </a:fld>
            <a:endParaRPr lang="zh-TW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Introduction to task synchronization </a:t>
            </a:r>
          </a:p>
          <a:p>
            <a:r>
              <a:rPr lang="en-US" altLang="zh-TW" smtClean="0">
                <a:solidFill>
                  <a:srgbClr val="FF0000"/>
                </a:solidFill>
              </a:rPr>
              <a:t>Events</a:t>
            </a:r>
          </a:p>
          <a:p>
            <a:r>
              <a:rPr lang="en-US" altLang="zh-TW" smtClean="0"/>
              <a:t>Mutex</a:t>
            </a:r>
          </a:p>
          <a:p>
            <a:r>
              <a:rPr lang="en-US" altLang="zh-TW" smtClean="0"/>
              <a:t>Semaphores</a:t>
            </a:r>
          </a:p>
          <a:p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20F62-1D58-4E25-97DC-F9A31D15062D}" type="slidenum">
              <a:rPr lang="zh-TW" altLang="en-US"/>
              <a:pPr/>
              <a:t>7</a:t>
            </a:fld>
            <a:endParaRPr lang="zh-TW" altLang="zh-TW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Events</a:t>
            </a:r>
            <a:endParaRPr lang="zh-TW" altLang="en-US" smtClean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Can be used to synchronize a task with another task or ISR </a:t>
            </a:r>
            <a:r>
              <a:rPr lang="en-US" altLang="zh-TW" smtClean="0">
                <a:sym typeface="Wingdings" pitchFamily="2" charset="2"/>
              </a:rPr>
              <a:t> control flow synchronization</a:t>
            </a:r>
            <a:endParaRPr lang="en-US" altLang="zh-TW" smtClean="0"/>
          </a:p>
          <a:p>
            <a:r>
              <a:rPr lang="en-US" altLang="zh-TW" smtClean="0"/>
              <a:t>The event component consists of </a:t>
            </a:r>
            <a:r>
              <a:rPr lang="en-US" altLang="zh-TW" i="1" smtClean="0"/>
              <a:t>event groups</a:t>
            </a:r>
            <a:r>
              <a:rPr lang="en-US" altLang="zh-TW" smtClean="0"/>
              <a:t>, which are groupings of </a:t>
            </a:r>
            <a:r>
              <a:rPr lang="en-US" altLang="zh-TW" i="1" smtClean="0"/>
              <a:t>event bits</a:t>
            </a:r>
            <a:r>
              <a:rPr lang="en-US" altLang="zh-TW" smtClean="0"/>
              <a:t>.</a:t>
            </a:r>
          </a:p>
          <a:p>
            <a:pPr lvl="1"/>
            <a:r>
              <a:rPr lang="en-US" altLang="zh-TW" smtClean="0"/>
              <a:t>32 event bits per group (mqx_unit)</a:t>
            </a:r>
          </a:p>
          <a:p>
            <a:pPr lvl="1"/>
            <a:r>
              <a:rPr lang="en-US" altLang="zh-TW" smtClean="0"/>
              <a:t>Event groups can be identified by name (</a:t>
            </a:r>
            <a:r>
              <a:rPr lang="en-US" altLang="zh-TW" i="1" smtClean="0"/>
              <a:t>named event group</a:t>
            </a:r>
            <a:r>
              <a:rPr lang="en-US" altLang="zh-TW" smtClean="0"/>
              <a:t>) or an index (</a:t>
            </a:r>
            <a:r>
              <a:rPr lang="en-US" altLang="zh-TW" i="1" smtClean="0"/>
              <a:t>fast event group</a:t>
            </a:r>
            <a:r>
              <a:rPr lang="en-US" altLang="zh-TW" smtClean="0"/>
              <a:t>)</a:t>
            </a:r>
          </a:p>
          <a:p>
            <a:r>
              <a:rPr lang="en-US" altLang="zh-TW" smtClean="0"/>
              <a:t>Tasks can wait for a combination of event bits to become set. A task can set or clear a combination of event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6AB05E-5569-4EF3-B831-4569387886A8}" type="slidenum">
              <a:rPr lang="zh-TW" altLang="en-US"/>
              <a:pPr/>
              <a:t>8</a:t>
            </a:fld>
            <a:endParaRPr lang="zh-TW" altLang="zh-TW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3500438"/>
            <a:ext cx="8964613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Event Bits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/>
              <a:t>A task waits for a pattern of event bits (a mask) in an event group with </a:t>
            </a:r>
            <a:r>
              <a:rPr lang="en-US" altLang="zh-TW" sz="2400" b="1" smtClean="0">
                <a:latin typeface="Courier New" pitchFamily="49" charset="0"/>
                <a:cs typeface="Courier New" pitchFamily="49" charset="0"/>
              </a:rPr>
              <a:t>_event_wait_all()</a:t>
            </a:r>
            <a:r>
              <a:rPr lang="en-US" altLang="zh-TW" sz="2400" smtClean="0"/>
              <a:t> or </a:t>
            </a:r>
            <a:r>
              <a:rPr lang="en-US" altLang="zh-TW" sz="2400" b="1" smtClean="0">
                <a:latin typeface="Courier New" pitchFamily="49" charset="0"/>
                <a:cs typeface="Courier New" pitchFamily="49" charset="0"/>
              </a:rPr>
              <a:t>_event_wait_any()</a:t>
            </a:r>
          </a:p>
          <a:p>
            <a:pPr lvl="1"/>
            <a:r>
              <a:rPr lang="en-US" altLang="zh-TW" sz="2000" smtClean="0"/>
              <a:t>Wait for all bits in mask to be set or any of the bits</a:t>
            </a:r>
          </a:p>
          <a:p>
            <a:r>
              <a:rPr lang="en-US" altLang="zh-TW" sz="2400" smtClean="0"/>
              <a:t>A task can set a mask with </a:t>
            </a:r>
            <a:r>
              <a:rPr lang="en-US" altLang="zh-TW" sz="2400" b="1" smtClean="0">
                <a:latin typeface="Courier New" pitchFamily="49" charset="0"/>
                <a:cs typeface="Courier New" pitchFamily="49" charset="0"/>
              </a:rPr>
              <a:t>_event_set()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omic Sans MS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標楷體" pitchFamily="65" charset="-12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5359</TotalTime>
  <Words>3020</Words>
  <Application>Microsoft Office PowerPoint</Application>
  <PresentationFormat>如螢幕大小 (4:3)</PresentationFormat>
  <Paragraphs>517</Paragraphs>
  <Slides>41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Tahoma</vt:lpstr>
      <vt:lpstr>標楷體</vt:lpstr>
      <vt:lpstr>Arial</vt:lpstr>
      <vt:lpstr>Comic Sans MS</vt:lpstr>
      <vt:lpstr>Wingdings</vt:lpstr>
      <vt:lpstr>Times New Roman</vt:lpstr>
      <vt:lpstr>新細明體</vt:lpstr>
      <vt:lpstr>Courier New</vt:lpstr>
      <vt:lpstr>Contemporary Portrait</vt:lpstr>
      <vt:lpstr>CS4101 嵌入式系統概論  Task Synchronization</vt:lpstr>
      <vt:lpstr>Outline</vt:lpstr>
      <vt:lpstr>Why Synchronization?</vt:lpstr>
      <vt:lpstr>Mutual Exclusion</vt:lpstr>
      <vt:lpstr>Control Flow Synchronization</vt:lpstr>
      <vt:lpstr>Data Flow Synchronization</vt:lpstr>
      <vt:lpstr>Outline</vt:lpstr>
      <vt:lpstr>Events</vt:lpstr>
      <vt:lpstr>Event Bits</vt:lpstr>
      <vt:lpstr>Operations on Events</vt:lpstr>
      <vt:lpstr>Example of Events</vt:lpstr>
      <vt:lpstr>Example of Events (1/3)</vt:lpstr>
      <vt:lpstr>Example of Events (2/3)</vt:lpstr>
      <vt:lpstr>Example of Events (3/3)</vt:lpstr>
      <vt:lpstr>Common Calls for Events</vt:lpstr>
      <vt:lpstr>Outline</vt:lpstr>
      <vt:lpstr>Example of Mutex</vt:lpstr>
      <vt:lpstr>Example of Mutex</vt:lpstr>
      <vt:lpstr>Example of Mutex</vt:lpstr>
      <vt:lpstr>Example of Mutex</vt:lpstr>
      <vt:lpstr>Creating and Initializing a Mutex</vt:lpstr>
      <vt:lpstr>Common Calls for Mutex</vt:lpstr>
      <vt:lpstr>Mutex Attributes</vt:lpstr>
      <vt:lpstr>Mutex Attributes</vt:lpstr>
      <vt:lpstr>Priority Inversion</vt:lpstr>
      <vt:lpstr>Priority Inversion</vt:lpstr>
      <vt:lpstr>Solution: Priority Inheritance</vt:lpstr>
      <vt:lpstr>Outline</vt:lpstr>
      <vt:lpstr>Semaphores</vt:lpstr>
      <vt:lpstr>How Semaphores Work?</vt:lpstr>
      <vt:lpstr>Example of Semaphores</vt:lpstr>
      <vt:lpstr>Example of Semaphores</vt:lpstr>
      <vt:lpstr>Example of Semaphores</vt:lpstr>
      <vt:lpstr>Example of Semaphores: Main</vt:lpstr>
      <vt:lpstr>Example of Semaphores: Main</vt:lpstr>
      <vt:lpstr>Attributes of Semaphores</vt:lpstr>
      <vt:lpstr>Example of Semaphores: Read</vt:lpstr>
      <vt:lpstr>Example of Semaphores: Read</vt:lpstr>
      <vt:lpstr>Example of Semaphores: Write</vt:lpstr>
      <vt:lpstr>Example of Semaphores: Write</vt:lpstr>
      <vt:lpstr>Common Calls to Semaphores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for Embedded Systems</dc:title>
  <dc:creator>Preferred Customer</dc:creator>
  <cp:lastModifiedBy>user</cp:lastModifiedBy>
  <cp:revision>572</cp:revision>
  <dcterms:created xsi:type="dcterms:W3CDTF">2000-02-07T23:54:30Z</dcterms:created>
  <dcterms:modified xsi:type="dcterms:W3CDTF">2012-12-12T03:27:08Z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