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69" r:id="rId4"/>
    <p:sldId id="260" r:id="rId5"/>
    <p:sldId id="261" r:id="rId6"/>
    <p:sldId id="262" r:id="rId7"/>
    <p:sldId id="263" r:id="rId8"/>
    <p:sldId id="265" r:id="rId9"/>
    <p:sldId id="267" r:id="rId10"/>
    <p:sldId id="268" r:id="rId11"/>
    <p:sldId id="270" r:id="rId12"/>
    <p:sldId id="279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80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7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CFC06E-C632-4ACF-B28C-15D4D0A7B799}" type="datetime1">
              <a:rPr lang="zh-CN" altLang="en-US"/>
              <a:pPr/>
              <a:t>2015/7/22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6F3913-64AE-4FB9-8E1A-0B34E3955358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56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CFC06E-C632-4ACF-B28C-15D4D0A7B799}" type="datetime1">
              <a:rPr lang="zh-CN" altLang="en-US"/>
              <a:pPr/>
              <a:t>2015/7/22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9F1D5-5F78-4F35-B495-FC032B3C16E8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4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CFC06E-C632-4ACF-B28C-15D4D0A7B799}" type="datetime1">
              <a:rPr lang="zh-CN" altLang="en-US"/>
              <a:pPr/>
              <a:t>2015/7/22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5A6564-CD79-4467-899F-D50338D6617C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175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fld id="{04CFC06E-C632-4ACF-B28C-15D4D0A7B799}" type="datetime1">
              <a:rPr lang="zh-CN" altLang="en-US"/>
              <a:pPr/>
              <a:t>2015/7/22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fld id="{A8DD52AD-09AD-4D9E-8AEA-0A5380EDA3CC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6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CFC06E-C632-4ACF-B28C-15D4D0A7B799}" type="datetime1">
              <a:rPr lang="zh-CN" altLang="en-US"/>
              <a:pPr/>
              <a:t>2015/7/22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6602E7-9109-48ED-85E7-F873A57B408C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42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CFC06E-C632-4ACF-B28C-15D4D0A7B799}" type="datetime1">
              <a:rPr lang="zh-CN" altLang="en-US"/>
              <a:pPr/>
              <a:t>2015/7/22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7E5A9-1C58-4C90-87C6-AB00CC309777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70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CFC06E-C632-4ACF-B28C-15D4D0A7B799}" type="datetime1">
              <a:rPr lang="zh-CN" altLang="en-US"/>
              <a:pPr/>
              <a:t>2015/7/22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407A2-AD27-4630-A6D4-CED0EBC8D843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61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CFC06E-C632-4ACF-B28C-15D4D0A7B799}" type="datetime1">
              <a:rPr lang="zh-CN" altLang="en-US"/>
              <a:pPr/>
              <a:t>2015/7/22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4816BF-2DB1-4783-BB5E-D4964B0670B4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26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CFC06E-C632-4ACF-B28C-15D4D0A7B799}" type="datetime1">
              <a:rPr lang="zh-CN" altLang="en-US"/>
              <a:pPr/>
              <a:t>2015/7/22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A4377-1B92-403A-A451-079377CFF8CC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90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CFC06E-C632-4ACF-B28C-15D4D0A7B799}" type="datetime1">
              <a:rPr lang="zh-CN" altLang="en-US"/>
              <a:pPr/>
              <a:t>2015/7/22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DAD76D-2CFD-48DE-AE09-A353428CA9B3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72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CFC06E-C632-4ACF-B28C-15D4D0A7B799}" type="datetime1">
              <a:rPr lang="zh-CN" altLang="en-US"/>
              <a:pPr/>
              <a:t>2015/7/22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321CD0-7F4C-4A2B-A8BA-853A5F486A73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39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CFC06E-C632-4ACF-B28C-15D4D0A7B799}" type="datetime1">
              <a:rPr lang="zh-CN" altLang="en-US"/>
              <a:pPr/>
              <a:t>2015/7/22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2FDB-D51D-4780-B160-56DE42CAA4B2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78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 Light" panose="020F0302020204030204" pitchFamily="34" charset="0"/>
              </a:rPr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04CFC06E-C632-4ACF-B28C-15D4D0A7B799}" type="datetime1">
              <a:rPr lang="zh-CN" altLang="en-US"/>
              <a:pPr/>
              <a:t>2015/7/22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E92E50F-6AE0-401B-9DED-720F391FDD25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hf sldNum="0" hdr="0" ftr="0"/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50"/>
          <p:cNvGrpSpPr>
            <a:grpSpLocks/>
          </p:cNvGrpSpPr>
          <p:nvPr/>
        </p:nvGrpSpPr>
        <p:grpSpPr bwMode="auto">
          <a:xfrm>
            <a:off x="333375" y="1109663"/>
            <a:ext cx="4386263" cy="5291137"/>
            <a:chOff x="0" y="0"/>
            <a:chExt cx="4386650" cy="5290967"/>
          </a:xfrm>
        </p:grpSpPr>
        <p:grpSp>
          <p:nvGrpSpPr>
            <p:cNvPr id="3075" name="Group 4"/>
            <p:cNvGrpSpPr>
              <a:grpSpLocks/>
            </p:cNvGrpSpPr>
            <p:nvPr/>
          </p:nvGrpSpPr>
          <p:grpSpPr bwMode="auto">
            <a:xfrm>
              <a:off x="0" y="4376568"/>
              <a:ext cx="4386649" cy="914399"/>
              <a:chOff x="0" y="0"/>
              <a:chExt cx="4386649" cy="914399"/>
            </a:xfrm>
          </p:grpSpPr>
          <p:sp>
            <p:nvSpPr>
              <p:cNvPr id="3076" name="Rectangle 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386649" cy="914399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bevel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77" name="TextBox 2"/>
              <p:cNvSpPr>
                <a:spLocks noChangeArrowheads="1"/>
              </p:cNvSpPr>
              <p:nvPr/>
            </p:nvSpPr>
            <p:spPr bwMode="auto">
              <a:xfrm>
                <a:off x="98855" y="432485"/>
                <a:ext cx="4164223" cy="369332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Resilient Distributed Datasets (RDD)</a:t>
                </a:r>
              </a:p>
            </p:txBody>
          </p:sp>
          <p:sp>
            <p:nvSpPr>
              <p:cNvPr id="3078" name="TextBox 3"/>
              <p:cNvSpPr>
                <a:spLocks noChangeArrowheads="1"/>
              </p:cNvSpPr>
              <p:nvPr/>
            </p:nvSpPr>
            <p:spPr bwMode="auto">
              <a:xfrm>
                <a:off x="939113" y="37071"/>
                <a:ext cx="243428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Spark</a:t>
                </a:r>
              </a:p>
            </p:txBody>
          </p:sp>
        </p:grpSp>
        <p:cxnSp>
          <p:nvCxnSpPr>
            <p:cNvPr id="3079" name="Straight Arrow Connector 11"/>
            <p:cNvCxnSpPr>
              <a:cxnSpLocks noChangeShapeType="1"/>
              <a:stCxn id="3088" idx="2"/>
              <a:endCxn id="3076" idx="0"/>
            </p:cNvCxnSpPr>
            <p:nvPr/>
          </p:nvCxnSpPr>
          <p:spPr bwMode="auto">
            <a:xfrm>
              <a:off x="2193325" y="3845068"/>
              <a:ext cx="1" cy="531500"/>
            </a:xfrm>
            <a:prstGeom prst="straightConnector1">
              <a:avLst/>
            </a:prstGeom>
            <a:noFill/>
            <a:ln w="6350" cap="flat" cmpd="sng">
              <a:solidFill>
                <a:schemeClr val="tx1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080" name="Group 19"/>
            <p:cNvGrpSpPr>
              <a:grpSpLocks/>
            </p:cNvGrpSpPr>
            <p:nvPr/>
          </p:nvGrpSpPr>
          <p:grpSpPr bwMode="auto">
            <a:xfrm>
              <a:off x="0" y="1032382"/>
              <a:ext cx="4386649" cy="1297458"/>
              <a:chOff x="0" y="0"/>
              <a:chExt cx="4386649" cy="1297458"/>
            </a:xfrm>
          </p:grpSpPr>
          <p:sp>
            <p:nvSpPr>
              <p:cNvPr id="3081" name="Rectangle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386649" cy="129745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2" name="TextBox 14"/>
              <p:cNvSpPr>
                <a:spLocks noChangeArrowheads="1"/>
              </p:cNvSpPr>
              <p:nvPr/>
            </p:nvSpPr>
            <p:spPr bwMode="auto">
              <a:xfrm>
                <a:off x="105033" y="778477"/>
                <a:ext cx="4176582" cy="370702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Catalyst Optimizer</a:t>
                </a:r>
              </a:p>
            </p:txBody>
          </p:sp>
          <p:sp>
            <p:nvSpPr>
              <p:cNvPr id="3083" name="TextBox 15"/>
              <p:cNvSpPr>
                <a:spLocks noChangeArrowheads="1"/>
              </p:cNvSpPr>
              <p:nvPr/>
            </p:nvSpPr>
            <p:spPr bwMode="auto">
              <a:xfrm>
                <a:off x="2483708" y="249194"/>
                <a:ext cx="1779371" cy="369332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DataFrame API</a:t>
                </a:r>
              </a:p>
            </p:txBody>
          </p:sp>
          <p:sp>
            <p:nvSpPr>
              <p:cNvPr id="3084" name="TextBox 16"/>
              <p:cNvSpPr>
                <a:spLocks noChangeArrowheads="1"/>
              </p:cNvSpPr>
              <p:nvPr/>
            </p:nvSpPr>
            <p:spPr bwMode="auto">
              <a:xfrm>
                <a:off x="432487" y="110694"/>
                <a:ext cx="1618735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SparkSpatial</a:t>
                </a:r>
                <a:r>
                  <a:rPr lang="zh-CN" altLang="en-US">
                    <a:solidFill>
                      <a:srgbClr val="000000"/>
                    </a:solidFill>
                    <a:latin typeface="Calibri" panose="020F0502020204030204" pitchFamily="34" charset="0"/>
                    <a:sym typeface="宋体" panose="02010600030101010101" pitchFamily="2" charset="-122"/>
                  </a:rPr>
                  <a:t> </a:t>
                </a:r>
                <a:r>
                  <a:rPr lang="en-US" altLang="zh-CN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SQL Context</a:t>
                </a:r>
              </a:p>
            </p:txBody>
          </p:sp>
        </p:grpSp>
        <p:grpSp>
          <p:nvGrpSpPr>
            <p:cNvPr id="3085" name="Group 27"/>
            <p:cNvGrpSpPr>
              <a:grpSpLocks/>
            </p:cNvGrpSpPr>
            <p:nvPr/>
          </p:nvGrpSpPr>
          <p:grpSpPr bwMode="auto">
            <a:xfrm>
              <a:off x="0" y="2878502"/>
              <a:ext cx="4386649" cy="966566"/>
              <a:chOff x="0" y="0"/>
              <a:chExt cx="4386649" cy="966566"/>
            </a:xfrm>
          </p:grpSpPr>
          <p:sp>
            <p:nvSpPr>
              <p:cNvPr id="3086" name="TextBox 6"/>
              <p:cNvSpPr>
                <a:spLocks noChangeArrowheads="1"/>
              </p:cNvSpPr>
              <p:nvPr/>
            </p:nvSpPr>
            <p:spPr bwMode="auto">
              <a:xfrm>
                <a:off x="98856" y="533270"/>
                <a:ext cx="2458994" cy="33855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Multi-dimensional Index</a:t>
                </a:r>
              </a:p>
            </p:txBody>
          </p:sp>
          <p:sp>
            <p:nvSpPr>
              <p:cNvPr id="3087" name="TextBox 7"/>
              <p:cNvSpPr>
                <a:spLocks noChangeArrowheads="1"/>
              </p:cNvSpPr>
              <p:nvPr/>
            </p:nvSpPr>
            <p:spPr bwMode="auto">
              <a:xfrm>
                <a:off x="2656702" y="521288"/>
                <a:ext cx="1618736" cy="33855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Partitioning</a:t>
                </a:r>
              </a:p>
            </p:txBody>
          </p:sp>
          <p:sp>
            <p:nvSpPr>
              <p:cNvPr id="3088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386649" cy="966566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9" name="TextBox 20"/>
              <p:cNvSpPr>
                <a:spLocks noChangeArrowheads="1"/>
              </p:cNvSpPr>
              <p:nvPr/>
            </p:nvSpPr>
            <p:spPr bwMode="auto">
              <a:xfrm>
                <a:off x="135927" y="63157"/>
                <a:ext cx="239374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Physical Execution Engine</a:t>
                </a:r>
              </a:p>
            </p:txBody>
          </p:sp>
        </p:grpSp>
        <p:cxnSp>
          <p:nvCxnSpPr>
            <p:cNvPr id="3090" name="Straight Arrow Connector 31"/>
            <p:cNvCxnSpPr>
              <a:cxnSpLocks noChangeShapeType="1"/>
              <a:stCxn id="3081" idx="2"/>
              <a:endCxn id="3088" idx="0"/>
            </p:cNvCxnSpPr>
            <p:nvPr/>
          </p:nvCxnSpPr>
          <p:spPr bwMode="auto">
            <a:xfrm>
              <a:off x="2193325" y="2329840"/>
              <a:ext cx="1" cy="548662"/>
            </a:xfrm>
            <a:prstGeom prst="straightConnector1">
              <a:avLst/>
            </a:prstGeom>
            <a:noFill/>
            <a:ln w="6350" cap="flat" cmpd="sng">
              <a:solidFill>
                <a:schemeClr val="tx1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091" name="Group 41"/>
            <p:cNvGrpSpPr>
              <a:grpSpLocks/>
            </p:cNvGrpSpPr>
            <p:nvPr/>
          </p:nvGrpSpPr>
          <p:grpSpPr bwMode="auto">
            <a:xfrm>
              <a:off x="6" y="0"/>
              <a:ext cx="4386644" cy="715442"/>
              <a:chOff x="0" y="0"/>
              <a:chExt cx="4386644" cy="715442"/>
            </a:xfrm>
          </p:grpSpPr>
          <p:sp>
            <p:nvSpPr>
              <p:cNvPr id="3092" name="Rectangle 35"/>
              <p:cNvSpPr>
                <a:spLocks noChangeArrowheads="1"/>
              </p:cNvSpPr>
              <p:nvPr/>
            </p:nvSpPr>
            <p:spPr bwMode="auto">
              <a:xfrm>
                <a:off x="2329240" y="11107"/>
                <a:ext cx="2057403" cy="704335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93" name="Rectangle 36"/>
              <p:cNvSpPr>
                <a:spLocks noChangeArrowheads="1"/>
              </p:cNvSpPr>
              <p:nvPr/>
            </p:nvSpPr>
            <p:spPr bwMode="auto">
              <a:xfrm>
                <a:off x="1075029" y="0"/>
                <a:ext cx="1118290" cy="704335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94" name="Rectangle 37"/>
              <p:cNvSpPr>
                <a:spLocks noChangeArrowheads="1"/>
              </p:cNvSpPr>
              <p:nvPr/>
            </p:nvSpPr>
            <p:spPr bwMode="auto">
              <a:xfrm>
                <a:off x="0" y="11107"/>
                <a:ext cx="939108" cy="704335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95" name="TextBox 38"/>
              <p:cNvSpPr>
                <a:spLocks noChangeArrowheads="1"/>
              </p:cNvSpPr>
              <p:nvPr/>
            </p:nvSpPr>
            <p:spPr bwMode="auto">
              <a:xfrm>
                <a:off x="135921" y="187631"/>
                <a:ext cx="67962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JDBC</a:t>
                </a:r>
              </a:p>
            </p:txBody>
          </p:sp>
          <p:sp>
            <p:nvSpPr>
              <p:cNvPr id="3096" name="TextBox 39"/>
              <p:cNvSpPr>
                <a:spLocks noChangeArrowheads="1"/>
              </p:cNvSpPr>
              <p:nvPr/>
            </p:nvSpPr>
            <p:spPr bwMode="auto">
              <a:xfrm>
                <a:off x="1198598" y="175272"/>
                <a:ext cx="99472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Console</a:t>
                </a:r>
              </a:p>
            </p:txBody>
          </p:sp>
          <p:sp>
            <p:nvSpPr>
              <p:cNvPr id="3097" name="TextBox 40"/>
              <p:cNvSpPr>
                <a:spLocks noChangeArrowheads="1"/>
              </p:cNvSpPr>
              <p:nvPr/>
            </p:nvSpPr>
            <p:spPr bwMode="auto">
              <a:xfrm>
                <a:off x="2316887" y="61486"/>
                <a:ext cx="2069757" cy="6155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User Programs</a:t>
                </a: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  <a:p>
                <a:pPr algn="ctr"/>
                <a:r>
                  <a:rPr lang="en-US" altLang="zh-CN" sz="160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(Java, Scala, Python)</a:t>
                </a:r>
              </a:p>
            </p:txBody>
          </p:sp>
        </p:grpSp>
        <p:sp>
          <p:nvSpPr>
            <p:cNvPr id="3098" name="Straight Arrow Connector 44"/>
            <p:cNvSpPr>
              <a:spLocks noChangeShapeType="1"/>
            </p:cNvSpPr>
            <p:nvPr/>
          </p:nvSpPr>
          <p:spPr bwMode="auto">
            <a:xfrm>
              <a:off x="432487" y="704335"/>
              <a:ext cx="1" cy="328047"/>
            </a:xfrm>
            <a:prstGeom prst="straightConnector1">
              <a:avLst/>
            </a:prstGeom>
            <a:noFill/>
            <a:ln w="6350" cap="flat" cmpd="sng">
              <a:solidFill>
                <a:schemeClr val="tx1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" name="Straight Arrow Connector 46"/>
            <p:cNvSpPr>
              <a:spLocks noChangeShapeType="1"/>
            </p:cNvSpPr>
            <p:nvPr/>
          </p:nvSpPr>
          <p:spPr bwMode="auto">
            <a:xfrm>
              <a:off x="1659927" y="715442"/>
              <a:ext cx="1" cy="328047"/>
            </a:xfrm>
            <a:prstGeom prst="straightConnector1">
              <a:avLst/>
            </a:prstGeom>
            <a:noFill/>
            <a:ln w="6350" cap="flat" cmpd="sng">
              <a:solidFill>
                <a:schemeClr val="tx1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" name="Straight Arrow Connector 47"/>
            <p:cNvSpPr>
              <a:spLocks noChangeShapeType="1"/>
            </p:cNvSpPr>
            <p:nvPr/>
          </p:nvSpPr>
          <p:spPr bwMode="auto">
            <a:xfrm>
              <a:off x="3373394" y="704335"/>
              <a:ext cx="1" cy="328047"/>
            </a:xfrm>
            <a:prstGeom prst="straightConnector1">
              <a:avLst/>
            </a:prstGeom>
            <a:noFill/>
            <a:ln w="6350" cap="flat" cmpd="sng">
              <a:solidFill>
                <a:schemeClr val="tx1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" name="TextBox 48"/>
            <p:cNvSpPr>
              <a:spLocks noChangeArrowheads="1"/>
            </p:cNvSpPr>
            <p:nvPr/>
          </p:nvSpPr>
          <p:spPr bwMode="auto">
            <a:xfrm>
              <a:off x="2292180" y="2425043"/>
              <a:ext cx="20944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Optimized Logical Plan</a:t>
              </a:r>
            </a:p>
          </p:txBody>
        </p:sp>
        <p:sp>
          <p:nvSpPr>
            <p:cNvPr id="3102" name="TextBox 49"/>
            <p:cNvSpPr>
              <a:spLocks noChangeArrowheads="1"/>
            </p:cNvSpPr>
            <p:nvPr/>
          </p:nvSpPr>
          <p:spPr bwMode="auto">
            <a:xfrm>
              <a:off x="2292179" y="3960076"/>
              <a:ext cx="20944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Selected Physical Plan</a:t>
              </a:r>
            </a:p>
          </p:txBody>
        </p:sp>
      </p:grpSp>
      <p:sp>
        <p:nvSpPr>
          <p:cNvPr id="3103" name="TextBox 52"/>
          <p:cNvSpPr>
            <a:spLocks noChangeArrowheads="1"/>
          </p:cNvSpPr>
          <p:nvPr/>
        </p:nvSpPr>
        <p:spPr bwMode="auto">
          <a:xfrm>
            <a:off x="382588" y="379413"/>
            <a:ext cx="8415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SparkSpatial:  Distributed Spatial Data Processing System</a:t>
            </a:r>
          </a:p>
        </p:txBody>
      </p:sp>
      <p:sp>
        <p:nvSpPr>
          <p:cNvPr id="3104" name="TextBox 53"/>
          <p:cNvSpPr>
            <a:spLocks noChangeArrowheads="1"/>
          </p:cNvSpPr>
          <p:nvPr/>
        </p:nvSpPr>
        <p:spPr bwMode="auto">
          <a:xfrm>
            <a:off x="4856163" y="1522413"/>
            <a:ext cx="3979862" cy="447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 sz="1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Distributed Spatial Data Processing System based on Spark</a:t>
            </a:r>
            <a:endParaRPr lang="zh-CN" altLang="en-US" sz="19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Supporting compound queries on multi-dimensions (spatial, textual, temporal)</a:t>
            </a:r>
            <a:endParaRPr lang="zh-CN" altLang="en-US" sz="19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Supporting fast spatial joins on large spatial data</a:t>
            </a:r>
            <a:endParaRPr lang="zh-CN" altLang="en-US" sz="19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Adopting a user-friendly SQL-like query language as main interface</a:t>
            </a:r>
            <a:endParaRPr lang="zh-CN" altLang="en-US" sz="19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900" dirty="0" err="1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DataFrame</a:t>
            </a:r>
            <a:r>
              <a:rPr lang="en-US" altLang="zh-CN" sz="19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API</a:t>
            </a:r>
            <a:endParaRPr lang="en-US" altLang="zh-CN" sz="19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Providing several kinds of multi-dimensional index and partitioning strategies</a:t>
            </a:r>
            <a:endParaRPr lang="zh-CN" altLang="en-US" sz="19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More complex optimizers based on cost evaluation.</a:t>
            </a:r>
          </a:p>
        </p:txBody>
      </p:sp>
      <p:sp>
        <p:nvSpPr>
          <p:cNvPr id="3105" name="TextBox 32"/>
          <p:cNvSpPr>
            <a:spLocks noChangeArrowheads="1"/>
          </p:cNvSpPr>
          <p:nvPr/>
        </p:nvSpPr>
        <p:spPr bwMode="auto">
          <a:xfrm>
            <a:off x="2998788" y="4098925"/>
            <a:ext cx="1619250" cy="307975"/>
          </a:xfrm>
          <a:prstGeom prst="rect">
            <a:avLst/>
          </a:prstGeom>
          <a:noFill/>
          <a:ln w="9525" cmpd="sng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Spatial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Operations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5"/>
            <a:ext cx="7886700" cy="652463"/>
          </a:xfrm>
          <a:ln/>
        </p:spPr>
        <p:txBody>
          <a:bodyPr/>
          <a:lstStyle/>
          <a:p>
            <a:r>
              <a:rPr lang="zh-CN" altLang="zh-CN" sz="3600"/>
              <a:t>Spatial Operations (Cont.d)</a:t>
            </a:r>
          </a:p>
        </p:txBody>
      </p:sp>
      <p:sp>
        <p:nvSpPr>
          <p:cNvPr id="12291" name="Content Placeholder 2"/>
          <p:cNvSpPr>
            <a:spLocks noGrp="1" noChangeArrowheads="1"/>
          </p:cNvSpPr>
          <p:nvPr>
            <p:ph idx="4294967295"/>
          </p:nvPr>
        </p:nvSpPr>
        <p:spPr bwMode="auto">
          <a:xfrm>
            <a:off x="628650" y="1211263"/>
            <a:ext cx="7886700" cy="49657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/>
              <a:t>Distance Join: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zh-CN"/>
              <a:t>R join S on distance between point in R and S less than r.</a:t>
            </a:r>
          </a:p>
          <a:p>
            <a:endParaRPr lang="zh-CN" altLang="zh-CN"/>
          </a:p>
          <a:p>
            <a:r>
              <a:rPr lang="zh-CN" altLang="zh-CN"/>
              <a:t>Theta-Join =&gt; Cartesian Product + Filter (SLOW!!)</a:t>
            </a:r>
          </a:p>
          <a:p>
            <a:endParaRPr lang="zh-CN" altLang="zh-CN"/>
          </a:p>
          <a:p>
            <a:r>
              <a:rPr lang="zh-CN" altLang="zh-CN"/>
              <a:t>Native Implementation:</a:t>
            </a:r>
          </a:p>
          <a:p>
            <a:pPr marL="457200" lvl="1" indent="0"/>
            <a:r>
              <a:rPr lang="zh-CN" altLang="zh-CN"/>
              <a:t>Nested-Loop Distance Join (with/without R-Tree)</a:t>
            </a:r>
          </a:p>
          <a:p>
            <a:pPr marL="457200" lvl="1" indent="0"/>
            <a:r>
              <a:rPr lang="zh-CN" altLang="zh-CN"/>
              <a:t>SJMR Distance Join</a:t>
            </a:r>
          </a:p>
          <a:p>
            <a:pPr marL="457200" lvl="1" indent="0"/>
            <a:r>
              <a:rPr lang="zh-CN" altLang="zh-CN"/>
              <a:t>R-Tree Distance Join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5"/>
            <a:ext cx="7886700" cy="652463"/>
          </a:xfrm>
          <a:ln/>
        </p:spPr>
        <p:txBody>
          <a:bodyPr/>
          <a:lstStyle/>
          <a:p>
            <a:r>
              <a:rPr lang="zh-CN" altLang="zh-CN" sz="3600"/>
              <a:t>Spatial Operations (Cont.d)</a:t>
            </a:r>
          </a:p>
        </p:txBody>
      </p:sp>
      <p:sp>
        <p:nvSpPr>
          <p:cNvPr id="13315" name="Content Placeholder 2"/>
          <p:cNvSpPr>
            <a:spLocks noGrp="1" noChangeArrowheads="1"/>
          </p:cNvSpPr>
          <p:nvPr>
            <p:ph idx="4294967295"/>
          </p:nvPr>
        </p:nvSpPr>
        <p:spPr bwMode="auto">
          <a:xfrm>
            <a:off x="628650" y="1211263"/>
            <a:ext cx="7886700" cy="49657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/>
              <a:t>KNN Join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zh-CN"/>
              <a:t>R join S on point in S is k-nearest neighbor of point in R over data set S.</a:t>
            </a:r>
          </a:p>
          <a:p>
            <a:r>
              <a:rPr lang="zh-CN" altLang="zh-CN"/>
              <a:t>In Spark SQL: unavailable.</a:t>
            </a:r>
          </a:p>
          <a:p>
            <a:r>
              <a:rPr lang="zh-CN" altLang="zh-CN"/>
              <a:t>Implemented Solutions:</a:t>
            </a:r>
          </a:p>
          <a:p>
            <a:pPr marL="457200" lvl="1" indent="0"/>
            <a:r>
              <a:rPr lang="zh-CN" altLang="zh-CN"/>
              <a:t>Cartesian KNN Join</a:t>
            </a:r>
          </a:p>
          <a:p>
            <a:pPr marL="457200" lvl="1" indent="0"/>
            <a:r>
              <a:rPr lang="zh-CN" altLang="zh-CN"/>
              <a:t>NestedLoop KNN Join (with/without R-Tree)</a:t>
            </a:r>
          </a:p>
          <a:p>
            <a:pPr marL="457200" lvl="1" indent="0"/>
            <a:r>
              <a:rPr lang="zh-CN" altLang="zh-CN"/>
              <a:t>Voronoi KNN Join</a:t>
            </a:r>
          </a:p>
          <a:p>
            <a:pPr marL="457200" lvl="1" indent="0"/>
            <a:r>
              <a:rPr lang="zh-CN" altLang="zh-CN"/>
              <a:t>R-Tree KNN Join</a:t>
            </a:r>
          </a:p>
          <a:p>
            <a:endParaRPr lang="zh-CN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5"/>
            <a:ext cx="7886700" cy="652463"/>
          </a:xfrm>
          <a:ln/>
        </p:spPr>
        <p:txBody>
          <a:bodyPr/>
          <a:lstStyle/>
          <a:p>
            <a:pPr marL="0" indent="0"/>
            <a:r>
              <a:rPr lang="zh-CN" altLang="zh-CN" sz="3600"/>
              <a:t>Optimization</a:t>
            </a:r>
          </a:p>
        </p:txBody>
      </p:sp>
      <p:sp>
        <p:nvSpPr>
          <p:cNvPr id="1433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628650" y="1211263"/>
            <a:ext cx="7886700" cy="4965700"/>
          </a:xfrm>
          <a:ln/>
        </p:spPr>
        <p:txBody>
          <a:bodyPr/>
          <a:lstStyle/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zh-CN" altLang="en-US" sz="2800"/>
              <a:t>Automatic optimization according to built indexes.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zh-CN" altLang="en-US" sz="2800"/>
              <a:t>Formating Query Predicates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zh-CN" altLang="en-US" sz="2400"/>
              <a:t> CNF (Conjunctive Normal Form)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zh-CN" altLang="en-US" sz="2400"/>
              <a:t> </a:t>
            </a:r>
            <a:r>
              <a:rPr lang="zh-CN" altLang="en-US" sz="2400">
                <a:solidFill>
                  <a:schemeClr val="accent2"/>
                </a:solidFill>
              </a:rPr>
              <a:t>DNF (Disconjuctive Normal Form)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zh-CN" altLang="en-US" sz="2800"/>
              <a:t>Predicate Combination:</a:t>
            </a:r>
          </a:p>
          <a:p>
            <a:pPr lvl="1" algn="l"/>
            <a:r>
              <a:rPr lang="zh-CN" altLang="en-US" sz="2400"/>
              <a:t>e.g. x &gt; 4 &amp;&amp; x &lt; 6 &amp;&amp; y &gt; 3 &amp;&amp; y &lt; 7 </a:t>
            </a:r>
          </a:p>
          <a:p>
            <a:pPr lvl="1" algn="l"/>
            <a:r>
              <a:rPr lang="zh-CN" altLang="en-US" sz="2400"/>
              <a:t>	→ InRange(Point(4, 3), Point(6, 7))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zh-CN" altLang="en-US" sz="2800"/>
              <a:t>Alternative Execution Path for Indexed Relation:</a:t>
            </a:r>
          </a:p>
          <a:p>
            <a:pPr lvl="1" algn="l"/>
            <a:r>
              <a:rPr lang="zh-CN" altLang="en-US" sz="2400"/>
              <a:t>IndexedRelationScan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C06E-C632-4ACF-B28C-15D4D0A7B799}" type="datetime1">
              <a:rPr lang="zh-CN" altLang="en-US"/>
              <a:pPr/>
              <a:t>2015/7/22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pic>
        <p:nvPicPr>
          <p:cNvPr id="15362" name="Picture 2" descr="knnquery_datasize_throughp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471488"/>
            <a:ext cx="7831138" cy="580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C06E-C632-4ACF-B28C-15D4D0A7B799}" type="datetime1">
              <a:rPr lang="zh-CN" altLang="en-US"/>
              <a:pPr/>
              <a:t>2015/7/22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pic>
        <p:nvPicPr>
          <p:cNvPr id="16386" name="Picture 2" descr="knnquery_k_throughp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612775"/>
            <a:ext cx="7726362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C06E-C632-4ACF-B28C-15D4D0A7B799}" type="datetime1">
              <a:rPr lang="zh-CN" altLang="en-US"/>
              <a:pPr/>
              <a:t>2015/7/22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pic>
        <p:nvPicPr>
          <p:cNvPr id="17410" name="Picture 2" descr="knnquery_partsize_throughp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534988"/>
            <a:ext cx="7373938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C06E-C632-4ACF-B28C-15D4D0A7B799}" type="datetime1">
              <a:rPr lang="zh-CN" altLang="en-US"/>
              <a:pPr/>
              <a:t>2015/7/22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pic>
        <p:nvPicPr>
          <p:cNvPr id="18434" name="Picture 2" descr="rectrangequery_datasize_throughp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458788"/>
            <a:ext cx="7726362" cy="572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C06E-C632-4ACF-B28C-15D4D0A7B799}" type="datetime1">
              <a:rPr lang="zh-CN" altLang="en-US"/>
              <a:pPr/>
              <a:t>2015/7/22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pic>
        <p:nvPicPr>
          <p:cNvPr id="19458" name="Picture 2" descr="rectrangequery_partsize_throughp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355600"/>
            <a:ext cx="80264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C06E-C632-4ACF-B28C-15D4D0A7B799}" type="datetime1">
              <a:rPr lang="zh-CN" altLang="en-US"/>
              <a:pPr/>
              <a:t>2015/7/22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pic>
        <p:nvPicPr>
          <p:cNvPr id="20482" name="Picture 2" descr="rectrangequery_rate_throughp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201613"/>
            <a:ext cx="8264525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C06E-C632-4ACF-B28C-15D4D0A7B799}" type="datetime1">
              <a:rPr lang="zh-CN" altLang="en-US"/>
              <a:pPr/>
              <a:t>2015/7/22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pic>
        <p:nvPicPr>
          <p:cNvPr id="21506" name="Picture 2" descr="knnjoin_datasize_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149225"/>
            <a:ext cx="8347075" cy="618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5"/>
            <a:ext cx="7886700" cy="652463"/>
          </a:xfrm>
          <a:ln/>
        </p:spPr>
        <p:txBody>
          <a:bodyPr/>
          <a:lstStyle/>
          <a:p>
            <a:r>
              <a:rPr lang="zh-CN" altLang="zh-CN" sz="3600"/>
              <a:t>Programming Interface</a:t>
            </a:r>
          </a:p>
        </p:txBody>
      </p:sp>
      <p:sp>
        <p:nvSpPr>
          <p:cNvPr id="4099" name="Content Placeholder 2"/>
          <p:cNvSpPr>
            <a:spLocks noGrp="1" noChangeArrowheads="1"/>
          </p:cNvSpPr>
          <p:nvPr>
            <p:ph idx="4294967295"/>
          </p:nvPr>
        </p:nvSpPr>
        <p:spPr bwMode="auto">
          <a:xfrm>
            <a:off x="628650" y="1211263"/>
            <a:ext cx="7886700" cy="49657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/>
            <a:r>
              <a:rPr lang="zh-CN" altLang="en-US" sz="2400" dirty="0"/>
              <a:t>SQL-Like Query Language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>
                <a:latin typeface="Courier New" panose="02070309020205020404" pitchFamily="49" charset="0"/>
                <a:sym typeface="Courier New" panose="02070309020205020404" pitchFamily="49" charset="0"/>
              </a:rPr>
              <a:t>    SELECT r.foodtype, count(*) AS 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>
                <a:latin typeface="Courier New" panose="02070309020205020404" pitchFamily="49" charset="0"/>
                <a:sym typeface="Courier New" panose="02070309020205020404" pitchFamily="49" charset="0"/>
              </a:rPr>
              <a:t>    FROM queries AS q DISTANCE JOIN rests AS 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>
                <a:latin typeface="Courier New" panose="02070309020205020404" pitchFamily="49" charset="0"/>
                <a:sym typeface="Courier New" panose="02070309020205020404" pitchFamily="49" charset="0"/>
              </a:rPr>
              <a:t>     	ON POINT(r.x, r.y) IN CIRCLERANGE(POINT(q.x, q.y), 10.0)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>
                <a:latin typeface="Courier New" panose="02070309020205020404" pitchFamily="49" charset="0"/>
                <a:sym typeface="Courier New" panose="02070309020205020404" pitchFamily="49" charset="0"/>
              </a:rPr>
              <a:t>    GROUP BY r.foodtype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>
                <a:latin typeface="Courier New" panose="02070309020205020404" pitchFamily="49" charset="0"/>
                <a:sym typeface="Courier New" panose="02070309020205020404" pitchFamily="49" charset="0"/>
              </a:rPr>
              <a:t>    ORDER BY c</a:t>
            </a:r>
          </a:p>
          <a:p>
            <a:pPr marL="0" indent="0"/>
            <a:r>
              <a:rPr lang="zh-CN" altLang="en-US" sz="2400" dirty="0">
                <a:solidFill>
                  <a:srgbClr val="000000"/>
                </a:solidFill>
              </a:rPr>
              <a:t>DataFrame </a:t>
            </a:r>
            <a:r>
              <a:rPr lang="zh-CN" altLang="en-US" sz="2400" dirty="0" smtClean="0">
                <a:solidFill>
                  <a:srgbClr val="000000"/>
                </a:solidFill>
              </a:rPr>
              <a:t>API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 smtClean="0">
                <a:latin typeface="Courier New" panose="02070309020205020404" pitchFamily="49" charset="0"/>
                <a:sym typeface="Courier New" panose="02070309020205020404" pitchFamily="49" charset="0"/>
              </a:rPr>
              <a:t>    rest.knn(Point(rest(“x”), rest(“y”)), </a:t>
            </a:r>
            <a:r>
              <a:rPr lang="en-US" altLang="zh-CN" sz="1400" dirty="0" smtClean="0">
                <a:latin typeface="Courier New" panose="02070309020205020404" pitchFamily="49" charset="0"/>
                <a:sym typeface="Courier New" panose="02070309020205020404" pitchFamily="49" charset="0"/>
              </a:rPr>
              <a:t>Point(</a:t>
            </a:r>
            <a:r>
              <a:rPr lang="zh-CN" altLang="en-US" sz="1400" dirty="0" smtClean="0">
                <a:latin typeface="Courier New" panose="02070309020205020404" pitchFamily="49" charset="0"/>
                <a:sym typeface="Courier New" panose="02070309020205020404" pitchFamily="49" charset="0"/>
              </a:rPr>
              <a:t>3.0, 5.0</a:t>
            </a:r>
            <a:r>
              <a:rPr lang="en-US" altLang="zh-CN" sz="1400" dirty="0" smtClean="0">
                <a:latin typeface="Courier New" panose="02070309020205020404" pitchFamily="49" charset="0"/>
                <a:sym typeface="Courier New" panose="02070309020205020404" pitchFamily="49" charset="0"/>
              </a:rPr>
              <a:t>)</a:t>
            </a:r>
            <a:r>
              <a:rPr lang="zh-CN" altLang="en-US" sz="1400" dirty="0" smtClean="0">
                <a:latin typeface="Courier New" panose="02070309020205020404" pitchFamily="49" charset="0"/>
                <a:sym typeface="Courier New" panose="02070309020205020404" pitchFamily="49" charset="0"/>
              </a:rPr>
              <a:t>, 10)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 smtClean="0">
                <a:latin typeface="Courier New" panose="02070309020205020404" pitchFamily="49" charset="0"/>
                <a:sym typeface="Courier New" panose="02070309020205020404" pitchFamily="49" charset="0"/>
              </a:rPr>
              <a:t>    </a:t>
            </a:r>
            <a:r>
              <a:rPr lang="zh-CN" altLang="en-US" sz="1400" dirty="0">
                <a:latin typeface="Courier New" panose="02070309020205020404" pitchFamily="49" charset="0"/>
                <a:sym typeface="Courier New" panose="02070309020205020404" pitchFamily="49" charset="0"/>
              </a:rPr>
              <a:t>rest.distancejoin(query, Point(query(“x”), query(“y”)),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>
                <a:latin typeface="Courier New" panose="02070309020205020404" pitchFamily="49" charset="0"/>
                <a:sym typeface="Courier New" panose="02070309020205020404" pitchFamily="49" charset="0"/>
              </a:rPr>
              <a:t>		Point(rest(“x”), rest(“y”)), 10.0)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>
                <a:latin typeface="Courier New" panose="02070309020205020404" pitchFamily="49" charset="0"/>
                <a:sym typeface="Courier New" panose="02070309020205020404" pitchFamily="49" charset="0"/>
              </a:rPr>
              <a:t>        .groupBy(rest(“foodtype”))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>
                <a:latin typeface="Courier New" panose="02070309020205020404" pitchFamily="49" charset="0"/>
                <a:sym typeface="Courier New" panose="02070309020205020404" pitchFamily="49" charset="0"/>
              </a:rPr>
              <a:t>        .select(rest(“foodtype”), count())</a:t>
            </a:r>
          </a:p>
          <a:p>
            <a:pPr marL="0" indent="0"/>
            <a:r>
              <a:rPr lang="zh-CN" altLang="en-US" dirty="0">
                <a:solidFill>
                  <a:srgbClr val="000000"/>
                </a:solidFill>
              </a:rPr>
              <a:t>Index Management: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000000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   CREATE INDEX pointIndex ON point1(x, y) USE rtree</a:t>
            </a:r>
            <a:endParaRPr lang="zh-CN" altLang="en-US" dirty="0">
              <a:solidFill>
                <a:srgbClr val="0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1400" dirty="0">
              <a:latin typeface="Courier New" panose="02070309020205020404" pitchFamily="49" charset="0"/>
              <a:sym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C06E-C632-4ACF-B28C-15D4D0A7B799}" type="datetime1">
              <a:rPr lang="zh-CN" altLang="en-US"/>
              <a:pPr/>
              <a:t>2015/7/22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pic>
        <p:nvPicPr>
          <p:cNvPr id="22530" name="Picture 2" descr="knnjoin_k_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395288"/>
            <a:ext cx="8320087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C06E-C632-4ACF-B28C-15D4D0A7B799}" type="datetime1">
              <a:rPr lang="zh-CN" altLang="en-US"/>
              <a:pPr/>
              <a:t>2015/7/22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pic>
        <p:nvPicPr>
          <p:cNvPr id="23554" name="Picture 2" descr="knnjoin_partsize_shufflec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63513"/>
            <a:ext cx="8524875" cy="631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C06E-C632-4ACF-B28C-15D4D0A7B799}" type="datetime1">
              <a:rPr lang="zh-CN" altLang="en-US"/>
              <a:pPr/>
              <a:t>2015/7/22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pic>
        <p:nvPicPr>
          <p:cNvPr id="24578" name="Picture 2" descr="distancejoin_r_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176213"/>
            <a:ext cx="8350250" cy="618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5"/>
            <a:ext cx="7886700" cy="652463"/>
          </a:xfrm>
          <a:ln/>
        </p:spPr>
        <p:txBody>
          <a:bodyPr/>
          <a:lstStyle/>
          <a:p>
            <a:r>
              <a:rPr lang="zh-CN" altLang="zh-CN" sz="3600"/>
              <a:t>Comparison</a:t>
            </a:r>
          </a:p>
        </p:txBody>
      </p:sp>
      <p:sp>
        <p:nvSpPr>
          <p:cNvPr id="5123" name="Content Placeholder 2"/>
          <p:cNvSpPr>
            <a:spLocks noGrp="1" noChangeArrowheads="1"/>
          </p:cNvSpPr>
          <p:nvPr>
            <p:ph idx="4294967295"/>
          </p:nvPr>
        </p:nvSpPr>
        <p:spPr bwMode="auto">
          <a:xfrm>
            <a:off x="628650" y="1211263"/>
            <a:ext cx="7886700" cy="49657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/>
            <a:r>
              <a:rPr lang="zh-CN" altLang="zh-CN" sz="2400" dirty="0"/>
              <a:t>Spark SQL:</a:t>
            </a:r>
            <a:endParaRPr lang="zh-CN" altLang="zh-CN" dirty="0">
              <a:solidFill>
                <a:srgbClr val="0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zh-CN" sz="1400" dirty="0" smtClean="0">
                <a:latin typeface="Courier New" panose="02070309020205020404" pitchFamily="49" charset="0"/>
                <a:sym typeface="Courier New" panose="02070309020205020404" pitchFamily="49" charset="0"/>
              </a:rPr>
              <a:t>    </a:t>
            </a:r>
            <a:r>
              <a:rPr lang="zh-CN" altLang="zh-CN" sz="1400" dirty="0">
                <a:latin typeface="Courier New" panose="02070309020205020404" pitchFamily="49" charset="0"/>
                <a:sym typeface="Courier New" panose="02070309020205020404" pitchFamily="49" charset="0"/>
              </a:rPr>
              <a:t>SELECT id, x, 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zh-CN" sz="1400" dirty="0">
                <a:latin typeface="Courier New" panose="02070309020205020404" pitchFamily="49" charset="0"/>
                <a:sym typeface="Courier New" panose="02070309020205020404" pitchFamily="49" charset="0"/>
              </a:rPr>
              <a:t>    FROM points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zh-CN" sz="1400" dirty="0">
                <a:latin typeface="Courier New" panose="02070309020205020404" pitchFamily="49" charset="0"/>
                <a:sym typeface="Courier New" panose="02070309020205020404" pitchFamily="49" charset="0"/>
              </a:rPr>
              <a:t>    ORDER BY (x - 3) * (x - 3) + (y - 4) * (y - 4)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zh-CN" sz="1400" dirty="0">
                <a:latin typeface="Courier New" panose="02070309020205020404" pitchFamily="49" charset="0"/>
                <a:sym typeface="Courier New" panose="02070309020205020404" pitchFamily="49" charset="0"/>
              </a:rPr>
              <a:t>    LIMIT 10</a:t>
            </a:r>
          </a:p>
          <a:p>
            <a:pPr marL="0" indent="0"/>
            <a:r>
              <a:rPr lang="zh-CN" altLang="zh-CN" sz="2400" dirty="0"/>
              <a:t>SparkSpatial:</a:t>
            </a:r>
            <a:endParaRPr lang="zh-CN" altLang="zh-CN" sz="1400" dirty="0">
              <a:solidFill>
                <a:srgbClr val="0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zh-CN" sz="1400" dirty="0" smtClean="0">
                <a:latin typeface="Courier New" panose="02070309020205020404" pitchFamily="49" charset="0"/>
                <a:sym typeface="Courier New" panose="02070309020205020404" pitchFamily="49" charset="0"/>
              </a:rPr>
              <a:t>    SELECT </a:t>
            </a:r>
            <a:r>
              <a:rPr lang="zh-CN" altLang="zh-CN" sz="1400" dirty="0">
                <a:latin typeface="Courier New" panose="02070309020205020404" pitchFamily="49" charset="0"/>
                <a:sym typeface="Courier New" panose="02070309020205020404" pitchFamily="49" charset="0"/>
              </a:rPr>
              <a:t>id, x, 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zh-CN" sz="1400" dirty="0">
                <a:latin typeface="Courier New" panose="02070309020205020404" pitchFamily="49" charset="0"/>
                <a:sym typeface="Courier New" panose="02070309020205020404" pitchFamily="49" charset="0"/>
              </a:rPr>
              <a:t>   </a:t>
            </a:r>
            <a:r>
              <a:rPr lang="zh-CN" altLang="zh-CN" sz="1400" dirty="0" smtClean="0">
                <a:latin typeface="Courier New" panose="02070309020205020404" pitchFamily="49" charset="0"/>
                <a:sym typeface="Courier New" panose="02070309020205020404" pitchFamily="49" charset="0"/>
              </a:rPr>
              <a:t> FROM </a:t>
            </a:r>
            <a:r>
              <a:rPr lang="zh-CN" altLang="zh-CN" sz="1400" dirty="0">
                <a:latin typeface="Courier New" panose="02070309020205020404" pitchFamily="49" charset="0"/>
                <a:sym typeface="Courier New" panose="02070309020205020404" pitchFamily="49" charset="0"/>
              </a:rPr>
              <a:t>points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zh-CN" sz="1400" dirty="0">
                <a:latin typeface="Courier New" panose="02070309020205020404" pitchFamily="49" charset="0"/>
                <a:sym typeface="Courier New" panose="02070309020205020404" pitchFamily="49" charset="0"/>
              </a:rPr>
              <a:t>   </a:t>
            </a:r>
            <a:r>
              <a:rPr lang="zh-CN" altLang="zh-CN" sz="1400" dirty="0" smtClean="0">
                <a:latin typeface="Courier New" panose="02070309020205020404" pitchFamily="49" charset="0"/>
                <a:sym typeface="Courier New" panose="02070309020205020404" pitchFamily="49" charset="0"/>
              </a:rPr>
              <a:t> WHERE </a:t>
            </a:r>
            <a:r>
              <a:rPr lang="zh-CN" altLang="zh-CN" sz="1400" dirty="0">
                <a:latin typeface="Courier New" panose="02070309020205020404" pitchFamily="49" charset="0"/>
                <a:sym typeface="Courier New" panose="02070309020205020404" pitchFamily="49" charset="0"/>
              </a:rPr>
              <a:t>POINT(x, y) in KNN(POINT(3, 4), </a:t>
            </a:r>
            <a:r>
              <a:rPr lang="zh-CN" altLang="zh-CN" sz="1400" dirty="0" smtClean="0">
                <a:latin typeface="Courier New" panose="02070309020205020404" pitchFamily="49" charset="0"/>
                <a:sym typeface="Courier New" panose="02070309020205020404" pitchFamily="49" charset="0"/>
              </a:rPr>
              <a:t>10</a:t>
            </a:r>
            <a:r>
              <a:rPr lang="en-US" altLang="zh-CN" sz="1400" dirty="0" smtClean="0">
                <a:latin typeface="Courier New" panose="02070309020205020404" pitchFamily="49" charset="0"/>
                <a:sym typeface="Courier New" panose="02070309020205020404" pitchFamily="49" charset="0"/>
              </a:rPr>
              <a:t>)</a:t>
            </a:r>
            <a:endParaRPr lang="zh-CN" altLang="zh-CN" sz="2400" dirty="0">
              <a:solidFill>
                <a:srgbClr val="000000"/>
              </a:solidFill>
            </a:endParaRPr>
          </a:p>
          <a:p>
            <a:pPr marL="0" indent="0"/>
            <a:r>
              <a:rPr lang="zh-CN" altLang="zh-CN" sz="2400" dirty="0">
                <a:solidFill>
                  <a:srgbClr val="000000"/>
                </a:solidFill>
              </a:rPr>
              <a:t>Expressing Ability: KNN Join</a:t>
            </a:r>
            <a:endParaRPr lang="zh-CN" altLang="zh-CN" sz="1000" dirty="0">
              <a:solidFill>
                <a:srgbClr val="0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zh-CN" sz="1400" dirty="0">
                <a:latin typeface="Courier New" panose="02070309020205020404" pitchFamily="49" charset="0"/>
                <a:sym typeface="Courier New" panose="02070309020205020404" pitchFamily="49" charset="0"/>
              </a:rPr>
              <a:t>   SELECT 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zh-CN" sz="1400" dirty="0">
                <a:latin typeface="Courier New" panose="02070309020205020404" pitchFamily="49" charset="0"/>
                <a:sym typeface="Courier New" panose="02070309020205020404" pitchFamily="49" charset="0"/>
              </a:rPr>
              <a:t>   FROM point1 KNN JOIN point2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zh-CN" sz="1400" dirty="0">
                <a:latin typeface="Courier New" panose="02070309020205020404" pitchFamily="49" charset="0"/>
                <a:sym typeface="Courier New" panose="02070309020205020404" pitchFamily="49" charset="0"/>
              </a:rPr>
              <a:t>     ON POINT(point2.x, point2.y) IN KNN(POINT(point1.x, point1.y), 10)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zh-CN" sz="1400" dirty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zh-CN" sz="1400" dirty="0">
              <a:latin typeface="Courier New" panose="02070309020205020404" pitchFamily="49" charset="0"/>
              <a:sym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5"/>
            <a:ext cx="7886700" cy="652463"/>
          </a:xfrm>
          <a:ln/>
        </p:spPr>
        <p:txBody>
          <a:bodyPr/>
          <a:lstStyle/>
          <a:p>
            <a:r>
              <a:rPr lang="zh-CN" altLang="zh-CN" sz="3600"/>
              <a:t>Indexing Strategy</a:t>
            </a:r>
          </a:p>
        </p:txBody>
      </p:sp>
      <p:sp>
        <p:nvSpPr>
          <p:cNvPr id="6147" name="Content Placeholder 2"/>
          <p:cNvSpPr>
            <a:spLocks noGrp="1" noChangeArrowheads="1"/>
          </p:cNvSpPr>
          <p:nvPr>
            <p:ph idx="4294967295"/>
          </p:nvPr>
        </p:nvSpPr>
        <p:spPr bwMode="auto">
          <a:xfrm>
            <a:off x="628650" y="1211263"/>
            <a:ext cx="7886700" cy="49657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Motivation: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Prune useless scanning, save time &amp; resources.</a:t>
            </a:r>
          </a:p>
          <a:p>
            <a:r>
              <a:rPr lang="zh-CN" altLang="en-US"/>
              <a:t>Challenge: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RDD → Distributed Set → Poor in Random Access</a:t>
            </a:r>
          </a:p>
          <a:p>
            <a:r>
              <a:rPr lang="zh-CN" altLang="en-US"/>
              <a:t>Solution: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Storage Format Changing &amp; Local + Global Indexing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zh-CN" altLang="en-US"/>
          </a:p>
          <a:p>
            <a:r>
              <a:rPr lang="zh-CN" altLang="en-US"/>
              <a:t>Three phases:</a:t>
            </a:r>
          </a:p>
          <a:p>
            <a:pPr marL="457200" lvl="1" indent="0"/>
            <a:r>
              <a:rPr lang="zh-CN" altLang="en-US"/>
              <a:t>Data Partitioning</a:t>
            </a:r>
          </a:p>
          <a:p>
            <a:pPr marL="457200" lvl="1" indent="0"/>
            <a:r>
              <a:rPr lang="zh-CN" altLang="en-US"/>
              <a:t>Local Indexing</a:t>
            </a:r>
          </a:p>
          <a:p>
            <a:pPr marL="457200" lvl="1" indent="0"/>
            <a:r>
              <a:rPr lang="zh-CN" altLang="en-US"/>
              <a:t>Global Indexing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5"/>
            <a:ext cx="7886700" cy="652463"/>
          </a:xfrm>
          <a:ln/>
        </p:spPr>
        <p:txBody>
          <a:bodyPr/>
          <a:lstStyle/>
          <a:p>
            <a:r>
              <a:rPr lang="zh-CN" altLang="zh-CN" sz="3600"/>
              <a:t>Indexing Strategy (Cont.d)</a:t>
            </a:r>
          </a:p>
        </p:txBody>
      </p:sp>
      <p:sp>
        <p:nvSpPr>
          <p:cNvPr id="7171" name="Content Placeholder 2"/>
          <p:cNvSpPr>
            <a:spLocks noGrp="1" noChangeArrowheads="1"/>
          </p:cNvSpPr>
          <p:nvPr>
            <p:ph idx="4294967295"/>
          </p:nvPr>
        </p:nvSpPr>
        <p:spPr bwMode="auto">
          <a:xfrm>
            <a:off x="628650" y="1211263"/>
            <a:ext cx="7886700" cy="49657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/>
              <a:t>Data Partitioning</a:t>
            </a:r>
          </a:p>
          <a:p>
            <a:r>
              <a:rPr lang="zh-CN" altLang="zh-CN"/>
              <a:t>Three Main Concerns:</a:t>
            </a:r>
          </a:p>
          <a:p>
            <a:pPr marL="457200" lvl="1" indent="0"/>
            <a:r>
              <a:rPr lang="zh-CN" altLang="zh-CN"/>
              <a:t>Partition Size Fitness: Memory Overflow</a:t>
            </a:r>
          </a:p>
          <a:p>
            <a:pPr marL="457200" lvl="1" indent="0"/>
            <a:r>
              <a:rPr lang="zh-CN" altLang="zh-CN"/>
              <a:t>Data Locality: Query Acceleration.</a:t>
            </a:r>
          </a:p>
          <a:p>
            <a:pPr marL="457200" lvl="1" indent="0"/>
            <a:r>
              <a:rPr lang="zh-CN" altLang="zh-CN"/>
              <a:t>Load Balancing</a:t>
            </a:r>
          </a:p>
          <a:p>
            <a:r>
              <a:rPr lang="zh-CN" altLang="zh-CN"/>
              <a:t>Abstract Class: ‘Partitioner’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zh-CN"/>
              <a:t>number of partitions + mapping from key to partition</a:t>
            </a:r>
          </a:p>
          <a:p>
            <a:r>
              <a:rPr lang="zh-CN" altLang="zh-CN"/>
              <a:t>Solution: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zh-CN"/>
              <a:t>One Dimensional: Equal Depth Range Partitioner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zh-CN"/>
              <a:t>Multi-Dimensional: STRPartitioner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zh-CN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5"/>
            <a:ext cx="7886700" cy="652463"/>
          </a:xfrm>
          <a:ln/>
        </p:spPr>
        <p:txBody>
          <a:bodyPr/>
          <a:lstStyle/>
          <a:p>
            <a:r>
              <a:rPr lang="zh-CN" altLang="zh-CN" sz="3600"/>
              <a:t>Indexing Strategy (Cont.d)</a:t>
            </a:r>
          </a:p>
        </p:txBody>
      </p:sp>
      <p:sp>
        <p:nvSpPr>
          <p:cNvPr id="8195" name="Content Placeholder 2"/>
          <p:cNvSpPr>
            <a:spLocks noGrp="1" noChangeArrowheads="1"/>
          </p:cNvSpPr>
          <p:nvPr>
            <p:ph idx="4294967295"/>
          </p:nvPr>
        </p:nvSpPr>
        <p:spPr bwMode="auto">
          <a:xfrm>
            <a:off x="628650" y="1211263"/>
            <a:ext cx="7886700" cy="49657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/>
              <a:t>Local Indexing</a:t>
            </a:r>
          </a:p>
          <a:p>
            <a:r>
              <a:rPr lang="zh-CN" altLang="zh-CN"/>
              <a:t>Partition Packing: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zh-CN" i="1"/>
              <a:t>Pack all elements of a partition into an array.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zh-CN"/>
              <a:t>→ explicit index &amp; faster random access within partition.</a:t>
            </a:r>
          </a:p>
          <a:p>
            <a:r>
              <a:rPr lang="zh-CN" altLang="zh-CN"/>
              <a:t>Local Index Building: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zh-CN" i="1"/>
              <a:t>Build requested index structure for each packed partition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zh-CN" i="1"/>
              <a:t>Co-locate packed partition with its local index.</a:t>
            </a:r>
          </a:p>
          <a:p>
            <a:r>
              <a:rPr lang="zh-CN" altLang="zh-CN"/>
              <a:t>As a result: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zh-CN" b="1" i="1"/>
              <a:t>Storage format for tables changed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zh-CN"/>
              <a:t>RDD[Row] =&gt; RDD[PackedPartitionWithIndex]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zh-CN"/>
              <a:t>A Partition =&gt; an element with original data &amp; local index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zh-CN" altLang="zh-CN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5"/>
            <a:ext cx="7886700" cy="652463"/>
          </a:xfrm>
          <a:ln/>
        </p:spPr>
        <p:txBody>
          <a:bodyPr/>
          <a:lstStyle/>
          <a:p>
            <a:r>
              <a:rPr lang="zh-CN" altLang="zh-CN" sz="3600"/>
              <a:t>Indexing Strategy (Cont.d)</a:t>
            </a:r>
          </a:p>
        </p:txBody>
      </p:sp>
      <p:sp>
        <p:nvSpPr>
          <p:cNvPr id="9219" name="Content Placeholder 2"/>
          <p:cNvSpPr>
            <a:spLocks noGrp="1" noChangeArrowheads="1"/>
          </p:cNvSpPr>
          <p:nvPr>
            <p:ph idx="4294967295"/>
          </p:nvPr>
        </p:nvSpPr>
        <p:spPr bwMode="auto">
          <a:xfrm>
            <a:off x="628650" y="1211263"/>
            <a:ext cx="7886700" cy="49657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/>
              <a:t>Global Indexing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zh-CN"/>
              <a:t>Index for pruning </a:t>
            </a:r>
            <a:r>
              <a:rPr lang="zh-CN" altLang="zh-CN" b="1" i="1"/>
              <a:t>partitions</a:t>
            </a:r>
            <a:r>
              <a:rPr lang="zh-CN" altLang="zh-CN"/>
              <a:t> in query processing.</a:t>
            </a:r>
          </a:p>
          <a:p>
            <a:r>
              <a:rPr lang="zh-CN" altLang="zh-CN"/>
              <a:t>Required Info:</a:t>
            </a:r>
          </a:p>
          <a:p>
            <a:pPr marL="457200" lvl="1" indent="0"/>
            <a:r>
              <a:rPr lang="zh-CN" altLang="zh-CN"/>
              <a:t>Partition Boundaries (Data Partitioning)</a:t>
            </a:r>
          </a:p>
          <a:p>
            <a:pPr marL="457200" lvl="1" indent="0"/>
            <a:r>
              <a:rPr lang="zh-CN" altLang="zh-CN"/>
              <a:t>Partition Statistics (Local Indexing)</a:t>
            </a:r>
          </a:p>
          <a:p>
            <a:r>
              <a:rPr lang="zh-CN" altLang="zh-CN"/>
              <a:t>Index Structure choosing:</a:t>
            </a:r>
          </a:p>
          <a:p>
            <a:pPr marL="457200" lvl="1" indent="0"/>
            <a:r>
              <a:rPr lang="zh-CN" altLang="zh-CN"/>
              <a:t>One-dimensional data: sorted range bounds.</a:t>
            </a:r>
          </a:p>
          <a:p>
            <a:pPr marL="457200" lvl="1" indent="0"/>
            <a:r>
              <a:rPr lang="zh-CN" altLang="zh-CN"/>
              <a:t>Multi-dimensional data: R-Tree over partition MBRs.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5"/>
            <a:ext cx="7886700" cy="652463"/>
          </a:xfrm>
          <a:ln/>
        </p:spPr>
        <p:txBody>
          <a:bodyPr/>
          <a:lstStyle/>
          <a:p>
            <a:r>
              <a:rPr lang="zh-CN" altLang="zh-CN" sz="3600"/>
              <a:t>Spatial Operations</a:t>
            </a:r>
          </a:p>
        </p:txBody>
      </p:sp>
      <p:sp>
        <p:nvSpPr>
          <p:cNvPr id="10243" name="Content Placeholder 2"/>
          <p:cNvSpPr>
            <a:spLocks noGrp="1" noChangeArrowheads="1"/>
          </p:cNvSpPr>
          <p:nvPr>
            <p:ph idx="4294967295"/>
          </p:nvPr>
        </p:nvSpPr>
        <p:spPr bwMode="auto">
          <a:xfrm>
            <a:off x="628650" y="1211263"/>
            <a:ext cx="7886700" cy="49657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/>
              <a:t>Developer API: PartitionPruningRDD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zh-CN"/>
              <a:t>Skip tasks on specified partition.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zh-CN" altLang="zh-CN"/>
          </a:p>
          <a:p>
            <a:r>
              <a:rPr lang="zh-CN" altLang="zh-CN"/>
              <a:t>Range Query &amp; Circle Range Query</a:t>
            </a:r>
          </a:p>
          <a:p>
            <a:r>
              <a:rPr lang="zh-CN" altLang="zh-CN"/>
              <a:t>Step 1: Query for all partitions that intersect query area.</a:t>
            </a:r>
          </a:p>
          <a:p>
            <a:r>
              <a:rPr lang="zh-CN" altLang="zh-CN"/>
              <a:t>Step 2: Invoke range query on remaining partitions.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5"/>
            <a:ext cx="7886700" cy="652463"/>
          </a:xfrm>
          <a:ln/>
        </p:spPr>
        <p:txBody>
          <a:bodyPr/>
          <a:lstStyle/>
          <a:p>
            <a:r>
              <a:rPr lang="zh-CN" altLang="zh-CN" sz="3600"/>
              <a:t>Spatial Operations (Cont.d)</a:t>
            </a:r>
          </a:p>
        </p:txBody>
      </p:sp>
      <p:sp>
        <p:nvSpPr>
          <p:cNvPr id="11267" name="Content Placeholder 2"/>
          <p:cNvSpPr>
            <a:spLocks noGrp="1" noChangeArrowheads="1"/>
          </p:cNvSpPr>
          <p:nvPr>
            <p:ph idx="4294967295"/>
          </p:nvPr>
        </p:nvSpPr>
        <p:spPr bwMode="auto">
          <a:xfrm>
            <a:off x="628650" y="1211263"/>
            <a:ext cx="7886700" cy="49657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/>
              <a:t>KNN Query</a:t>
            </a:r>
          </a:p>
          <a:p>
            <a:r>
              <a:rPr lang="zh-CN" altLang="zh-CN"/>
              <a:t>Safe pruning bound: Top k maximum distance.</a:t>
            </a:r>
          </a:p>
          <a:p>
            <a:pPr lvl="1"/>
            <a:r>
              <a:rPr lang="zh-CN" altLang="zh-CN"/>
              <a:t>Maximum distance as Distance Function.</a:t>
            </a:r>
          </a:p>
          <a:p>
            <a:pPr lvl="1"/>
            <a:r>
              <a:rPr lang="zh-CN" altLang="zh-CN"/>
              <a:t>Step 1: KNN Query on all partition boundaries.</a:t>
            </a:r>
          </a:p>
          <a:p>
            <a:pPr lvl="1"/>
            <a:r>
              <a:rPr lang="zh-CN" altLang="zh-CN"/>
              <a:t>Step 2: KNN Query on remaining partition.</a:t>
            </a:r>
          </a:p>
          <a:p>
            <a:pPr lvl="1"/>
            <a:r>
              <a:rPr lang="zh-CN" altLang="zh-CN"/>
              <a:t>Take k-th distance as pruning bound.</a:t>
            </a:r>
          </a:p>
          <a:p>
            <a:r>
              <a:rPr lang="zh-CN" altLang="zh-CN"/>
              <a:t>Only step 1 is safe, but loose.</a:t>
            </a:r>
          </a:p>
          <a:p>
            <a:r>
              <a:rPr lang="zh-CN" altLang="zh-CN"/>
              <a:t>Step 2: Much stronger pruning power:</a:t>
            </a:r>
          </a:p>
          <a:p>
            <a:pPr lvl="1"/>
            <a:r>
              <a:rPr lang="zh-CN" altLang="zh-CN"/>
              <a:t>27 partitions remaining → 4 partitions remaining.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Pages>0</Pages>
  <Words>784</Words>
  <Characters>0</Characters>
  <Application>Microsoft Office PowerPoint</Application>
  <DocSecurity>0</DocSecurity>
  <PresentationFormat>全屏显示(4:3)</PresentationFormat>
  <Lines>0</Lines>
  <Paragraphs>152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宋体</vt:lpstr>
      <vt:lpstr>Arial</vt:lpstr>
      <vt:lpstr>Calibri</vt:lpstr>
      <vt:lpstr>Calibri Light</vt:lpstr>
      <vt:lpstr>Courier New</vt:lpstr>
      <vt:lpstr>Office Theme</vt:lpstr>
      <vt:lpstr>PowerPoint 演示文稿</vt:lpstr>
      <vt:lpstr>Programming Interface</vt:lpstr>
      <vt:lpstr>Comparison</vt:lpstr>
      <vt:lpstr>Indexing Strategy</vt:lpstr>
      <vt:lpstr>Indexing Strategy (Cont.d)</vt:lpstr>
      <vt:lpstr>Indexing Strategy (Cont.d)</vt:lpstr>
      <vt:lpstr>Indexing Strategy (Cont.d)</vt:lpstr>
      <vt:lpstr>Spatial Operations</vt:lpstr>
      <vt:lpstr>Spatial Operations (Cont.d)</vt:lpstr>
      <vt:lpstr>Spatial Operations (Cont.d)</vt:lpstr>
      <vt:lpstr>Spatial Operations (Cont.d)</vt:lpstr>
      <vt:lpstr>Optimization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Shanghai Jiao Tong University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Dong Xie</dc:creator>
  <cp:keywords/>
  <dc:description/>
  <cp:lastModifiedBy>Dong Xie</cp:lastModifiedBy>
  <cp:revision>22</cp:revision>
  <dcterms:created xsi:type="dcterms:W3CDTF">2015-04-19T16:41:00Z</dcterms:created>
  <dcterms:modified xsi:type="dcterms:W3CDTF">2015-07-22T12:28:35Z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2052-9.1.0.5132</vt:lpwstr>
  </property>
</Properties>
</file>