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6" r:id="rId5"/>
    <p:sldId id="267" r:id="rId6"/>
    <p:sldId id="268" r:id="rId7"/>
    <p:sldId id="269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0" autoAdjust="0"/>
    <p:restoredTop sz="94659" autoAdjust="0"/>
  </p:normalViewPr>
  <p:slideViewPr>
    <p:cSldViewPr>
      <p:cViewPr varScale="1">
        <p:scale>
          <a:sx n="109" d="100"/>
          <a:sy n="109" d="100"/>
        </p:scale>
        <p:origin x="79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A37B6-4509-46F8-923A-BEB8E3C1A6CF}" type="datetimeFigureOut">
              <a:rPr lang="zh-CN" altLang="en-US" smtClean="0"/>
              <a:t>2015/11/5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CEE1-0E71-4317-83DA-A7BF72E12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779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A37B6-4509-46F8-923A-BEB8E3C1A6CF}" type="datetimeFigureOut">
              <a:rPr lang="zh-CN" altLang="en-US" smtClean="0"/>
              <a:t>2015/11/5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CEE1-0E71-4317-83DA-A7BF72E12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20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A37B6-4509-46F8-923A-BEB8E3C1A6CF}" type="datetimeFigureOut">
              <a:rPr lang="zh-CN" altLang="en-US" smtClean="0"/>
              <a:t>2015/11/5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CEE1-0E71-4317-83DA-A7BF72E12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93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A37B6-4509-46F8-923A-BEB8E3C1A6CF}" type="datetimeFigureOut">
              <a:rPr lang="zh-CN" altLang="en-US" smtClean="0"/>
              <a:t>2015/11/5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CEE1-0E71-4317-83DA-A7BF72E12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705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A37B6-4509-46F8-923A-BEB8E3C1A6CF}" type="datetimeFigureOut">
              <a:rPr lang="zh-CN" altLang="en-US" smtClean="0"/>
              <a:t>2015/11/5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CEE1-0E71-4317-83DA-A7BF72E12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615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A37B6-4509-46F8-923A-BEB8E3C1A6CF}" type="datetimeFigureOut">
              <a:rPr lang="zh-CN" altLang="en-US" smtClean="0"/>
              <a:t>2015/11/5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CEE1-0E71-4317-83DA-A7BF72E12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091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A37B6-4509-46F8-923A-BEB8E3C1A6CF}" type="datetimeFigureOut">
              <a:rPr lang="zh-CN" altLang="en-US" smtClean="0"/>
              <a:t>2015/11/5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CEE1-0E71-4317-83DA-A7BF72E12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455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A37B6-4509-46F8-923A-BEB8E3C1A6CF}" type="datetimeFigureOut">
              <a:rPr lang="zh-CN" altLang="en-US" smtClean="0"/>
              <a:t>2015/11/5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CEE1-0E71-4317-83DA-A7BF72E12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466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A37B6-4509-46F8-923A-BEB8E3C1A6CF}" type="datetimeFigureOut">
              <a:rPr lang="zh-CN" altLang="en-US" smtClean="0"/>
              <a:t>2015/11/5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CEE1-0E71-4317-83DA-A7BF72E12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547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A37B6-4509-46F8-923A-BEB8E3C1A6CF}" type="datetimeFigureOut">
              <a:rPr lang="zh-CN" altLang="en-US" smtClean="0"/>
              <a:t>2015/11/5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CEE1-0E71-4317-83DA-A7BF72E12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643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A37B6-4509-46F8-923A-BEB8E3C1A6CF}" type="datetimeFigureOut">
              <a:rPr lang="zh-CN" altLang="en-US" smtClean="0"/>
              <a:t>2015/11/5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CEE1-0E71-4317-83DA-A7BF72E12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291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A37B6-4509-46F8-923A-BEB8E3C1A6CF}" type="datetimeFigureOut">
              <a:rPr lang="zh-CN" altLang="en-US" smtClean="0"/>
              <a:t>2015/11/5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DCEE1-0E71-4317-83DA-A7BF72E12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348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2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100.png"/><Relationship Id="rId18" Type="http://schemas.openxmlformats.org/officeDocument/2006/relationships/image" Target="../media/image170.png"/><Relationship Id="rId26" Type="http://schemas.openxmlformats.org/officeDocument/2006/relationships/image" Target="../media/image25.png"/><Relationship Id="rId3" Type="http://schemas.openxmlformats.org/officeDocument/2006/relationships/image" Target="../media/image211.png"/><Relationship Id="rId21" Type="http://schemas.openxmlformats.org/officeDocument/2006/relationships/image" Target="../media/image20.png"/><Relationship Id="rId7" Type="http://schemas.openxmlformats.org/officeDocument/2006/relationships/image" Target="../media/image60.png"/><Relationship Id="rId12" Type="http://schemas.openxmlformats.org/officeDocument/2006/relationships/image" Target="../media/image91.png"/><Relationship Id="rId17" Type="http://schemas.openxmlformats.org/officeDocument/2006/relationships/image" Target="../media/image160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0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11" Type="http://schemas.openxmlformats.org/officeDocument/2006/relationships/image" Target="../media/image81.png"/><Relationship Id="rId24" Type="http://schemas.openxmlformats.org/officeDocument/2006/relationships/image" Target="../media/image23.png"/><Relationship Id="rId5" Type="http://schemas.openxmlformats.org/officeDocument/2006/relationships/image" Target="../media/image41.png"/><Relationship Id="rId15" Type="http://schemas.openxmlformats.org/officeDocument/2006/relationships/image" Target="../media/image140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130.png"/><Relationship Id="rId19" Type="http://schemas.openxmlformats.org/officeDocument/2006/relationships/image" Target="../media/image18.png"/><Relationship Id="rId4" Type="http://schemas.openxmlformats.org/officeDocument/2006/relationships/image" Target="../media/image39.png"/><Relationship Id="rId9" Type="http://schemas.openxmlformats.org/officeDocument/2006/relationships/image" Target="../media/image120.png"/><Relationship Id="rId14" Type="http://schemas.openxmlformats.org/officeDocument/2006/relationships/image" Target="../media/image110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608" y="1052736"/>
            <a:ext cx="7284263" cy="494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74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623392" y="1196752"/>
            <a:ext cx="10845223" cy="4772676"/>
            <a:chOff x="553295" y="1239214"/>
            <a:chExt cx="10845223" cy="477267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/>
                <p:cNvSpPr txBox="1"/>
                <p:nvPr/>
              </p:nvSpPr>
              <p:spPr>
                <a:xfrm>
                  <a:off x="553295" y="3106639"/>
                  <a:ext cx="4528804" cy="8130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200" dirty="0" smtClean="0"/>
                    <a:t>Filter By: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∨</m:t>
                            </m:r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d>
                          </m:e>
                        </m:d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∧(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∨(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))</m:t>
                        </m:r>
                      </m:oMath>
                    </m:oMathPara>
                  </a14:m>
                  <a:endParaRPr lang="en-US" sz="2200" dirty="0"/>
                </a:p>
              </p:txBody>
            </p:sp>
          </mc:Choice>
          <mc:Fallback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295" y="3106639"/>
                  <a:ext cx="4528804" cy="813043"/>
                </a:xfrm>
                <a:prstGeom prst="rect">
                  <a:avLst/>
                </a:prstGeom>
                <a:blipFill>
                  <a:blip r:embed="rId2"/>
                  <a:stretch>
                    <a:fillRect t="-5263" b="-60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" name="Group 2"/>
            <p:cNvGrpSpPr/>
            <p:nvPr/>
          </p:nvGrpSpPr>
          <p:grpSpPr>
            <a:xfrm>
              <a:off x="1892796" y="1239214"/>
              <a:ext cx="9505722" cy="4772676"/>
              <a:chOff x="1892796" y="1239214"/>
              <a:chExt cx="9505722" cy="4772676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1892796" y="5559201"/>
                <a:ext cx="184980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smtClean="0"/>
                  <a:t>Full Table Scan</a:t>
                </a:r>
                <a:endParaRPr lang="en-US" sz="2200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7217314" y="3106640"/>
                    <a:ext cx="3943900" cy="110799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2200" dirty="0" smtClean="0"/>
                      <a:t>Table Scan using Index Operators</a:t>
                    </a:r>
                  </a:p>
                  <a:p>
                    <a:pPr algn="ctr"/>
                    <a:r>
                      <a:rPr lang="en-US" sz="2200" dirty="0" smtClean="0"/>
                      <a:t>With Predicate: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2200" dirty="0" smtClean="0"/>
                  </a:p>
                </p:txBody>
              </p:sp>
            </mc:Choice>
            <mc:Fallback>
              <p:sp>
                <p:nvSpPr>
                  <p:cNvPr id="5" name="TextBox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17314" y="3106640"/>
                    <a:ext cx="3943900" cy="110799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546" t="-3867" r="-154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" name="Rectangle 6"/>
                  <p:cNvSpPr/>
                  <p:nvPr/>
                </p:nvSpPr>
                <p:spPr>
                  <a:xfrm>
                    <a:off x="6869714" y="5537401"/>
                    <a:ext cx="4528804" cy="47448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∧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d>
                            </m:e>
                          </m:d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∧(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∨(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))</m:t>
                          </m:r>
                        </m:oMath>
                      </m:oMathPara>
                    </a14:m>
                    <a:endParaRPr lang="en-US" sz="2200" dirty="0"/>
                  </a:p>
                </p:txBody>
              </p:sp>
            </mc:Choice>
            <mc:Fallback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69714" y="5537401"/>
                    <a:ext cx="4528804" cy="47448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02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Rectangle 7"/>
                  <p:cNvSpPr/>
                  <p:nvPr/>
                </p:nvSpPr>
                <p:spPr>
                  <a:xfrm>
                    <a:off x="7704301" y="4591589"/>
                    <a:ext cx="2859629" cy="47448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bar>
                                <m:barPr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2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ba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bar>
                                <m:barPr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2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</m:bar>
                            </m:e>
                          </m:d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∨(</m:t>
                          </m:r>
                          <m:bar>
                            <m:bar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2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</m:ba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200" dirty="0"/>
                  </a:p>
                </p:txBody>
              </p:sp>
            </mc:Choice>
            <mc:Fallback>
              <p:sp>
                <p:nvSpPr>
                  <p:cNvPr id="8" name="Rectangle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04301" y="4591589"/>
                    <a:ext cx="2859629" cy="47448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02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7689294" y="1939479"/>
                    <a:ext cx="2831608" cy="76944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2200" dirty="0" smtClean="0"/>
                      <a:t>Filter By: </a:t>
                    </a: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∨(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200" dirty="0"/>
                  </a:p>
                </p:txBody>
              </p:sp>
            </mc:Choice>
            <mc:Fallback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89294" y="1939479"/>
                    <a:ext cx="2831608" cy="76944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5556" b="-873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TextBox 9"/>
              <p:cNvSpPr txBox="1"/>
              <p:nvPr/>
            </p:nvSpPr>
            <p:spPr>
              <a:xfrm>
                <a:off x="2371966" y="1239214"/>
                <a:ext cx="89146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smtClean="0"/>
                  <a:t>Result</a:t>
                </a:r>
                <a:endParaRPr lang="en-US" sz="22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659367" y="1239214"/>
                <a:ext cx="89146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smtClean="0"/>
                  <a:t>Result</a:t>
                </a:r>
                <a:endParaRPr lang="en-US" sz="2200" dirty="0"/>
              </a:p>
            </p:txBody>
          </p:sp>
          <p:sp>
            <p:nvSpPr>
              <p:cNvPr id="18" name="Up Arrow 17"/>
              <p:cNvSpPr/>
              <p:nvPr/>
            </p:nvSpPr>
            <p:spPr>
              <a:xfrm>
                <a:off x="8993058" y="2759019"/>
                <a:ext cx="257140" cy="313379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Up Arrow 18"/>
              <p:cNvSpPr/>
              <p:nvPr/>
            </p:nvSpPr>
            <p:spPr>
              <a:xfrm>
                <a:off x="8996821" y="1652006"/>
                <a:ext cx="257140" cy="330755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9302952" y="5133747"/>
                <a:ext cx="18299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Transform to DNF</a:t>
                </a:r>
                <a:endParaRPr lang="en-US" dirty="0"/>
              </a:p>
            </p:txBody>
          </p:sp>
          <p:sp>
            <p:nvSpPr>
              <p:cNvPr id="21" name="Up Arrow 20"/>
              <p:cNvSpPr/>
              <p:nvPr/>
            </p:nvSpPr>
            <p:spPr>
              <a:xfrm>
                <a:off x="2689127" y="3995225"/>
                <a:ext cx="257140" cy="1464879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Up Arrow 21"/>
              <p:cNvSpPr/>
              <p:nvPr/>
            </p:nvSpPr>
            <p:spPr>
              <a:xfrm>
                <a:off x="2689127" y="1637701"/>
                <a:ext cx="257140" cy="1397296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ight Arrow 22"/>
              <p:cNvSpPr/>
              <p:nvPr/>
            </p:nvSpPr>
            <p:spPr>
              <a:xfrm>
                <a:off x="5194488" y="3207860"/>
                <a:ext cx="1781867" cy="6469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290284" y="2904154"/>
                <a:ext cx="13367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Optimize</a:t>
                </a:r>
                <a:endParaRPr lang="en-US" sz="2400" b="1" dirty="0"/>
              </a:p>
            </p:txBody>
          </p:sp>
          <p:sp>
            <p:nvSpPr>
              <p:cNvPr id="26" name="Up Arrow 25"/>
              <p:cNvSpPr/>
              <p:nvPr/>
            </p:nvSpPr>
            <p:spPr>
              <a:xfrm>
                <a:off x="8993058" y="4195558"/>
                <a:ext cx="257140" cy="313379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Up Arrow 43"/>
              <p:cNvSpPr/>
              <p:nvPr/>
            </p:nvSpPr>
            <p:spPr>
              <a:xfrm>
                <a:off x="8993058" y="5146726"/>
                <a:ext cx="257140" cy="313379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37207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11424" y="908720"/>
            <a:ext cx="10705677" cy="5467272"/>
            <a:chOff x="911424" y="908720"/>
            <a:chExt cx="10705677" cy="5467272"/>
          </a:xfrm>
        </p:grpSpPr>
        <p:sp>
          <p:nvSpPr>
            <p:cNvPr id="4" name="矩形 3"/>
            <p:cNvSpPr/>
            <p:nvPr/>
          </p:nvSpPr>
          <p:spPr>
            <a:xfrm>
              <a:off x="911424" y="1606076"/>
              <a:ext cx="576064" cy="42484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159596" y="1606076"/>
              <a:ext cx="576064" cy="7351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矩形 158"/>
            <p:cNvSpPr/>
            <p:nvPr/>
          </p:nvSpPr>
          <p:spPr>
            <a:xfrm>
              <a:off x="2159596" y="2446788"/>
              <a:ext cx="576064" cy="7351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矩形 159"/>
            <p:cNvSpPr/>
            <p:nvPr/>
          </p:nvSpPr>
          <p:spPr>
            <a:xfrm>
              <a:off x="2159596" y="3334268"/>
              <a:ext cx="576064" cy="7351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矩形 160"/>
            <p:cNvSpPr/>
            <p:nvPr/>
          </p:nvSpPr>
          <p:spPr>
            <a:xfrm>
              <a:off x="2159596" y="4213990"/>
              <a:ext cx="576064" cy="7351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矩形 161"/>
            <p:cNvSpPr/>
            <p:nvPr/>
          </p:nvSpPr>
          <p:spPr>
            <a:xfrm>
              <a:off x="2159596" y="5083149"/>
              <a:ext cx="576064" cy="7351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4" name="直接连接符 163"/>
            <p:cNvCxnSpPr/>
            <p:nvPr/>
          </p:nvCxnSpPr>
          <p:spPr>
            <a:xfrm>
              <a:off x="2999656" y="1390052"/>
              <a:ext cx="0" cy="4536504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/>
            <p:nvPr/>
          </p:nvCxnSpPr>
          <p:spPr>
            <a:xfrm flipV="1">
              <a:off x="2726258" y="1606076"/>
              <a:ext cx="1339775" cy="1728193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>
              <a:endCxn id="14" idx="3"/>
            </p:cNvCxnSpPr>
            <p:nvPr/>
          </p:nvCxnSpPr>
          <p:spPr>
            <a:xfrm flipV="1">
              <a:off x="2726258" y="2805823"/>
              <a:ext cx="1363046" cy="1263607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/>
            <p:nvPr/>
          </p:nvCxnSpPr>
          <p:spPr>
            <a:xfrm>
              <a:off x="8400256" y="1378613"/>
              <a:ext cx="0" cy="4547943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等腰三角形 177"/>
            <p:cNvSpPr/>
            <p:nvPr/>
          </p:nvSpPr>
          <p:spPr>
            <a:xfrm>
              <a:off x="10357907" y="3348632"/>
              <a:ext cx="734817" cy="67780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右大括号 178"/>
            <p:cNvSpPr/>
            <p:nvPr/>
          </p:nvSpPr>
          <p:spPr>
            <a:xfrm>
              <a:off x="9580556" y="1792785"/>
              <a:ext cx="369672" cy="3754742"/>
            </a:xfrm>
            <a:prstGeom prst="rightBrace">
              <a:avLst>
                <a:gd name="adj1" fmla="val 116551"/>
                <a:gd name="adj2" fmla="val 50000"/>
              </a:avLst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下箭头 182"/>
            <p:cNvSpPr/>
            <p:nvPr/>
          </p:nvSpPr>
          <p:spPr>
            <a:xfrm>
              <a:off x="4979510" y="2885169"/>
              <a:ext cx="252394" cy="182736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右箭头 188"/>
            <p:cNvSpPr/>
            <p:nvPr/>
          </p:nvSpPr>
          <p:spPr>
            <a:xfrm>
              <a:off x="1616822" y="3708672"/>
              <a:ext cx="408012" cy="1952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916057" y="914783"/>
              <a:ext cx="1485728" cy="523220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altLang="zh-CN" sz="2800" b="1" dirty="0" smtClean="0"/>
                <a:t>Partition</a:t>
              </a:r>
              <a:endParaRPr lang="zh-CN" altLang="en-US" sz="2800" b="1" dirty="0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3637774" y="3184162"/>
              <a:ext cx="1153394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200" dirty="0"/>
                <a:t>Packing </a:t>
              </a:r>
            </a:p>
            <a:p>
              <a:pPr algn="ctr"/>
              <a:r>
                <a:rPr lang="en-US" altLang="zh-CN" sz="2200" dirty="0"/>
                <a:t>&amp; </a:t>
              </a:r>
            </a:p>
            <a:p>
              <a:pPr algn="ctr"/>
              <a:r>
                <a:rPr lang="en-US" altLang="zh-CN" sz="2200" dirty="0"/>
                <a:t>Indexing</a:t>
              </a:r>
              <a:endParaRPr lang="zh-CN" altLang="en-US" sz="2200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170770" y="4753242"/>
              <a:ext cx="3596393" cy="862203"/>
              <a:chOff x="2798138" y="4927844"/>
              <a:chExt cx="3241008" cy="777002"/>
            </a:xfrm>
          </p:grpSpPr>
          <p:cxnSp>
            <p:nvCxnSpPr>
              <p:cNvPr id="112" name="直接连接符 111"/>
              <p:cNvCxnSpPr/>
              <p:nvPr/>
            </p:nvCxnSpPr>
            <p:spPr>
              <a:xfrm>
                <a:off x="4937397" y="4927844"/>
                <a:ext cx="1002" cy="74708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矩形 86"/>
              <p:cNvSpPr/>
              <p:nvPr/>
            </p:nvSpPr>
            <p:spPr>
              <a:xfrm>
                <a:off x="2798138" y="4927844"/>
                <a:ext cx="3214021" cy="74708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2893605" y="5094480"/>
                <a:ext cx="245120" cy="2787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/>
              <p:nvPr/>
            </p:nvSpPr>
            <p:spPr>
              <a:xfrm>
                <a:off x="2975687" y="5198650"/>
                <a:ext cx="77815" cy="8735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3138725" y="5094480"/>
                <a:ext cx="245120" cy="2787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/>
              <p:cNvSpPr/>
              <p:nvPr/>
            </p:nvSpPr>
            <p:spPr>
              <a:xfrm>
                <a:off x="3220807" y="5198650"/>
                <a:ext cx="77815" cy="8735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矩形 98"/>
              <p:cNvSpPr/>
              <p:nvPr/>
            </p:nvSpPr>
            <p:spPr>
              <a:xfrm>
                <a:off x="3382967" y="5094480"/>
                <a:ext cx="245120" cy="2787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/>
              <p:nvPr/>
            </p:nvSpPr>
            <p:spPr>
              <a:xfrm>
                <a:off x="3465049" y="5198650"/>
                <a:ext cx="77815" cy="8735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3628087" y="5094480"/>
                <a:ext cx="245120" cy="2787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/>
            </p:nvSpPr>
            <p:spPr>
              <a:xfrm>
                <a:off x="3710168" y="5198650"/>
                <a:ext cx="77815" cy="8735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矩形 102"/>
              <p:cNvSpPr/>
              <p:nvPr/>
            </p:nvSpPr>
            <p:spPr>
              <a:xfrm>
                <a:off x="3874080" y="5094480"/>
                <a:ext cx="245120" cy="2787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/>
              <p:nvPr/>
            </p:nvSpPr>
            <p:spPr>
              <a:xfrm>
                <a:off x="3956161" y="5198650"/>
                <a:ext cx="77815" cy="8735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矩形 104"/>
              <p:cNvSpPr/>
              <p:nvPr/>
            </p:nvSpPr>
            <p:spPr>
              <a:xfrm>
                <a:off x="4119200" y="5094480"/>
                <a:ext cx="245120" cy="2787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/>
              <p:nvPr/>
            </p:nvSpPr>
            <p:spPr>
              <a:xfrm>
                <a:off x="4201281" y="5198650"/>
                <a:ext cx="77815" cy="8735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4363441" y="5094480"/>
                <a:ext cx="245120" cy="2787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/>
              <p:cNvSpPr/>
              <p:nvPr/>
            </p:nvSpPr>
            <p:spPr>
              <a:xfrm>
                <a:off x="4445523" y="5198650"/>
                <a:ext cx="77815" cy="8735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矩形 108"/>
              <p:cNvSpPr/>
              <p:nvPr/>
            </p:nvSpPr>
            <p:spPr>
              <a:xfrm>
                <a:off x="4608561" y="5094480"/>
                <a:ext cx="245120" cy="2787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椭圆 109"/>
              <p:cNvSpPr/>
              <p:nvPr/>
            </p:nvSpPr>
            <p:spPr>
              <a:xfrm>
                <a:off x="4690643" y="5198650"/>
                <a:ext cx="77815" cy="8735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等腰三角形 112"/>
              <p:cNvSpPr/>
              <p:nvPr/>
            </p:nvSpPr>
            <p:spPr>
              <a:xfrm>
                <a:off x="5200687" y="4965536"/>
                <a:ext cx="530664" cy="45942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TextBox 191"/>
              <p:cNvSpPr txBox="1"/>
              <p:nvPr/>
            </p:nvSpPr>
            <p:spPr>
              <a:xfrm>
                <a:off x="3347864" y="5342984"/>
                <a:ext cx="11189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Array[Row]</a:t>
                </a:r>
                <a:endParaRPr lang="zh-CN" altLang="en-US" dirty="0"/>
              </a:p>
            </p:txBody>
          </p:sp>
          <p:sp>
            <p:nvSpPr>
              <p:cNvPr id="193" name="TextBox 192"/>
              <p:cNvSpPr txBox="1"/>
              <p:nvPr/>
            </p:nvSpPr>
            <p:spPr>
              <a:xfrm>
                <a:off x="4929547" y="5366292"/>
                <a:ext cx="110959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Local Index</a:t>
                </a:r>
                <a:endParaRPr lang="zh-CN" altLang="en-US" dirty="0"/>
              </a:p>
            </p:txBody>
          </p:sp>
        </p:grpSp>
        <p:sp>
          <p:nvSpPr>
            <p:cNvPr id="194" name="TextBox 193"/>
            <p:cNvSpPr txBox="1"/>
            <p:nvPr/>
          </p:nvSpPr>
          <p:spPr>
            <a:xfrm>
              <a:off x="3711614" y="5600086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IPartition</a:t>
              </a:r>
              <a:r>
                <a:rPr lang="en-US" altLang="zh-CN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[Row]</a:t>
              </a:r>
              <a:endPara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8432275" y="5623015"/>
              <a:ext cx="15492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dirty="0" smtClean="0"/>
                <a:t>Partition Info</a:t>
              </a:r>
              <a:endParaRPr lang="zh-CN" altLang="en-US" sz="2000" dirty="0"/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4563012" y="908720"/>
              <a:ext cx="1847237" cy="523220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altLang="zh-CN" sz="2800" b="1" dirty="0"/>
                <a:t>Local </a:t>
              </a:r>
              <a:r>
                <a:rPr lang="en-US" altLang="zh-CN" sz="2800" b="1" dirty="0" smtClean="0"/>
                <a:t>Index</a:t>
              </a:r>
              <a:endParaRPr lang="zh-CN" altLang="en-US" sz="2800" b="1" dirty="0"/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8774044" y="914527"/>
              <a:ext cx="2056140" cy="523220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altLang="zh-CN" sz="2800" b="1" dirty="0"/>
                <a:t>Global </a:t>
              </a:r>
              <a:r>
                <a:rPr lang="en-US" altLang="zh-CN" sz="2800" b="1" dirty="0" smtClean="0"/>
                <a:t>Index</a:t>
              </a:r>
              <a:endParaRPr lang="zh-CN" altLang="en-US" sz="28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TextBox 197"/>
                <p:cNvSpPr txBox="1"/>
                <p:nvPr/>
              </p:nvSpPr>
              <p:spPr>
                <a:xfrm>
                  <a:off x="946374" y="3573684"/>
                  <a:ext cx="50616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>
                            <a:latin typeface="Cambria Math"/>
                          </a:rPr>
                          <m:t>𝑅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98" name="TextBox 1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6374" y="3573684"/>
                  <a:ext cx="506164" cy="52322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TextBox 198"/>
                <p:cNvSpPr txBox="1"/>
                <p:nvPr/>
              </p:nvSpPr>
              <p:spPr>
                <a:xfrm>
                  <a:off x="2115037" y="1687917"/>
                  <a:ext cx="65665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zh-CN" sz="2800" dirty="0"/>
                </a:p>
              </p:txBody>
            </p:sp>
          </mc:Choice>
          <mc:Fallback xmlns="">
            <p:sp>
              <p:nvSpPr>
                <p:cNvPr id="199" name="TextBox 1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5037" y="1687917"/>
                  <a:ext cx="656654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TextBox 199"/>
                <p:cNvSpPr txBox="1"/>
                <p:nvPr/>
              </p:nvSpPr>
              <p:spPr>
                <a:xfrm>
                  <a:off x="2134922" y="2531305"/>
                  <a:ext cx="64838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zh-CN" sz="2800" dirty="0"/>
                </a:p>
              </p:txBody>
            </p:sp>
          </mc:Choice>
          <mc:Fallback xmlns="">
            <p:sp>
              <p:nvSpPr>
                <p:cNvPr id="200" name="TextBox 1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4922" y="2531305"/>
                  <a:ext cx="648383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TextBox 200"/>
                <p:cNvSpPr txBox="1"/>
                <p:nvPr/>
              </p:nvSpPr>
              <p:spPr>
                <a:xfrm>
                  <a:off x="2128198" y="3431986"/>
                  <a:ext cx="65665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zh-CN" sz="2800" dirty="0"/>
                </a:p>
              </p:txBody>
            </p:sp>
          </mc:Choice>
          <mc:Fallback xmlns="">
            <p:sp>
              <p:nvSpPr>
                <p:cNvPr id="201" name="TextBox 2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8198" y="3431986"/>
                  <a:ext cx="656654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TextBox 201"/>
                <p:cNvSpPr txBox="1"/>
                <p:nvPr/>
              </p:nvSpPr>
              <p:spPr>
                <a:xfrm>
                  <a:off x="2135075" y="4300960"/>
                  <a:ext cx="65665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zh-CN" sz="2800" dirty="0"/>
                </a:p>
              </p:txBody>
            </p:sp>
          </mc:Choice>
          <mc:Fallback xmlns="">
            <p:sp>
              <p:nvSpPr>
                <p:cNvPr id="202" name="TextBox 2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5075" y="4300960"/>
                  <a:ext cx="656654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TextBox 202"/>
                <p:cNvSpPr txBox="1"/>
                <p:nvPr/>
              </p:nvSpPr>
              <p:spPr>
                <a:xfrm>
                  <a:off x="2124086" y="5176055"/>
                  <a:ext cx="65665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zh-CN" sz="2800" dirty="0"/>
                </a:p>
              </p:txBody>
            </p:sp>
          </mc:Choice>
          <mc:Fallback xmlns="">
            <p:sp>
              <p:nvSpPr>
                <p:cNvPr id="203" name="TextBox 2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4086" y="5176055"/>
                  <a:ext cx="656654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5" name="TextBox 214"/>
            <p:cNvSpPr txBox="1"/>
            <p:nvPr/>
          </p:nvSpPr>
          <p:spPr>
            <a:xfrm>
              <a:off x="10012604" y="4096904"/>
              <a:ext cx="14839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Global </a:t>
              </a:r>
              <a:r>
                <a:rPr lang="en-US" altLang="zh-CN" sz="2000" dirty="0" smtClean="0"/>
                <a:t>Index</a:t>
              </a:r>
              <a:endParaRPr lang="zh-CN" altLang="en-US" sz="2000" dirty="0"/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8896295" y="3452381"/>
              <a:ext cx="609504" cy="428770"/>
              <a:chOff x="5283955" y="3560181"/>
              <a:chExt cx="432048" cy="303934"/>
            </a:xfrm>
          </p:grpSpPr>
          <p:sp>
            <p:nvSpPr>
              <p:cNvPr id="90" name="矩形 183"/>
              <p:cNvSpPr/>
              <p:nvPr/>
            </p:nvSpPr>
            <p:spPr>
              <a:xfrm>
                <a:off x="5283955" y="3576083"/>
                <a:ext cx="432048" cy="2880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TextBox 90"/>
                  <p:cNvSpPr txBox="1"/>
                  <p:nvPr/>
                </p:nvSpPr>
                <p:spPr>
                  <a:xfrm>
                    <a:off x="5331177" y="3560181"/>
                    <a:ext cx="322888" cy="29452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21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100" dirty="0"/>
                  </a:p>
                </p:txBody>
              </p:sp>
            </mc:Choice>
            <mc:Fallback xmlns="">
              <p:sp>
                <p:nvSpPr>
                  <p:cNvPr id="91" name="TextBox 9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31177" y="3560181"/>
                    <a:ext cx="322888" cy="294526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5" name="Group 94"/>
            <p:cNvGrpSpPr/>
            <p:nvPr/>
          </p:nvGrpSpPr>
          <p:grpSpPr>
            <a:xfrm>
              <a:off x="8878336" y="2567373"/>
              <a:ext cx="609504" cy="428770"/>
              <a:chOff x="5283955" y="3560181"/>
              <a:chExt cx="432048" cy="303934"/>
            </a:xfrm>
          </p:grpSpPr>
          <p:sp>
            <p:nvSpPr>
              <p:cNvPr id="111" name="矩形 183"/>
              <p:cNvSpPr/>
              <p:nvPr/>
            </p:nvSpPr>
            <p:spPr>
              <a:xfrm>
                <a:off x="5283955" y="3576083"/>
                <a:ext cx="432048" cy="2880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4" name="TextBox 113"/>
                  <p:cNvSpPr txBox="1"/>
                  <p:nvPr/>
                </p:nvSpPr>
                <p:spPr>
                  <a:xfrm>
                    <a:off x="5331177" y="3560181"/>
                    <a:ext cx="318480" cy="29452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100" dirty="0"/>
                  </a:p>
                </p:txBody>
              </p:sp>
            </mc:Choice>
            <mc:Fallback xmlns="">
              <p:sp>
                <p:nvSpPr>
                  <p:cNvPr id="114" name="TextBox 1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31177" y="3560181"/>
                    <a:ext cx="318480" cy="294526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5" name="Group 114"/>
            <p:cNvGrpSpPr/>
            <p:nvPr/>
          </p:nvGrpSpPr>
          <p:grpSpPr>
            <a:xfrm>
              <a:off x="8883655" y="4308154"/>
              <a:ext cx="609504" cy="428770"/>
              <a:chOff x="5283955" y="3560181"/>
              <a:chExt cx="432048" cy="303934"/>
            </a:xfrm>
          </p:grpSpPr>
          <p:sp>
            <p:nvSpPr>
              <p:cNvPr id="116" name="矩形 183"/>
              <p:cNvSpPr/>
              <p:nvPr/>
            </p:nvSpPr>
            <p:spPr>
              <a:xfrm>
                <a:off x="5283955" y="3576083"/>
                <a:ext cx="432048" cy="2880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TextBox 116"/>
                  <p:cNvSpPr txBox="1"/>
                  <p:nvPr/>
                </p:nvSpPr>
                <p:spPr>
                  <a:xfrm>
                    <a:off x="5331177" y="3560181"/>
                    <a:ext cx="322888" cy="29452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100" dirty="0"/>
                  </a:p>
                </p:txBody>
              </p:sp>
            </mc:Choice>
            <mc:Fallback xmlns="">
              <p:sp>
                <p:nvSpPr>
                  <p:cNvPr id="117" name="TextBox 1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31177" y="3560181"/>
                    <a:ext cx="322888" cy="294526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8" name="Group 117"/>
            <p:cNvGrpSpPr/>
            <p:nvPr/>
          </p:nvGrpSpPr>
          <p:grpSpPr>
            <a:xfrm>
              <a:off x="8878336" y="5192229"/>
              <a:ext cx="609504" cy="428770"/>
              <a:chOff x="5283955" y="3560181"/>
              <a:chExt cx="432048" cy="303934"/>
            </a:xfrm>
          </p:grpSpPr>
          <p:sp>
            <p:nvSpPr>
              <p:cNvPr id="119" name="矩形 183"/>
              <p:cNvSpPr/>
              <p:nvPr/>
            </p:nvSpPr>
            <p:spPr>
              <a:xfrm>
                <a:off x="5283955" y="3576083"/>
                <a:ext cx="432048" cy="2880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TextBox 119"/>
                  <p:cNvSpPr txBox="1"/>
                  <p:nvPr/>
                </p:nvSpPr>
                <p:spPr>
                  <a:xfrm>
                    <a:off x="5331177" y="3560181"/>
                    <a:ext cx="322888" cy="29452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100" dirty="0"/>
                  </a:p>
                </p:txBody>
              </p:sp>
            </mc:Choice>
            <mc:Fallback xmlns="">
              <p:sp>
                <p:nvSpPr>
                  <p:cNvPr id="120" name="TextBox 1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31177" y="3560181"/>
                    <a:ext cx="322888" cy="294526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1" name="Group 120"/>
            <p:cNvGrpSpPr/>
            <p:nvPr/>
          </p:nvGrpSpPr>
          <p:grpSpPr>
            <a:xfrm>
              <a:off x="8888145" y="1718983"/>
              <a:ext cx="609504" cy="428770"/>
              <a:chOff x="5283955" y="3560181"/>
              <a:chExt cx="432048" cy="303934"/>
            </a:xfrm>
          </p:grpSpPr>
          <p:sp>
            <p:nvSpPr>
              <p:cNvPr id="122" name="矩形 183"/>
              <p:cNvSpPr/>
              <p:nvPr/>
            </p:nvSpPr>
            <p:spPr>
              <a:xfrm>
                <a:off x="5283955" y="3576083"/>
                <a:ext cx="432048" cy="2880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TextBox 122"/>
                  <p:cNvSpPr txBox="1"/>
                  <p:nvPr/>
                </p:nvSpPr>
                <p:spPr>
                  <a:xfrm>
                    <a:off x="5331177" y="3560181"/>
                    <a:ext cx="322888" cy="29452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100" dirty="0"/>
                  </a:p>
                </p:txBody>
              </p:sp>
            </mc:Choice>
            <mc:Fallback xmlns="">
              <p:sp>
                <p:nvSpPr>
                  <p:cNvPr id="123" name="TextBox 1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31177" y="3560181"/>
                    <a:ext cx="322888" cy="294526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24" name="右箭头 152"/>
            <p:cNvSpPr/>
            <p:nvPr/>
          </p:nvSpPr>
          <p:spPr>
            <a:xfrm>
              <a:off x="8045614" y="1883001"/>
              <a:ext cx="725596" cy="1557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4052234" y="1615596"/>
              <a:ext cx="2907862" cy="1228979"/>
              <a:chOff x="3801559" y="1672217"/>
              <a:chExt cx="2907862" cy="1228979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3801559" y="1672217"/>
                <a:ext cx="2175559" cy="122897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" name="Straight Arrow Connector 7"/>
              <p:cNvCxnSpPr/>
              <p:nvPr/>
            </p:nvCxnSpPr>
            <p:spPr>
              <a:xfrm>
                <a:off x="5418911" y="1836912"/>
                <a:ext cx="729898" cy="141868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9" name="TextBox 88"/>
              <p:cNvSpPr txBox="1"/>
              <p:nvPr/>
            </p:nvSpPr>
            <p:spPr>
              <a:xfrm>
                <a:off x="6074182" y="1786480"/>
                <a:ext cx="6352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/>
                  <a:t>Row</a:t>
                </a:r>
                <a:endParaRPr lang="zh-CN" altLang="en-US" sz="2000" dirty="0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3827789" y="2799266"/>
                <a:ext cx="74018" cy="740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4153694" y="2167848"/>
                <a:ext cx="74018" cy="740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4440168" y="1694268"/>
                <a:ext cx="74018" cy="740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5381736" y="1799135"/>
                <a:ext cx="74018" cy="740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5878244" y="2311997"/>
                <a:ext cx="74018" cy="740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4529360" y="2586518"/>
                <a:ext cx="74018" cy="740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4886737" y="2226208"/>
                <a:ext cx="74018" cy="740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5326190" y="2453139"/>
                <a:ext cx="74018" cy="740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3" name="矩形 4"/>
            <p:cNvSpPr/>
            <p:nvPr/>
          </p:nvSpPr>
          <p:spPr>
            <a:xfrm>
              <a:off x="7313310" y="1599469"/>
              <a:ext cx="576064" cy="7351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158"/>
            <p:cNvSpPr/>
            <p:nvPr/>
          </p:nvSpPr>
          <p:spPr>
            <a:xfrm>
              <a:off x="7313310" y="2440181"/>
              <a:ext cx="576064" cy="7351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159"/>
            <p:cNvSpPr/>
            <p:nvPr/>
          </p:nvSpPr>
          <p:spPr>
            <a:xfrm>
              <a:off x="7313310" y="3327661"/>
              <a:ext cx="576064" cy="7351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矩形 160"/>
            <p:cNvSpPr/>
            <p:nvPr/>
          </p:nvSpPr>
          <p:spPr>
            <a:xfrm>
              <a:off x="7313310" y="4207383"/>
              <a:ext cx="576064" cy="7351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161"/>
            <p:cNvSpPr/>
            <p:nvPr/>
          </p:nvSpPr>
          <p:spPr>
            <a:xfrm>
              <a:off x="7313310" y="5076542"/>
              <a:ext cx="576064" cy="7351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7273875" y="1717331"/>
                  <a:ext cx="71327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zh-CN" sz="2400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3875" y="1717331"/>
                  <a:ext cx="713272" cy="461665"/>
                </a:xfrm>
                <a:prstGeom prst="rect">
                  <a:avLst/>
                </a:prstGeom>
                <a:blipFill>
                  <a:blip r:embed="rId14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Box 126"/>
                <p:cNvSpPr txBox="1"/>
                <p:nvPr/>
              </p:nvSpPr>
              <p:spPr>
                <a:xfrm>
                  <a:off x="7273875" y="2576161"/>
                  <a:ext cx="70615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zh-CN" sz="2400" dirty="0"/>
                </a:p>
              </p:txBody>
            </p:sp>
          </mc:Choice>
          <mc:Fallback xmlns="">
            <p:sp>
              <p:nvSpPr>
                <p:cNvPr id="127" name="TextBox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3875" y="2576161"/>
                  <a:ext cx="706155" cy="461665"/>
                </a:xfrm>
                <a:prstGeom prst="rect">
                  <a:avLst/>
                </a:prstGeom>
                <a:blipFill>
                  <a:blip r:embed="rId15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TextBox 127"/>
                <p:cNvSpPr txBox="1"/>
                <p:nvPr/>
              </p:nvSpPr>
              <p:spPr>
                <a:xfrm>
                  <a:off x="7283560" y="3442577"/>
                  <a:ext cx="71327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zh-CN" sz="2400" dirty="0"/>
                </a:p>
              </p:txBody>
            </p:sp>
          </mc:Choice>
          <mc:Fallback xmlns="">
            <p:sp>
              <p:nvSpPr>
                <p:cNvPr id="128" name="TextBox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3560" y="3442577"/>
                  <a:ext cx="713272" cy="461665"/>
                </a:xfrm>
                <a:prstGeom prst="rect">
                  <a:avLst/>
                </a:prstGeom>
                <a:blipFill>
                  <a:blip r:embed="rId16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/>
                <p:cNvSpPr txBox="1"/>
                <p:nvPr/>
              </p:nvSpPr>
              <p:spPr>
                <a:xfrm>
                  <a:off x="7266592" y="4317046"/>
                  <a:ext cx="71327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zh-CN" sz="2400" dirty="0"/>
                </a:p>
              </p:txBody>
            </p:sp>
          </mc:Choice>
          <mc:Fallback xmlns="">
            <p:sp>
              <p:nvSpPr>
                <p:cNvPr id="129" name="TextBox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6592" y="4317046"/>
                  <a:ext cx="713272" cy="461665"/>
                </a:xfrm>
                <a:prstGeom prst="rect">
                  <a:avLst/>
                </a:prstGeom>
                <a:blipFill>
                  <a:blip r:embed="rId17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/>
                <p:cNvSpPr txBox="1"/>
                <p:nvPr/>
              </p:nvSpPr>
              <p:spPr>
                <a:xfrm>
                  <a:off x="7248454" y="5183728"/>
                  <a:ext cx="71327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zh-CN" sz="2400" dirty="0"/>
                </a:p>
              </p:txBody>
            </p:sp>
          </mc:Choice>
          <mc:Fallback xmlns="">
            <p:sp>
              <p:nvSpPr>
                <p:cNvPr id="130" name="TextBox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8454" y="5183728"/>
                  <a:ext cx="713272" cy="461665"/>
                </a:xfrm>
                <a:prstGeom prst="rect">
                  <a:avLst/>
                </a:prstGeom>
                <a:blipFill>
                  <a:blip r:embed="rId18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1" name="右箭头 152"/>
            <p:cNvSpPr/>
            <p:nvPr/>
          </p:nvSpPr>
          <p:spPr>
            <a:xfrm>
              <a:off x="8045614" y="2718471"/>
              <a:ext cx="725595" cy="18132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右箭头 152"/>
            <p:cNvSpPr/>
            <p:nvPr/>
          </p:nvSpPr>
          <p:spPr>
            <a:xfrm>
              <a:off x="8049546" y="3579499"/>
              <a:ext cx="721663" cy="12917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右箭头 152"/>
            <p:cNvSpPr/>
            <p:nvPr/>
          </p:nvSpPr>
          <p:spPr>
            <a:xfrm>
              <a:off x="8049546" y="4484307"/>
              <a:ext cx="739083" cy="1813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右箭头 152"/>
            <p:cNvSpPr/>
            <p:nvPr/>
          </p:nvSpPr>
          <p:spPr>
            <a:xfrm>
              <a:off x="8045614" y="5345335"/>
              <a:ext cx="725595" cy="20219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6749958" y="3327661"/>
              <a:ext cx="563352" cy="1421657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737217" y="4062823"/>
              <a:ext cx="579962" cy="1526761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7213614" y="1490787"/>
              <a:ext cx="770787" cy="443577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6469923" y="5975882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IndexedRDD</a:t>
              </a:r>
              <a:r>
                <a:rPr lang="en-US" altLang="zh-CN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[Row</a:t>
              </a:r>
              <a:r>
                <a:rPr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]</a:t>
              </a:r>
              <a:endPara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9879381" y="2958329"/>
              <a:ext cx="1737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On Master Node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1055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738" y="959520"/>
            <a:ext cx="5283559" cy="527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2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74537" y="1508307"/>
            <a:ext cx="7672738" cy="3391335"/>
            <a:chOff x="2960337" y="1371147"/>
            <a:chExt cx="7672738" cy="3391335"/>
          </a:xfrm>
        </p:grpSpPr>
        <p:grpSp>
          <p:nvGrpSpPr>
            <p:cNvPr id="3" name="Group 2"/>
            <p:cNvGrpSpPr/>
            <p:nvPr/>
          </p:nvGrpSpPr>
          <p:grpSpPr>
            <a:xfrm>
              <a:off x="2960337" y="1973568"/>
              <a:ext cx="3527834" cy="2525585"/>
              <a:chOff x="3156475" y="1984793"/>
              <a:chExt cx="3338522" cy="2390056"/>
            </a:xfrm>
          </p:grpSpPr>
          <p:sp>
            <p:nvSpPr>
              <p:cNvPr id="65" name="矩形 5"/>
              <p:cNvSpPr/>
              <p:nvPr/>
            </p:nvSpPr>
            <p:spPr>
              <a:xfrm>
                <a:off x="5239744" y="1984793"/>
                <a:ext cx="1255253" cy="664768"/>
              </a:xfrm>
              <a:prstGeom prst="rect">
                <a:avLst/>
              </a:prstGeom>
              <a:noFill/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/>
              </a:p>
            </p:txBody>
          </p:sp>
          <p:sp>
            <p:nvSpPr>
              <p:cNvPr id="66" name="圆角矩形 221"/>
              <p:cNvSpPr/>
              <p:nvPr/>
            </p:nvSpPr>
            <p:spPr>
              <a:xfrm>
                <a:off x="3804824" y="3585521"/>
                <a:ext cx="828674" cy="60007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/>
              </a:p>
            </p:txBody>
          </p:sp>
          <p:sp>
            <p:nvSpPr>
              <p:cNvPr id="67" name="矩形 222"/>
              <p:cNvSpPr/>
              <p:nvPr/>
            </p:nvSpPr>
            <p:spPr>
              <a:xfrm>
                <a:off x="3897561" y="3687509"/>
                <a:ext cx="649605" cy="39607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/>
              </a:p>
            </p:txBody>
          </p:sp>
          <p:cxnSp>
            <p:nvCxnSpPr>
              <p:cNvPr id="68" name="直接连接符 224"/>
              <p:cNvCxnSpPr/>
              <p:nvPr/>
            </p:nvCxnSpPr>
            <p:spPr>
              <a:xfrm>
                <a:off x="3897561" y="3885549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225"/>
              <p:cNvCxnSpPr/>
              <p:nvPr/>
            </p:nvCxnSpPr>
            <p:spPr>
              <a:xfrm>
                <a:off x="3897561" y="3885549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226"/>
              <p:cNvCxnSpPr/>
              <p:nvPr/>
            </p:nvCxnSpPr>
            <p:spPr>
              <a:xfrm>
                <a:off x="3897561" y="3885549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矩形 21"/>
              <p:cNvSpPr/>
              <p:nvPr/>
            </p:nvSpPr>
            <p:spPr>
              <a:xfrm>
                <a:off x="3520901" y="2030885"/>
                <a:ext cx="327660" cy="1059815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72" name="矩形 22"/>
              <p:cNvSpPr/>
              <p:nvPr/>
            </p:nvSpPr>
            <p:spPr>
              <a:xfrm>
                <a:off x="3848561" y="2030885"/>
                <a:ext cx="655320" cy="1059815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/>
              </a:p>
            </p:txBody>
          </p:sp>
          <p:sp>
            <p:nvSpPr>
              <p:cNvPr id="73" name="矩形 23"/>
              <p:cNvSpPr/>
              <p:nvPr/>
            </p:nvSpPr>
            <p:spPr>
              <a:xfrm>
                <a:off x="4503881" y="2030885"/>
                <a:ext cx="456444" cy="1059815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/>
              </a:p>
            </p:txBody>
          </p:sp>
          <p:cxnSp>
            <p:nvCxnSpPr>
              <p:cNvPr id="74" name="直接连接符 27"/>
              <p:cNvCxnSpPr/>
              <p:nvPr/>
            </p:nvCxnSpPr>
            <p:spPr>
              <a:xfrm>
                <a:off x="3520901" y="2357275"/>
                <a:ext cx="327660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28"/>
              <p:cNvCxnSpPr/>
              <p:nvPr/>
            </p:nvCxnSpPr>
            <p:spPr>
              <a:xfrm>
                <a:off x="3521378" y="2490625"/>
                <a:ext cx="327660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29"/>
              <p:cNvCxnSpPr/>
              <p:nvPr/>
            </p:nvCxnSpPr>
            <p:spPr>
              <a:xfrm>
                <a:off x="3518995" y="2728750"/>
                <a:ext cx="327660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30"/>
              <p:cNvCxnSpPr/>
              <p:nvPr/>
            </p:nvCxnSpPr>
            <p:spPr>
              <a:xfrm>
                <a:off x="3521376" y="3090700"/>
                <a:ext cx="327660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36"/>
              <p:cNvCxnSpPr/>
              <p:nvPr/>
            </p:nvCxnSpPr>
            <p:spPr>
              <a:xfrm>
                <a:off x="3846655" y="2214401"/>
                <a:ext cx="65722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42"/>
              <p:cNvCxnSpPr/>
              <p:nvPr/>
            </p:nvCxnSpPr>
            <p:spPr>
              <a:xfrm>
                <a:off x="4503881" y="2284250"/>
                <a:ext cx="452755" cy="163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47"/>
              <p:cNvCxnSpPr/>
              <p:nvPr/>
            </p:nvCxnSpPr>
            <p:spPr>
              <a:xfrm>
                <a:off x="3846655" y="2450147"/>
                <a:ext cx="65722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48"/>
              <p:cNvCxnSpPr/>
              <p:nvPr/>
            </p:nvCxnSpPr>
            <p:spPr>
              <a:xfrm flipV="1">
                <a:off x="4503881" y="2393950"/>
                <a:ext cx="452755" cy="2234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69"/>
              <p:cNvCxnSpPr/>
              <p:nvPr/>
            </p:nvCxnSpPr>
            <p:spPr>
              <a:xfrm>
                <a:off x="4507691" y="2775191"/>
                <a:ext cx="441960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79"/>
              <p:cNvCxnSpPr/>
              <p:nvPr/>
            </p:nvCxnSpPr>
            <p:spPr>
              <a:xfrm>
                <a:off x="3840940" y="2846226"/>
                <a:ext cx="65722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矩形 134"/>
              <p:cNvSpPr/>
              <p:nvPr/>
            </p:nvSpPr>
            <p:spPr>
              <a:xfrm flipH="1" flipV="1">
                <a:off x="4492727" y="3314603"/>
                <a:ext cx="445770" cy="1059815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/>
              </a:p>
            </p:txBody>
          </p:sp>
          <p:sp>
            <p:nvSpPr>
              <p:cNvPr id="85" name="矩形 135"/>
              <p:cNvSpPr/>
              <p:nvPr/>
            </p:nvSpPr>
            <p:spPr>
              <a:xfrm flipH="1" flipV="1">
                <a:off x="4162527" y="3314603"/>
                <a:ext cx="327660" cy="1059815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/>
              </a:p>
            </p:txBody>
          </p:sp>
          <p:sp>
            <p:nvSpPr>
              <p:cNvPr id="86" name="矩形 136"/>
              <p:cNvSpPr/>
              <p:nvPr/>
            </p:nvSpPr>
            <p:spPr>
              <a:xfrm flipH="1" flipV="1">
                <a:off x="3536417" y="3314603"/>
                <a:ext cx="626110" cy="1059815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cxnSp>
            <p:nvCxnSpPr>
              <p:cNvPr id="87" name="直接连接符 156"/>
              <p:cNvCxnSpPr/>
              <p:nvPr/>
            </p:nvCxnSpPr>
            <p:spPr>
              <a:xfrm flipH="1" flipV="1">
                <a:off x="3536417" y="4371714"/>
                <a:ext cx="626110" cy="238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157"/>
              <p:cNvCxnSpPr/>
              <p:nvPr/>
            </p:nvCxnSpPr>
            <p:spPr>
              <a:xfrm flipH="1" flipV="1">
                <a:off x="3536417" y="3859743"/>
                <a:ext cx="626110" cy="238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158"/>
              <p:cNvCxnSpPr/>
              <p:nvPr/>
            </p:nvCxnSpPr>
            <p:spPr>
              <a:xfrm flipH="1" flipV="1">
                <a:off x="3537052" y="3486681"/>
                <a:ext cx="626110" cy="238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162"/>
              <p:cNvCxnSpPr/>
              <p:nvPr/>
            </p:nvCxnSpPr>
            <p:spPr>
              <a:xfrm flipH="1" flipV="1">
                <a:off x="4165702" y="4129611"/>
                <a:ext cx="323850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163"/>
              <p:cNvCxnSpPr/>
              <p:nvPr/>
            </p:nvCxnSpPr>
            <p:spPr>
              <a:xfrm flipH="1" flipV="1">
                <a:off x="4163162" y="3548580"/>
                <a:ext cx="323850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164"/>
              <p:cNvCxnSpPr/>
              <p:nvPr/>
            </p:nvCxnSpPr>
            <p:spPr>
              <a:xfrm flipH="1" flipV="1">
                <a:off x="4162527" y="3427127"/>
                <a:ext cx="323850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169"/>
              <p:cNvCxnSpPr/>
              <p:nvPr/>
            </p:nvCxnSpPr>
            <p:spPr>
              <a:xfrm flipH="1" flipV="1">
                <a:off x="4494632" y="4039138"/>
                <a:ext cx="441960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170"/>
              <p:cNvCxnSpPr/>
              <p:nvPr/>
            </p:nvCxnSpPr>
            <p:spPr>
              <a:xfrm flipH="1" flipV="1">
                <a:off x="4495902" y="3661313"/>
                <a:ext cx="441960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171"/>
              <p:cNvCxnSpPr/>
              <p:nvPr/>
            </p:nvCxnSpPr>
            <p:spPr>
              <a:xfrm flipH="1" flipV="1">
                <a:off x="4495902" y="3478751"/>
                <a:ext cx="441960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矩形 179"/>
              <p:cNvSpPr/>
              <p:nvPr/>
            </p:nvSpPr>
            <p:spPr>
              <a:xfrm>
                <a:off x="3848561" y="2448715"/>
                <a:ext cx="649605" cy="39607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矩形 183"/>
                  <p:cNvSpPr/>
                  <p:nvPr/>
                </p:nvSpPr>
                <p:spPr>
                  <a:xfrm>
                    <a:off x="3957039" y="2475693"/>
                    <a:ext cx="429791" cy="32038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zh-CN" altLang="zh-CN" sz="1600" dirty="0"/>
                  </a:p>
                </p:txBody>
              </p:sp>
            </mc:Choice>
            <mc:Fallback xmlns="">
              <p:sp>
                <p:nvSpPr>
                  <p:cNvPr id="97" name="矩形 18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57039" y="2475693"/>
                    <a:ext cx="429791" cy="320386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矩形 184"/>
                  <p:cNvSpPr/>
                  <p:nvPr/>
                </p:nvSpPr>
                <p:spPr>
                  <a:xfrm>
                    <a:off x="3507691" y="3493991"/>
                    <a:ext cx="320675" cy="29126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 smtClean="0">
                                  <a:latin typeface="Cambria Math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zh-CN" altLang="zh-CN" sz="1400" dirty="0"/>
                  </a:p>
                </p:txBody>
              </p:sp>
            </mc:Choice>
            <mc:Fallback xmlns="">
              <p:sp>
                <p:nvSpPr>
                  <p:cNvPr id="98" name="矩形 18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07691" y="3493991"/>
                    <a:ext cx="320675" cy="291261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矩形 185"/>
                  <p:cNvSpPr/>
                  <p:nvPr/>
                </p:nvSpPr>
                <p:spPr>
                  <a:xfrm>
                    <a:off x="3460474" y="3978781"/>
                    <a:ext cx="373056" cy="29126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 smtClean="0">
                                  <a:latin typeface="Cambria Math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zh-CN" altLang="zh-CN" sz="1400" dirty="0"/>
                  </a:p>
                </p:txBody>
              </p:sp>
            </mc:Choice>
            <mc:Fallback xmlns="">
              <p:sp>
                <p:nvSpPr>
                  <p:cNvPr id="99" name="矩形 18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0474" y="3978781"/>
                    <a:ext cx="373056" cy="291261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矩形 186"/>
                  <p:cNvSpPr/>
                  <p:nvPr/>
                </p:nvSpPr>
                <p:spPr>
                  <a:xfrm>
                    <a:off x="4143069" y="3642672"/>
                    <a:ext cx="369111" cy="29126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 smtClean="0">
                                  <a:latin typeface="Cambria Math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zh-CN" sz="1400" dirty="0"/>
                  </a:p>
                </p:txBody>
              </p:sp>
            </mc:Choice>
            <mc:Fallback xmlns="">
              <p:sp>
                <p:nvSpPr>
                  <p:cNvPr id="100" name="矩形 18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43069" y="3642672"/>
                    <a:ext cx="369111" cy="29126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矩形 187"/>
                  <p:cNvSpPr/>
                  <p:nvPr/>
                </p:nvSpPr>
                <p:spPr>
                  <a:xfrm>
                    <a:off x="4544562" y="3424051"/>
                    <a:ext cx="347389" cy="26213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 smtClean="0">
                                  <a:latin typeface="Cambria Math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zh-CN" sz="1200" dirty="0"/>
                  </a:p>
                </p:txBody>
              </p:sp>
            </mc:Choice>
            <mc:Fallback xmlns="">
              <p:sp>
                <p:nvSpPr>
                  <p:cNvPr id="101" name="矩形 18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44562" y="3424051"/>
                    <a:ext cx="347389" cy="262135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矩形 188"/>
                  <p:cNvSpPr/>
                  <p:nvPr/>
                </p:nvSpPr>
                <p:spPr>
                  <a:xfrm>
                    <a:off x="4126021" y="4083588"/>
                    <a:ext cx="373056" cy="29126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zh-CN" altLang="zh-CN" sz="1400" dirty="0"/>
                  </a:p>
                </p:txBody>
              </p:sp>
            </mc:Choice>
            <mc:Fallback xmlns="">
              <p:sp>
                <p:nvSpPr>
                  <p:cNvPr id="102" name="矩形 18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26021" y="4083588"/>
                    <a:ext cx="373056" cy="291261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矩形 190"/>
                  <p:cNvSpPr/>
                  <p:nvPr/>
                </p:nvSpPr>
                <p:spPr>
                  <a:xfrm>
                    <a:off x="4515413" y="4046616"/>
                    <a:ext cx="373056" cy="29126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 smtClean="0">
                                  <a:latin typeface="Cambria Math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zh-CN" altLang="zh-CN" sz="1400" dirty="0"/>
                  </a:p>
                </p:txBody>
              </p:sp>
            </mc:Choice>
            <mc:Fallback xmlns="">
              <p:sp>
                <p:nvSpPr>
                  <p:cNvPr id="103" name="矩形 19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15413" y="4046616"/>
                    <a:ext cx="373056" cy="291261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TextBox 103"/>
                  <p:cNvSpPr txBox="1"/>
                  <p:nvPr/>
                </p:nvSpPr>
                <p:spPr>
                  <a:xfrm>
                    <a:off x="3156475" y="2296319"/>
                    <a:ext cx="3763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197" name="TextBox 19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56475" y="2296319"/>
                    <a:ext cx="376391" cy="461665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307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TextBox 104"/>
                  <p:cNvSpPr txBox="1"/>
                  <p:nvPr/>
                </p:nvSpPr>
                <p:spPr>
                  <a:xfrm>
                    <a:off x="3160824" y="3571591"/>
                    <a:ext cx="42312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198" name="TextBox 19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60824" y="3571591"/>
                    <a:ext cx="423128" cy="461665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6" name="右箭头 198"/>
              <p:cNvSpPr/>
              <p:nvPr/>
            </p:nvSpPr>
            <p:spPr>
              <a:xfrm>
                <a:off x="5045506" y="3139759"/>
                <a:ext cx="226582" cy="196788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" name="矩形 237"/>
                  <p:cNvSpPr/>
                  <p:nvPr/>
                </p:nvSpPr>
                <p:spPr>
                  <a:xfrm>
                    <a:off x="4521990" y="3732195"/>
                    <a:ext cx="373056" cy="29126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 smtClean="0">
                                  <a:latin typeface="Cambria Math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zh-CN" altLang="zh-CN" sz="1400" dirty="0"/>
                  </a:p>
                </p:txBody>
              </p:sp>
            </mc:Choice>
            <mc:Fallback xmlns="">
              <p:sp>
                <p:nvSpPr>
                  <p:cNvPr id="107" name="矩形 23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21990" y="3732195"/>
                    <a:ext cx="373056" cy="291261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8" name="直接连接符 63"/>
              <p:cNvCxnSpPr/>
              <p:nvPr/>
            </p:nvCxnSpPr>
            <p:spPr>
              <a:xfrm flipH="1" flipV="1">
                <a:off x="3536417" y="4261615"/>
                <a:ext cx="626110" cy="238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/>
              <p:cNvSpPr txBox="1"/>
              <p:nvPr/>
            </p:nvSpPr>
            <p:spPr>
              <a:xfrm>
                <a:off x="5573206" y="3468762"/>
                <a:ext cx="615553" cy="340799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en-US" altLang="zh-CN" sz="2800" dirty="0" smtClean="0"/>
                  <a:t>…</a:t>
                </a:r>
                <a:endParaRPr lang="zh-CN" altLang="en-US" sz="2800" dirty="0"/>
              </a:p>
            </p:txBody>
          </p:sp>
          <p:sp>
            <p:nvSpPr>
              <p:cNvPr id="110" name="矩形 70"/>
              <p:cNvSpPr/>
              <p:nvPr/>
            </p:nvSpPr>
            <p:spPr>
              <a:xfrm>
                <a:off x="5327433" y="3957264"/>
                <a:ext cx="649605" cy="39607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dirty="0"/>
              </a:p>
            </p:txBody>
          </p:sp>
          <p:sp>
            <p:nvSpPr>
              <p:cNvPr id="111" name="矩形 4"/>
              <p:cNvSpPr/>
              <p:nvPr/>
            </p:nvSpPr>
            <p:spPr>
              <a:xfrm>
                <a:off x="5928871" y="3909399"/>
                <a:ext cx="455247" cy="3678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/>
              </a:p>
            </p:txBody>
          </p:sp>
          <p:grpSp>
            <p:nvGrpSpPr>
              <p:cNvPr id="112" name="组合 11"/>
              <p:cNvGrpSpPr/>
              <p:nvPr/>
            </p:nvGrpSpPr>
            <p:grpSpPr>
              <a:xfrm>
                <a:off x="5734877" y="2217998"/>
                <a:ext cx="649605" cy="396079"/>
                <a:chOff x="3892945" y="624935"/>
                <a:chExt cx="649605" cy="396079"/>
              </a:xfrm>
            </p:grpSpPr>
            <p:sp>
              <p:nvSpPr>
                <p:cNvPr id="123" name="矩形 64"/>
                <p:cNvSpPr/>
                <p:nvPr/>
              </p:nvSpPr>
              <p:spPr>
                <a:xfrm>
                  <a:off x="3892945" y="624935"/>
                  <a:ext cx="649605" cy="396079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4" name="矩形 71"/>
                    <p:cNvSpPr/>
                    <p:nvPr/>
                  </p:nvSpPr>
                  <p:spPr>
                    <a:xfrm>
                      <a:off x="4020758" y="702940"/>
                      <a:ext cx="395811" cy="291261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zh-CN" sz="1400" dirty="0"/>
                    </a:p>
                  </p:txBody>
                </p:sp>
              </mc:Choice>
              <mc:Fallback xmlns="">
                <p:sp>
                  <p:nvSpPr>
                    <p:cNvPr id="124" name="矩形 7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20758" y="702940"/>
                      <a:ext cx="395811" cy="291261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13" name="矩形 66"/>
              <p:cNvSpPr/>
              <p:nvPr/>
            </p:nvSpPr>
            <p:spPr>
              <a:xfrm>
                <a:off x="5520593" y="2827744"/>
                <a:ext cx="649605" cy="39607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4" name="矩形 72"/>
                  <p:cNvSpPr/>
                  <p:nvPr/>
                </p:nvSpPr>
                <p:spPr>
                  <a:xfrm>
                    <a:off x="5435570" y="2907309"/>
                    <a:ext cx="395811" cy="29126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zh-CN" altLang="zh-CN" sz="1400" dirty="0"/>
                  </a:p>
                </p:txBody>
              </p:sp>
            </mc:Choice>
            <mc:Fallback xmlns="">
              <p:sp>
                <p:nvSpPr>
                  <p:cNvPr id="114" name="矩形 7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35570" y="2907309"/>
                    <a:ext cx="395811" cy="291261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矩形 73"/>
                  <p:cNvSpPr/>
                  <p:nvPr/>
                </p:nvSpPr>
                <p:spPr>
                  <a:xfrm>
                    <a:off x="5464009" y="4016793"/>
                    <a:ext cx="395811" cy="29126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zh-CN" altLang="zh-CN" sz="1400" dirty="0"/>
                  </a:p>
                </p:txBody>
              </p:sp>
            </mc:Choice>
            <mc:Fallback xmlns="">
              <p:sp>
                <p:nvSpPr>
                  <p:cNvPr id="115" name="矩形 7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64009" y="4016793"/>
                    <a:ext cx="395811" cy="291261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6" name="组合 10"/>
              <p:cNvGrpSpPr/>
              <p:nvPr/>
            </p:nvGrpSpPr>
            <p:grpSpPr>
              <a:xfrm>
                <a:off x="5291664" y="2020277"/>
                <a:ext cx="626110" cy="375443"/>
                <a:chOff x="5726993" y="503729"/>
                <a:chExt cx="626110" cy="375443"/>
              </a:xfrm>
            </p:grpSpPr>
            <p:sp>
              <p:nvSpPr>
                <p:cNvPr id="121" name="矩形 1"/>
                <p:cNvSpPr/>
                <p:nvPr/>
              </p:nvSpPr>
              <p:spPr>
                <a:xfrm>
                  <a:off x="5726993" y="503729"/>
                  <a:ext cx="626110" cy="37544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0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2" name="矩形 74"/>
                    <p:cNvSpPr/>
                    <p:nvPr/>
                  </p:nvSpPr>
                  <p:spPr>
                    <a:xfrm>
                      <a:off x="5879710" y="577636"/>
                      <a:ext cx="320675" cy="291261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 smtClean="0">
                                    <a:latin typeface="Cambria Math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zh-CN" sz="1400" dirty="0"/>
                    </a:p>
                  </p:txBody>
                </p:sp>
              </mc:Choice>
              <mc:Fallback xmlns="">
                <p:sp>
                  <p:nvSpPr>
                    <p:cNvPr id="122" name="矩形 7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79710" y="577636"/>
                      <a:ext cx="320675" cy="291261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7" name="组合 13"/>
              <p:cNvGrpSpPr/>
              <p:nvPr/>
            </p:nvGrpSpPr>
            <p:grpSpPr>
              <a:xfrm>
                <a:off x="5698615" y="2671777"/>
                <a:ext cx="422824" cy="630162"/>
                <a:chOff x="4560679" y="1089202"/>
                <a:chExt cx="422824" cy="630162"/>
              </a:xfrm>
            </p:grpSpPr>
            <p:sp>
              <p:nvSpPr>
                <p:cNvPr id="119" name="矩形 2"/>
                <p:cNvSpPr/>
                <p:nvPr/>
              </p:nvSpPr>
              <p:spPr>
                <a:xfrm>
                  <a:off x="4656478" y="1136628"/>
                  <a:ext cx="327025" cy="58273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0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0" name="矩形 75"/>
                    <p:cNvSpPr/>
                    <p:nvPr/>
                  </p:nvSpPr>
                  <p:spPr>
                    <a:xfrm>
                      <a:off x="4560679" y="1089202"/>
                      <a:ext cx="369111" cy="291261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 smtClean="0">
                                    <a:latin typeface="Cambria Math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zh-CN" sz="1400" dirty="0"/>
                    </a:p>
                  </p:txBody>
                </p:sp>
              </mc:Choice>
              <mc:Fallback xmlns="">
                <p:sp>
                  <p:nvSpPr>
                    <p:cNvPr id="120" name="矩形 7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60679" y="1089202"/>
                      <a:ext cx="369111" cy="291261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矩形 76"/>
                  <p:cNvSpPr/>
                  <p:nvPr/>
                </p:nvSpPr>
                <p:spPr>
                  <a:xfrm>
                    <a:off x="5973206" y="3958136"/>
                    <a:ext cx="373056" cy="29126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zh-CN" altLang="zh-CN" sz="1400" dirty="0"/>
                  </a:p>
                </p:txBody>
              </p:sp>
            </mc:Choice>
            <mc:Fallback xmlns="">
              <p:sp>
                <p:nvSpPr>
                  <p:cNvPr id="118" name="矩形 7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73206" y="3958136"/>
                    <a:ext cx="373056" cy="291261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" name="直接连接符 77"/>
            <p:cNvCxnSpPr/>
            <p:nvPr/>
          </p:nvCxnSpPr>
          <p:spPr>
            <a:xfrm flipV="1">
              <a:off x="6487538" y="1839765"/>
              <a:ext cx="388738" cy="133803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329"/>
            <p:cNvCxnSpPr/>
            <p:nvPr/>
          </p:nvCxnSpPr>
          <p:spPr>
            <a:xfrm>
              <a:off x="6487538" y="2673066"/>
              <a:ext cx="384909" cy="2009748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124791" y="1373494"/>
              <a:ext cx="18414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/>
                <a:t>Global Join</a:t>
              </a:r>
              <a:endParaRPr lang="zh-CN" altLang="en-US" sz="2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39842" y="1371147"/>
              <a:ext cx="15729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/>
                <a:t>Local Join</a:t>
              </a:r>
              <a:endParaRPr lang="zh-CN" altLang="en-US" sz="2400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 flipH="1">
              <a:off x="6671868" y="1549400"/>
              <a:ext cx="19151" cy="3213082"/>
            </a:xfrm>
            <a:prstGeom prst="line">
              <a:avLst/>
            </a:prstGeom>
            <a:ln w="19050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>
              <a:off x="6876276" y="1839765"/>
              <a:ext cx="3756799" cy="2836096"/>
              <a:chOff x="7092176" y="1839765"/>
              <a:chExt cx="3756799" cy="2836096"/>
            </a:xfrm>
          </p:grpSpPr>
          <p:sp>
            <p:nvSpPr>
              <p:cNvPr id="10" name="矩形 80"/>
              <p:cNvSpPr/>
              <p:nvPr/>
            </p:nvSpPr>
            <p:spPr>
              <a:xfrm>
                <a:off x="8743565" y="3599968"/>
                <a:ext cx="1895859" cy="99108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/>
              </a:p>
            </p:txBody>
          </p:sp>
          <p:sp>
            <p:nvSpPr>
              <p:cNvPr id="11" name="流程图: 联系 85"/>
              <p:cNvSpPr/>
              <p:nvPr/>
            </p:nvSpPr>
            <p:spPr>
              <a:xfrm>
                <a:off x="9698915" y="3601036"/>
                <a:ext cx="62109" cy="54835"/>
              </a:xfrm>
              <a:prstGeom prst="flowChartConnector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12" name="流程图: 联系 86"/>
              <p:cNvSpPr/>
              <p:nvPr/>
            </p:nvSpPr>
            <p:spPr>
              <a:xfrm>
                <a:off x="10577315" y="3915089"/>
                <a:ext cx="62109" cy="54835"/>
              </a:xfrm>
              <a:prstGeom prst="flowChartConnector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13" name="流程图: 联系 87"/>
              <p:cNvSpPr/>
              <p:nvPr/>
            </p:nvSpPr>
            <p:spPr>
              <a:xfrm>
                <a:off x="9687968" y="4256738"/>
                <a:ext cx="62109" cy="54835"/>
              </a:xfrm>
              <a:prstGeom prst="flowChartConnector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14" name="流程图: 联系 98"/>
              <p:cNvSpPr/>
              <p:nvPr/>
            </p:nvSpPr>
            <p:spPr>
              <a:xfrm>
                <a:off x="10063361" y="3962641"/>
                <a:ext cx="62109" cy="54835"/>
              </a:xfrm>
              <a:prstGeom prst="flowChartConnector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15" name="流程图: 联系 104"/>
              <p:cNvSpPr/>
              <p:nvPr/>
            </p:nvSpPr>
            <p:spPr>
              <a:xfrm>
                <a:off x="8745852" y="4100176"/>
                <a:ext cx="62109" cy="54835"/>
              </a:xfrm>
              <a:prstGeom prst="flowChartConnector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16" name="流程图: 联系 106"/>
              <p:cNvSpPr/>
              <p:nvPr/>
            </p:nvSpPr>
            <p:spPr>
              <a:xfrm>
                <a:off x="9272936" y="4532777"/>
                <a:ext cx="62109" cy="54835"/>
              </a:xfrm>
              <a:prstGeom prst="flowChartConnector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17" name="矩形 37"/>
              <p:cNvSpPr/>
              <p:nvPr/>
            </p:nvSpPr>
            <p:spPr>
              <a:xfrm>
                <a:off x="8683049" y="3079107"/>
                <a:ext cx="591520" cy="700170"/>
              </a:xfrm>
              <a:prstGeom prst="rect">
                <a:avLst/>
              </a:prstGeom>
              <a:noFill/>
              <a:ln w="28575">
                <a:solidFill>
                  <a:schemeClr val="accent1">
                    <a:shade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18" name="流程图: 联系 88"/>
              <p:cNvSpPr/>
              <p:nvPr/>
            </p:nvSpPr>
            <p:spPr>
              <a:xfrm>
                <a:off x="8699828" y="3507983"/>
                <a:ext cx="62109" cy="54835"/>
              </a:xfrm>
              <a:prstGeom prst="flowChartConnector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19" name="流程图: 联系 91"/>
              <p:cNvSpPr/>
              <p:nvPr/>
            </p:nvSpPr>
            <p:spPr>
              <a:xfrm>
                <a:off x="7798671" y="3394732"/>
                <a:ext cx="62109" cy="54835"/>
              </a:xfrm>
              <a:prstGeom prst="flowChartConnector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20" name="流程图: 联系 96"/>
              <p:cNvSpPr/>
              <p:nvPr/>
            </p:nvSpPr>
            <p:spPr>
              <a:xfrm>
                <a:off x="7961335" y="2897958"/>
                <a:ext cx="62109" cy="54835"/>
              </a:xfrm>
              <a:prstGeom prst="flowChartConnector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1" name="流程图: 联系 97"/>
              <p:cNvSpPr/>
              <p:nvPr/>
            </p:nvSpPr>
            <p:spPr>
              <a:xfrm>
                <a:off x="8197424" y="3949806"/>
                <a:ext cx="62109" cy="54835"/>
              </a:xfrm>
              <a:prstGeom prst="flowChartConnector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22" name="流程图: 联系 101"/>
              <p:cNvSpPr/>
              <p:nvPr/>
            </p:nvSpPr>
            <p:spPr>
              <a:xfrm>
                <a:off x="9070155" y="3710148"/>
                <a:ext cx="62109" cy="54835"/>
              </a:xfrm>
              <a:prstGeom prst="flowChartConnector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23" name="流程图: 联系 103"/>
              <p:cNvSpPr/>
              <p:nvPr/>
            </p:nvSpPr>
            <p:spPr>
              <a:xfrm>
                <a:off x="9211354" y="3154436"/>
                <a:ext cx="62109" cy="54835"/>
              </a:xfrm>
              <a:prstGeom prst="flowChartConnector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24" name="流程图: 联系 113"/>
              <p:cNvSpPr/>
              <p:nvPr/>
            </p:nvSpPr>
            <p:spPr>
              <a:xfrm>
                <a:off x="7252029" y="3248742"/>
                <a:ext cx="62109" cy="54835"/>
              </a:xfrm>
              <a:prstGeom prst="flowChartConnector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400"/>
              </a:p>
            </p:txBody>
          </p:sp>
          <p:sp>
            <p:nvSpPr>
              <p:cNvPr id="25" name="矩形 81"/>
              <p:cNvSpPr/>
              <p:nvPr/>
            </p:nvSpPr>
            <p:spPr>
              <a:xfrm>
                <a:off x="7251313" y="2795325"/>
                <a:ext cx="2021623" cy="121511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26" name="矩形 8"/>
              <p:cNvSpPr/>
              <p:nvPr/>
            </p:nvSpPr>
            <p:spPr>
              <a:xfrm>
                <a:off x="7251314" y="2010073"/>
                <a:ext cx="2021622" cy="88266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/>
              </a:p>
            </p:txBody>
          </p:sp>
          <p:sp>
            <p:nvSpPr>
              <p:cNvPr id="27" name="矩形 257"/>
              <p:cNvSpPr/>
              <p:nvPr/>
            </p:nvSpPr>
            <p:spPr>
              <a:xfrm>
                <a:off x="8172412" y="3480357"/>
                <a:ext cx="959852" cy="530085"/>
              </a:xfrm>
              <a:prstGeom prst="rect">
                <a:avLst/>
              </a:prstGeom>
              <a:noFill/>
              <a:ln w="28575">
                <a:solidFill>
                  <a:schemeClr val="accent1">
                    <a:shade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8611133" y="3033862"/>
                    <a:ext cx="443070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600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11133" y="3033862"/>
                    <a:ext cx="443070" cy="338554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" name="矩形 328"/>
              <p:cNvSpPr/>
              <p:nvPr/>
            </p:nvSpPr>
            <p:spPr>
              <a:xfrm>
                <a:off x="7092176" y="1839765"/>
                <a:ext cx="3756799" cy="2836096"/>
              </a:xfrm>
              <a:prstGeom prst="rect">
                <a:avLst/>
              </a:prstGeom>
              <a:noFill/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grpSp>
            <p:nvGrpSpPr>
              <p:cNvPr id="30" name="组合 245"/>
              <p:cNvGrpSpPr/>
              <p:nvPr/>
            </p:nvGrpSpPr>
            <p:grpSpPr>
              <a:xfrm>
                <a:off x="7447663" y="2037232"/>
                <a:ext cx="1684686" cy="837306"/>
                <a:chOff x="8602102" y="1460873"/>
                <a:chExt cx="1572524" cy="781561"/>
              </a:xfrm>
            </p:grpSpPr>
            <p:grpSp>
              <p:nvGrpSpPr>
                <p:cNvPr id="43" name="组合 54"/>
                <p:cNvGrpSpPr/>
                <p:nvPr/>
              </p:nvGrpSpPr>
              <p:grpSpPr>
                <a:xfrm>
                  <a:off x="8638713" y="1493815"/>
                  <a:ext cx="1535913" cy="721487"/>
                  <a:chOff x="6567769" y="933890"/>
                  <a:chExt cx="709539" cy="320536"/>
                </a:xfrm>
              </p:grpSpPr>
              <p:sp>
                <p:nvSpPr>
                  <p:cNvPr id="54" name="矩形 304"/>
                  <p:cNvSpPr/>
                  <p:nvPr/>
                </p:nvSpPr>
                <p:spPr>
                  <a:xfrm>
                    <a:off x="6766201" y="933890"/>
                    <a:ext cx="291693" cy="90599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cxnSp>
                <p:nvCxnSpPr>
                  <p:cNvPr id="55" name="直接连接符 305"/>
                  <p:cNvCxnSpPr/>
                  <p:nvPr/>
                </p:nvCxnSpPr>
                <p:spPr>
                  <a:xfrm>
                    <a:off x="6862272" y="933890"/>
                    <a:ext cx="0" cy="90599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直接连接符 306"/>
                  <p:cNvCxnSpPr/>
                  <p:nvPr/>
                </p:nvCxnSpPr>
                <p:spPr>
                  <a:xfrm>
                    <a:off x="6959400" y="935441"/>
                    <a:ext cx="0" cy="90599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7" name="矩形 307"/>
                  <p:cNvSpPr/>
                  <p:nvPr/>
                </p:nvSpPr>
                <p:spPr>
                  <a:xfrm>
                    <a:off x="6567769" y="1163827"/>
                    <a:ext cx="291693" cy="90599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cxnSp>
                <p:nvCxnSpPr>
                  <p:cNvPr id="58" name="直接连接符 308"/>
                  <p:cNvCxnSpPr/>
                  <p:nvPr/>
                </p:nvCxnSpPr>
                <p:spPr>
                  <a:xfrm>
                    <a:off x="6662415" y="1165376"/>
                    <a:ext cx="0" cy="88483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9" name="矩形 310"/>
                  <p:cNvSpPr/>
                  <p:nvPr/>
                </p:nvSpPr>
                <p:spPr>
                  <a:xfrm>
                    <a:off x="6985615" y="1163827"/>
                    <a:ext cx="291693" cy="90599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cxnSp>
                <p:nvCxnSpPr>
                  <p:cNvPr id="60" name="直接连接符 311"/>
                  <p:cNvCxnSpPr/>
                  <p:nvPr/>
                </p:nvCxnSpPr>
                <p:spPr>
                  <a:xfrm>
                    <a:off x="7081688" y="1163827"/>
                    <a:ext cx="0" cy="90599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直接连接符 312"/>
                  <p:cNvCxnSpPr/>
                  <p:nvPr/>
                </p:nvCxnSpPr>
                <p:spPr>
                  <a:xfrm>
                    <a:off x="7178816" y="1165376"/>
                    <a:ext cx="0" cy="87425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矩形 315"/>
                  <p:cNvSpPr/>
                  <p:nvPr/>
                </p:nvSpPr>
                <p:spPr>
                  <a:xfrm>
                    <a:off x="6766201" y="933890"/>
                    <a:ext cx="96072" cy="90599"/>
                  </a:xfrm>
                  <a:prstGeom prst="rect">
                    <a:avLst/>
                  </a:prstGeom>
                  <a:ln w="31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63" name="矩形 316"/>
                  <p:cNvSpPr/>
                  <p:nvPr/>
                </p:nvSpPr>
                <p:spPr>
                  <a:xfrm>
                    <a:off x="6567769" y="1163632"/>
                    <a:ext cx="94646" cy="90794"/>
                  </a:xfrm>
                  <a:prstGeom prst="rect">
                    <a:avLst/>
                  </a:prstGeom>
                  <a:ln w="31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64" name="矩形 325"/>
                  <p:cNvSpPr/>
                  <p:nvPr/>
                </p:nvSpPr>
                <p:spPr>
                  <a:xfrm>
                    <a:off x="6662415" y="1163632"/>
                    <a:ext cx="100185" cy="90794"/>
                  </a:xfrm>
                  <a:prstGeom prst="rect">
                    <a:avLst/>
                  </a:prstGeom>
                  <a:ln w="31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TextBox 43"/>
                    <p:cNvSpPr txBox="1"/>
                    <p:nvPr/>
                  </p:nvSpPr>
                  <p:spPr>
                    <a:xfrm>
                      <a:off x="8935196" y="1461319"/>
                      <a:ext cx="492250" cy="25855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mtClean="0">
                                    <a:latin typeface="Cambria Math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200" dirty="0"/>
                    </a:p>
                  </p:txBody>
                </p:sp>
              </mc:Choice>
              <mc:Fallback xmlns="">
                <p:sp>
                  <p:nvSpPr>
                    <p:cNvPr id="44" name="TextBox 4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935196" y="1461319"/>
                      <a:ext cx="492250" cy="258557"/>
                    </a:xfrm>
                    <a:prstGeom prst="rect">
                      <a:avLst/>
                    </a:prstGeom>
                    <a:blipFill rotWithShape="0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TextBox 44"/>
                    <p:cNvSpPr txBox="1"/>
                    <p:nvPr/>
                  </p:nvSpPr>
                  <p:spPr>
                    <a:xfrm>
                      <a:off x="9242288" y="1460873"/>
                      <a:ext cx="159048" cy="25855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mtClean="0">
                                    <a:latin typeface="Cambria Math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200" dirty="0"/>
                    </a:p>
                  </p:txBody>
                </p:sp>
              </mc:Choice>
              <mc:Fallback xmlns="">
                <p:sp>
                  <p:nvSpPr>
                    <p:cNvPr id="45" name="TextBox 4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242288" y="1460873"/>
                      <a:ext cx="159048" cy="258557"/>
                    </a:xfrm>
                    <a:prstGeom prst="rect">
                      <a:avLst/>
                    </a:prstGeom>
                    <a:blipFill rotWithShape="0">
                      <a:blip r:embed="rId18"/>
                      <a:stretch>
                        <a:fillRect r="-607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" name="TextBox 45"/>
                    <p:cNvSpPr txBox="1"/>
                    <p:nvPr/>
                  </p:nvSpPr>
                  <p:spPr>
                    <a:xfrm>
                      <a:off x="8602102" y="1979296"/>
                      <a:ext cx="159048" cy="25855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mtClean="0">
                                    <a:latin typeface="Cambria Math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200" dirty="0"/>
                    </a:p>
                  </p:txBody>
                </p:sp>
              </mc:Choice>
              <mc:Fallback xmlns="">
                <p:sp>
                  <p:nvSpPr>
                    <p:cNvPr id="46" name="TextBox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602102" y="1979296"/>
                      <a:ext cx="159048" cy="258557"/>
                    </a:xfrm>
                    <a:prstGeom prst="rect">
                      <a:avLst/>
                    </a:prstGeom>
                    <a:blipFill rotWithShape="0">
                      <a:blip r:embed="rId19"/>
                      <a:stretch>
                        <a:fillRect r="-607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/>
                    <p:cNvSpPr txBox="1"/>
                    <p:nvPr/>
                  </p:nvSpPr>
                  <p:spPr>
                    <a:xfrm>
                      <a:off x="8791287" y="1976734"/>
                      <a:ext cx="326267" cy="25855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mtClean="0">
                                    <a:latin typeface="Cambria Math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200" dirty="0"/>
                    </a:p>
                  </p:txBody>
                </p:sp>
              </mc:Choice>
              <mc:Fallback xmlns="">
                <p:sp>
                  <p:nvSpPr>
                    <p:cNvPr id="47" name="TextBox 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791287" y="1976734"/>
                      <a:ext cx="326267" cy="258557"/>
                    </a:xfrm>
                    <a:prstGeom prst="rect">
                      <a:avLst/>
                    </a:prstGeom>
                    <a:blipFill rotWithShape="0">
                      <a:blip r:embed="rId2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/>
                    <p:cNvSpPr txBox="1"/>
                    <p:nvPr/>
                  </p:nvSpPr>
                  <p:spPr>
                    <a:xfrm>
                      <a:off x="9009458" y="1983636"/>
                      <a:ext cx="159048" cy="25855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mtClean="0">
                                    <a:latin typeface="Cambria Math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latin typeface="Cambria Math"/>
                                  </a:rPr>
                                  <m:t>5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200" dirty="0"/>
                    </a:p>
                  </p:txBody>
                </p:sp>
              </mc:Choice>
              <mc:Fallback xmlns="">
                <p:sp>
                  <p:nvSpPr>
                    <p:cNvPr id="48" name="TextBox 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09458" y="1983636"/>
                      <a:ext cx="159048" cy="258557"/>
                    </a:xfrm>
                    <a:prstGeom prst="rect">
                      <a:avLst/>
                    </a:prstGeom>
                    <a:blipFill rotWithShape="0">
                      <a:blip r:embed="rId21"/>
                      <a:stretch>
                        <a:fillRect r="-6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9490639" y="1982264"/>
                      <a:ext cx="268536" cy="25855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mtClean="0">
                                    <a:latin typeface="Cambria Math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latin typeface="Cambria Math"/>
                                  </a:rPr>
                                  <m:t>6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200" dirty="0"/>
                    </a:p>
                  </p:txBody>
                </p:sp>
              </mc:Choice>
              <mc:Fallback xmlns="">
                <p:sp>
                  <p:nvSpPr>
                    <p:cNvPr id="49" name="TextBox 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90639" y="1982264"/>
                      <a:ext cx="268536" cy="258557"/>
                    </a:xfrm>
                    <a:prstGeom prst="rect">
                      <a:avLst/>
                    </a:prstGeom>
                    <a:blipFill rotWithShape="0"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/>
                    <p:cNvSpPr txBox="1"/>
                    <p:nvPr/>
                  </p:nvSpPr>
                  <p:spPr>
                    <a:xfrm>
                      <a:off x="9705529" y="1983877"/>
                      <a:ext cx="263918" cy="25855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mtClean="0">
                                    <a:latin typeface="Cambria Math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latin typeface="Cambria Math"/>
                                  </a:rPr>
                                  <m:t>7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200" dirty="0"/>
                    </a:p>
                  </p:txBody>
                </p:sp>
              </mc:Choice>
              <mc:Fallback xmlns="">
                <p:sp>
                  <p:nvSpPr>
                    <p:cNvPr id="50" name="TextBox 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05529" y="1983877"/>
                      <a:ext cx="263918" cy="258557"/>
                    </a:xfrm>
                    <a:prstGeom prst="rect">
                      <a:avLst/>
                    </a:prstGeom>
                    <a:blipFill rotWithShape="0">
                      <a:blip r:embed="rId2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1" name="Straight Arrow Connector 50"/>
                <p:cNvCxnSpPr/>
                <p:nvPr/>
              </p:nvCxnSpPr>
              <p:spPr>
                <a:xfrm flipH="1">
                  <a:off x="8952023" y="1701140"/>
                  <a:ext cx="220420" cy="30979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/>
                <p:cNvCxnSpPr/>
                <p:nvPr/>
              </p:nvCxnSpPr>
              <p:spPr>
                <a:xfrm>
                  <a:off x="9383960" y="1697740"/>
                  <a:ext cx="474958" cy="31363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 168"/>
                <p:cNvCxnSpPr/>
                <p:nvPr/>
              </p:nvCxnSpPr>
              <p:spPr>
                <a:xfrm>
                  <a:off x="9060456" y="2013135"/>
                  <a:ext cx="0" cy="199151"/>
                </a:xfrm>
                <a:prstGeom prst="line">
                  <a:avLst/>
                </a:prstGeom>
                <a:ln w="317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8100549" y="3440341"/>
                    <a:ext cx="451854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600" dirty="0"/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00549" y="3440341"/>
                    <a:ext cx="451854" cy="338554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矩形 255"/>
                  <p:cNvSpPr/>
                  <p:nvPr/>
                </p:nvSpPr>
                <p:spPr>
                  <a:xfrm>
                    <a:off x="7234312" y="3555732"/>
                    <a:ext cx="351799" cy="46166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smtClean="0">
                                  <a:latin typeface="Cambria Math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zh-CN" altLang="zh-CN" sz="2400" dirty="0"/>
                  </a:p>
                </p:txBody>
              </p:sp>
            </mc:Choice>
            <mc:Fallback xmlns="">
              <p:sp>
                <p:nvSpPr>
                  <p:cNvPr id="32" name="矩形 25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34312" y="3555732"/>
                    <a:ext cx="351799" cy="461665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5172" r="-24138" b="-263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矩形 82"/>
                  <p:cNvSpPr/>
                  <p:nvPr/>
                </p:nvSpPr>
                <p:spPr>
                  <a:xfrm>
                    <a:off x="10157694" y="4157570"/>
                    <a:ext cx="586506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zh-CN" altLang="zh-CN" sz="2400" dirty="0"/>
                  </a:p>
                </p:txBody>
              </p:sp>
            </mc:Choice>
            <mc:Fallback xmlns="">
              <p:sp>
                <p:nvSpPr>
                  <p:cNvPr id="33" name="矩形 8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57694" y="4157570"/>
                    <a:ext cx="586506" cy="461665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 b="-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9264040" y="2170940"/>
                    <a:ext cx="1283196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 smtClean="0"/>
                      <a:t>Local Index</a:t>
                    </a:r>
                  </a:p>
                  <a:p>
                    <a:pPr algn="ctr"/>
                    <a:r>
                      <a:rPr lang="en-US" altLang="zh-CN" dirty="0" smtClean="0"/>
                      <a:t>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</m:oMath>
                    </a14:m>
                    <a:endParaRPr lang="zh-CN" altLang="zh-CN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64040" y="2170940"/>
                    <a:ext cx="1283196" cy="646331"/>
                  </a:xfrm>
                  <a:prstGeom prst="rect">
                    <a:avLst/>
                  </a:prstGeom>
                  <a:blipFill rotWithShape="0">
                    <a:blip r:embed="rId27"/>
                    <a:stretch>
                      <a:fillRect l="-1905" t="-5660" r="-1429" b="-141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8855616" y="3495715"/>
                    <a:ext cx="29455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55616" y="3495715"/>
                    <a:ext cx="294553" cy="369332"/>
                  </a:xfrm>
                  <a:prstGeom prst="rect">
                    <a:avLst/>
                  </a:prstGeom>
                  <a:blipFill rotWithShape="0">
                    <a:blip r:embed="rId28"/>
                    <a:stretch>
                      <a:fillRect r="-2083" b="-49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6" name="Group 35"/>
              <p:cNvGrpSpPr/>
              <p:nvPr/>
            </p:nvGrpSpPr>
            <p:grpSpPr>
              <a:xfrm>
                <a:off x="8515774" y="3418926"/>
                <a:ext cx="926069" cy="926069"/>
                <a:chOff x="10941110" y="5008407"/>
                <a:chExt cx="926069" cy="926069"/>
              </a:xfrm>
            </p:grpSpPr>
            <p:sp>
              <p:nvSpPr>
                <p:cNvPr id="37" name="Oval 36"/>
                <p:cNvSpPr/>
                <p:nvPr/>
              </p:nvSpPr>
              <p:spPr>
                <a:xfrm>
                  <a:off x="10941110" y="5008407"/>
                  <a:ext cx="926069" cy="926069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38" name="Straight Arrow Connector 37"/>
                <p:cNvCxnSpPr/>
                <p:nvPr/>
              </p:nvCxnSpPr>
              <p:spPr>
                <a:xfrm flipH="1">
                  <a:off x="11223573" y="5470186"/>
                  <a:ext cx="179754" cy="426468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prstDash val="dash"/>
                  <a:tailEnd type="triangle" w="med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TextBox 38"/>
                    <p:cNvSpPr txBox="1"/>
                    <p:nvPr/>
                  </p:nvSpPr>
                  <p:spPr>
                    <a:xfrm>
                      <a:off x="11250298" y="5475173"/>
                      <a:ext cx="36490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000" b="0" i="1" smtClean="0">
                                <a:latin typeface="Cambria Math" charset="0"/>
                              </a:rPr>
                              <m:t>𝜏</m:t>
                            </m:r>
                          </m:oMath>
                        </m:oMathPara>
                      </a14:m>
                      <a:endParaRPr lang="zh-CN" altLang="en-US" sz="2000" dirty="0"/>
                    </a:p>
                  </p:txBody>
                </p:sp>
              </mc:Choice>
              <mc:Fallback xmlns="">
                <p:sp>
                  <p:nvSpPr>
                    <p:cNvPr id="39" name="TextBox 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250298" y="5475173"/>
                      <a:ext cx="364908" cy="400110"/>
                    </a:xfrm>
                    <a:prstGeom prst="rect">
                      <a:avLst/>
                    </a:prstGeom>
                    <a:blipFill rotWithShape="0">
                      <a:blip r:embed="rId2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40" name="Group 39"/>
                <p:cNvGrpSpPr/>
                <p:nvPr/>
              </p:nvGrpSpPr>
              <p:grpSpPr>
                <a:xfrm>
                  <a:off x="11331729" y="5401120"/>
                  <a:ext cx="144830" cy="140642"/>
                  <a:chOff x="9480357" y="3484182"/>
                  <a:chExt cx="144830" cy="140642"/>
                </a:xfrm>
              </p:grpSpPr>
              <p:cxnSp>
                <p:nvCxnSpPr>
                  <p:cNvPr id="41" name="直接连接符 17"/>
                  <p:cNvCxnSpPr/>
                  <p:nvPr/>
                </p:nvCxnSpPr>
                <p:spPr>
                  <a:xfrm flipV="1">
                    <a:off x="9481990" y="3484182"/>
                    <a:ext cx="143197" cy="13813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直接连接符 17"/>
                  <p:cNvCxnSpPr/>
                  <p:nvPr/>
                </p:nvCxnSpPr>
                <p:spPr>
                  <a:xfrm>
                    <a:off x="9480357" y="3486691"/>
                    <a:ext cx="143197" cy="13813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</p:spTree>
    <p:extLst>
      <p:ext uri="{BB962C8B-B14F-4D97-AF65-F5344CB8AC3E}">
        <p14:creationId xmlns:p14="http://schemas.microsoft.com/office/powerpoint/2010/main" val="2581078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74065" y="2212671"/>
            <a:ext cx="2160000" cy="2160000"/>
            <a:chOff x="6674065" y="2212671"/>
            <a:chExt cx="2160000" cy="2160000"/>
          </a:xfrm>
        </p:grpSpPr>
        <p:sp>
          <p:nvSpPr>
            <p:cNvPr id="3" name="矩形 65"/>
            <p:cNvSpPr/>
            <p:nvPr/>
          </p:nvSpPr>
          <p:spPr>
            <a:xfrm>
              <a:off x="6674065" y="2212671"/>
              <a:ext cx="720000" cy="915446"/>
            </a:xfrm>
            <a:prstGeom prst="rect">
              <a:avLst/>
            </a:prstGeom>
            <a:solidFill>
              <a:srgbClr val="D0CEC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D0CECE"/>
                </a:solidFill>
              </a:endParaRPr>
            </a:p>
          </p:txBody>
        </p:sp>
        <p:sp>
          <p:nvSpPr>
            <p:cNvPr id="4" name="矩形 70"/>
            <p:cNvSpPr/>
            <p:nvPr/>
          </p:nvSpPr>
          <p:spPr>
            <a:xfrm>
              <a:off x="7394065" y="2212671"/>
              <a:ext cx="720000" cy="62324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73"/>
            <p:cNvSpPr/>
            <p:nvPr/>
          </p:nvSpPr>
          <p:spPr>
            <a:xfrm>
              <a:off x="8114065" y="2212671"/>
              <a:ext cx="720000" cy="72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74"/>
            <p:cNvSpPr/>
            <p:nvPr/>
          </p:nvSpPr>
          <p:spPr>
            <a:xfrm>
              <a:off x="6674065" y="3121363"/>
              <a:ext cx="720000" cy="36083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76"/>
            <p:cNvSpPr/>
            <p:nvPr/>
          </p:nvSpPr>
          <p:spPr>
            <a:xfrm>
              <a:off x="7394065" y="2832431"/>
              <a:ext cx="720000" cy="82024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7"/>
            <p:cNvSpPr/>
            <p:nvPr/>
          </p:nvSpPr>
          <p:spPr>
            <a:xfrm>
              <a:off x="8114065" y="2932671"/>
              <a:ext cx="720000" cy="10793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78"/>
            <p:cNvSpPr/>
            <p:nvPr/>
          </p:nvSpPr>
          <p:spPr>
            <a:xfrm>
              <a:off x="6674065" y="3482197"/>
              <a:ext cx="720000" cy="89047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79"/>
            <p:cNvSpPr/>
            <p:nvPr/>
          </p:nvSpPr>
          <p:spPr>
            <a:xfrm>
              <a:off x="7394065" y="3652671"/>
              <a:ext cx="720000" cy="72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80"/>
            <p:cNvSpPr/>
            <p:nvPr/>
          </p:nvSpPr>
          <p:spPr>
            <a:xfrm>
              <a:off x="8114065" y="4009903"/>
              <a:ext cx="720000" cy="3627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81"/>
                <p:cNvSpPr txBox="1"/>
                <p:nvPr/>
              </p:nvSpPr>
              <p:spPr>
                <a:xfrm>
                  <a:off x="7566448" y="2308805"/>
                  <a:ext cx="317500" cy="40011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zh-CN" altLang="en-US" sz="2000" i="1" dirty="0"/>
                </a:p>
              </p:txBody>
            </p:sp>
          </mc:Choice>
          <mc:Fallback xmlns="">
            <p:sp>
              <p:nvSpPr>
                <p:cNvPr id="12" name="文本框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6448" y="2308805"/>
                  <a:ext cx="317500" cy="40011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9615" b="-92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流程图: 联系 82"/>
            <p:cNvSpPr/>
            <p:nvPr/>
          </p:nvSpPr>
          <p:spPr>
            <a:xfrm>
              <a:off x="7462715" y="2665594"/>
              <a:ext cx="36000" cy="36000"/>
            </a:xfrm>
            <a:prstGeom prst="flowChartConnector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流程图: 联系 83"/>
            <p:cNvSpPr/>
            <p:nvPr/>
          </p:nvSpPr>
          <p:spPr>
            <a:xfrm>
              <a:off x="7615115" y="2345554"/>
              <a:ext cx="36000" cy="36000"/>
            </a:xfrm>
            <a:prstGeom prst="flowChartConnector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流程图: 联系 84"/>
            <p:cNvSpPr/>
            <p:nvPr/>
          </p:nvSpPr>
          <p:spPr>
            <a:xfrm>
              <a:off x="7767515" y="2848474"/>
              <a:ext cx="36000" cy="36000"/>
            </a:xfrm>
            <a:prstGeom prst="flowChartConnector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流程图: 联系 85"/>
            <p:cNvSpPr/>
            <p:nvPr/>
          </p:nvSpPr>
          <p:spPr>
            <a:xfrm>
              <a:off x="7919915" y="3154544"/>
              <a:ext cx="36000" cy="36000"/>
            </a:xfrm>
            <a:prstGeom prst="flowChartConnector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流程图: 联系 86"/>
            <p:cNvSpPr/>
            <p:nvPr/>
          </p:nvSpPr>
          <p:spPr>
            <a:xfrm>
              <a:off x="7089335" y="3275194"/>
              <a:ext cx="36000" cy="36000"/>
            </a:xfrm>
            <a:prstGeom prst="flowChartConnector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流程图: 联系 87"/>
            <p:cNvSpPr/>
            <p:nvPr/>
          </p:nvSpPr>
          <p:spPr>
            <a:xfrm>
              <a:off x="8224715" y="3427594"/>
              <a:ext cx="36000" cy="36000"/>
            </a:xfrm>
            <a:prstGeom prst="flowChartConnector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流程图: 联系 88"/>
            <p:cNvSpPr/>
            <p:nvPr/>
          </p:nvSpPr>
          <p:spPr>
            <a:xfrm>
              <a:off x="8613335" y="3427594"/>
              <a:ext cx="36000" cy="36000"/>
            </a:xfrm>
            <a:prstGeom prst="flowChartConnector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流程图: 联系 89"/>
            <p:cNvSpPr/>
            <p:nvPr/>
          </p:nvSpPr>
          <p:spPr>
            <a:xfrm>
              <a:off x="6860735" y="3808594"/>
              <a:ext cx="36000" cy="36000"/>
            </a:xfrm>
            <a:prstGeom prst="flowChartConnector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流程图: 联系 90"/>
            <p:cNvSpPr/>
            <p:nvPr/>
          </p:nvSpPr>
          <p:spPr>
            <a:xfrm>
              <a:off x="7112195" y="3960994"/>
              <a:ext cx="36000" cy="36000"/>
            </a:xfrm>
            <a:prstGeom prst="flowChartConnector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流程图: 联系 91"/>
            <p:cNvSpPr/>
            <p:nvPr/>
          </p:nvSpPr>
          <p:spPr>
            <a:xfrm>
              <a:off x="6982655" y="4189594"/>
              <a:ext cx="36000" cy="36000"/>
            </a:xfrm>
            <a:prstGeom prst="flowChartConnector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流程图: 联系 92"/>
            <p:cNvSpPr/>
            <p:nvPr/>
          </p:nvSpPr>
          <p:spPr>
            <a:xfrm>
              <a:off x="6883595" y="2817994"/>
              <a:ext cx="36000" cy="36000"/>
            </a:xfrm>
            <a:prstGeom prst="flowChartConnector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流程图: 联系 93"/>
            <p:cNvSpPr/>
            <p:nvPr/>
          </p:nvSpPr>
          <p:spPr>
            <a:xfrm>
              <a:off x="8270435" y="2368414"/>
              <a:ext cx="36000" cy="36000"/>
            </a:xfrm>
            <a:prstGeom prst="flowChartConnector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流程图: 联系 104"/>
            <p:cNvSpPr/>
            <p:nvPr/>
          </p:nvSpPr>
          <p:spPr>
            <a:xfrm>
              <a:off x="8521895" y="2612254"/>
              <a:ext cx="36000" cy="36000"/>
            </a:xfrm>
            <a:prstGeom prst="flowChartConnector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流程图: 联系 105"/>
            <p:cNvSpPr/>
            <p:nvPr/>
          </p:nvSpPr>
          <p:spPr>
            <a:xfrm>
              <a:off x="7851335" y="2520814"/>
              <a:ext cx="36000" cy="36000"/>
            </a:xfrm>
            <a:prstGeom prst="flowChartConnector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流程图: 联系 106"/>
            <p:cNvSpPr/>
            <p:nvPr/>
          </p:nvSpPr>
          <p:spPr>
            <a:xfrm>
              <a:off x="7135055" y="3007224"/>
              <a:ext cx="36000" cy="36000"/>
            </a:xfrm>
            <a:prstGeom prst="flowChartConnector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流程图: 联系 107"/>
            <p:cNvSpPr/>
            <p:nvPr/>
          </p:nvSpPr>
          <p:spPr>
            <a:xfrm>
              <a:off x="7287455" y="3153274"/>
              <a:ext cx="36000" cy="36000"/>
            </a:xfrm>
            <a:prstGeom prst="flowChartConnector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流程图: 联系 108"/>
            <p:cNvSpPr/>
            <p:nvPr/>
          </p:nvSpPr>
          <p:spPr>
            <a:xfrm>
              <a:off x="7698935" y="3374254"/>
              <a:ext cx="36000" cy="36000"/>
            </a:xfrm>
            <a:prstGeom prst="flowChartConnector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流程图: 联系 109"/>
            <p:cNvSpPr/>
            <p:nvPr/>
          </p:nvSpPr>
          <p:spPr>
            <a:xfrm>
              <a:off x="8399975" y="3016114"/>
              <a:ext cx="36000" cy="36000"/>
            </a:xfrm>
            <a:prstGeom prst="flowChartConnector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流程图: 联系 110"/>
            <p:cNvSpPr/>
            <p:nvPr/>
          </p:nvSpPr>
          <p:spPr>
            <a:xfrm>
              <a:off x="6883595" y="2307454"/>
              <a:ext cx="36000" cy="36000"/>
            </a:xfrm>
            <a:prstGeom prst="flowChartConnector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流程图: 联系 111"/>
            <p:cNvSpPr/>
            <p:nvPr/>
          </p:nvSpPr>
          <p:spPr>
            <a:xfrm>
              <a:off x="6807395" y="3299324"/>
              <a:ext cx="36000" cy="36000"/>
            </a:xfrm>
            <a:prstGeom prst="flowChartConnector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流程图: 联系 112"/>
            <p:cNvSpPr/>
            <p:nvPr/>
          </p:nvSpPr>
          <p:spPr>
            <a:xfrm>
              <a:off x="7188395" y="2490334"/>
              <a:ext cx="36000" cy="36000"/>
            </a:xfrm>
            <a:prstGeom prst="flowChartConnector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流程图: 联系 113"/>
            <p:cNvSpPr/>
            <p:nvPr/>
          </p:nvSpPr>
          <p:spPr>
            <a:xfrm>
              <a:off x="7729415" y="3526654"/>
              <a:ext cx="36000" cy="36000"/>
            </a:xfrm>
            <a:prstGeom prst="flowChartConnector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流程图: 联系 119"/>
            <p:cNvSpPr/>
            <p:nvPr/>
          </p:nvSpPr>
          <p:spPr>
            <a:xfrm>
              <a:off x="8491415" y="3930514"/>
              <a:ext cx="36000" cy="36000"/>
            </a:xfrm>
            <a:prstGeom prst="flowChartConnector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流程图: 联系 131"/>
            <p:cNvSpPr/>
            <p:nvPr/>
          </p:nvSpPr>
          <p:spPr>
            <a:xfrm>
              <a:off x="8339015" y="4174354"/>
              <a:ext cx="36000" cy="36000"/>
            </a:xfrm>
            <a:prstGeom prst="flowChartConnector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流程图: 联系 132"/>
            <p:cNvSpPr/>
            <p:nvPr/>
          </p:nvSpPr>
          <p:spPr>
            <a:xfrm>
              <a:off x="7531295" y="3808594"/>
              <a:ext cx="36000" cy="36000"/>
            </a:xfrm>
            <a:prstGeom prst="flowChartConnector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流程图: 联系 133"/>
            <p:cNvSpPr/>
            <p:nvPr/>
          </p:nvSpPr>
          <p:spPr>
            <a:xfrm>
              <a:off x="7683695" y="3770494"/>
              <a:ext cx="36000" cy="36000"/>
            </a:xfrm>
            <a:prstGeom prst="flowChartConnector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流程图: 联系 134"/>
            <p:cNvSpPr/>
            <p:nvPr/>
          </p:nvSpPr>
          <p:spPr>
            <a:xfrm>
              <a:off x="7980875" y="4113394"/>
              <a:ext cx="36000" cy="36000"/>
            </a:xfrm>
            <a:prstGeom prst="flowChartConnector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流程图: 联系 135"/>
            <p:cNvSpPr/>
            <p:nvPr/>
          </p:nvSpPr>
          <p:spPr>
            <a:xfrm>
              <a:off x="8632385" y="2377939"/>
              <a:ext cx="36000" cy="36000"/>
            </a:xfrm>
            <a:prstGeom prst="flowChartConnector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流程图: 联系 136"/>
            <p:cNvSpPr/>
            <p:nvPr/>
          </p:nvSpPr>
          <p:spPr>
            <a:xfrm>
              <a:off x="8422835" y="2758939"/>
              <a:ext cx="36000" cy="36000"/>
            </a:xfrm>
            <a:prstGeom prst="flowChartConnector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流程图: 联系 138"/>
            <p:cNvSpPr/>
            <p:nvPr/>
          </p:nvSpPr>
          <p:spPr>
            <a:xfrm>
              <a:off x="8765735" y="4103869"/>
              <a:ext cx="36000" cy="36000"/>
            </a:xfrm>
            <a:prstGeom prst="flowChartConnector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流程图: 联系 139"/>
            <p:cNvSpPr/>
            <p:nvPr/>
          </p:nvSpPr>
          <p:spPr>
            <a:xfrm>
              <a:off x="8489510" y="4084819"/>
              <a:ext cx="36000" cy="36000"/>
            </a:xfrm>
            <a:prstGeom prst="flowChartConnector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流程图: 联系 140"/>
            <p:cNvSpPr/>
            <p:nvPr/>
          </p:nvSpPr>
          <p:spPr>
            <a:xfrm>
              <a:off x="8575235" y="4246744"/>
              <a:ext cx="36000" cy="36000"/>
            </a:xfrm>
            <a:prstGeom prst="flowChartConnector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流程图: 联系 141"/>
            <p:cNvSpPr/>
            <p:nvPr/>
          </p:nvSpPr>
          <p:spPr>
            <a:xfrm>
              <a:off x="7537010" y="4170544"/>
              <a:ext cx="36000" cy="36000"/>
            </a:xfrm>
            <a:prstGeom prst="flowChartConnector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流程图: 联系 143"/>
            <p:cNvSpPr/>
            <p:nvPr/>
          </p:nvSpPr>
          <p:spPr>
            <a:xfrm>
              <a:off x="7203635" y="3656194"/>
              <a:ext cx="36000" cy="36000"/>
            </a:xfrm>
            <a:prstGeom prst="flowChartConnector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流程图: 联系 144"/>
            <p:cNvSpPr/>
            <p:nvPr/>
          </p:nvSpPr>
          <p:spPr>
            <a:xfrm>
              <a:off x="7232210" y="3379969"/>
              <a:ext cx="36000" cy="36000"/>
            </a:xfrm>
            <a:prstGeom prst="flowChartConnector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流程图: 联系 145"/>
            <p:cNvSpPr/>
            <p:nvPr/>
          </p:nvSpPr>
          <p:spPr>
            <a:xfrm>
              <a:off x="7956110" y="2275069"/>
              <a:ext cx="36000" cy="36000"/>
            </a:xfrm>
            <a:prstGeom prst="flowChartConnector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流程图: 联系 147"/>
            <p:cNvSpPr/>
            <p:nvPr/>
          </p:nvSpPr>
          <p:spPr>
            <a:xfrm>
              <a:off x="7293520" y="2316626"/>
              <a:ext cx="810000" cy="810000"/>
            </a:xfrm>
            <a:prstGeom prst="flowChartConnector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0" name="直接箭头连接符 148"/>
            <p:cNvCxnSpPr/>
            <p:nvPr/>
          </p:nvCxnSpPr>
          <p:spPr>
            <a:xfrm flipH="1">
              <a:off x="7501830" y="2737476"/>
              <a:ext cx="199705" cy="34086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本框 149"/>
                <p:cNvSpPr txBox="1"/>
                <p:nvPr/>
              </p:nvSpPr>
              <p:spPr>
                <a:xfrm>
                  <a:off x="7573480" y="2719908"/>
                  <a:ext cx="310468" cy="40011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charset="0"/>
                          </a:rPr>
                          <m:t>𝛾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51" name="文本框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3480" y="2719908"/>
                  <a:ext cx="310468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9804" b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流程图: 联系 152"/>
            <p:cNvSpPr/>
            <p:nvPr/>
          </p:nvSpPr>
          <p:spPr>
            <a:xfrm>
              <a:off x="7487948" y="3060337"/>
              <a:ext cx="36000" cy="36000"/>
            </a:xfrm>
            <a:prstGeom prst="flowChartConnector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grpSp>
          <p:nvGrpSpPr>
            <p:cNvPr id="53" name="Group 82"/>
            <p:cNvGrpSpPr/>
            <p:nvPr/>
          </p:nvGrpSpPr>
          <p:grpSpPr>
            <a:xfrm>
              <a:off x="7626105" y="2669141"/>
              <a:ext cx="144830" cy="140642"/>
              <a:chOff x="9480357" y="3484182"/>
              <a:chExt cx="144830" cy="140642"/>
            </a:xfrm>
          </p:grpSpPr>
          <p:cxnSp>
            <p:nvCxnSpPr>
              <p:cNvPr id="54" name="直接连接符 17"/>
              <p:cNvCxnSpPr/>
              <p:nvPr/>
            </p:nvCxnSpPr>
            <p:spPr>
              <a:xfrm flipV="1">
                <a:off x="9481990" y="3484182"/>
                <a:ext cx="143197" cy="138133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17"/>
              <p:cNvCxnSpPr/>
              <p:nvPr/>
            </p:nvCxnSpPr>
            <p:spPr>
              <a:xfrm>
                <a:off x="9480357" y="3486691"/>
                <a:ext cx="143197" cy="138133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6" name="Group 55"/>
          <p:cNvGrpSpPr/>
          <p:nvPr/>
        </p:nvGrpSpPr>
        <p:grpSpPr>
          <a:xfrm>
            <a:off x="3578137" y="1669438"/>
            <a:ext cx="2161545" cy="2677045"/>
            <a:chOff x="3578137" y="1669438"/>
            <a:chExt cx="2161545" cy="2677045"/>
          </a:xfrm>
        </p:grpSpPr>
        <p:grpSp>
          <p:nvGrpSpPr>
            <p:cNvPr id="57" name="Group 56"/>
            <p:cNvGrpSpPr/>
            <p:nvPr/>
          </p:nvGrpSpPr>
          <p:grpSpPr>
            <a:xfrm>
              <a:off x="3578137" y="1669438"/>
              <a:ext cx="2161545" cy="2677045"/>
              <a:chOff x="3578137" y="1669438"/>
              <a:chExt cx="2161545" cy="2677045"/>
            </a:xfrm>
          </p:grpSpPr>
          <p:sp>
            <p:nvSpPr>
              <p:cNvPr id="59" name="矩形 27"/>
              <p:cNvSpPr/>
              <p:nvPr/>
            </p:nvSpPr>
            <p:spPr>
              <a:xfrm>
                <a:off x="3579682" y="2186483"/>
                <a:ext cx="720000" cy="91544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矩形 48"/>
              <p:cNvSpPr/>
              <p:nvPr/>
            </p:nvSpPr>
            <p:spPr>
              <a:xfrm>
                <a:off x="4299682" y="2186483"/>
                <a:ext cx="720000" cy="62324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矩形 49"/>
              <p:cNvSpPr/>
              <p:nvPr/>
            </p:nvSpPr>
            <p:spPr>
              <a:xfrm>
                <a:off x="5019682" y="2186483"/>
                <a:ext cx="720000" cy="720000"/>
              </a:xfrm>
              <a:prstGeom prst="rect">
                <a:avLst/>
              </a:prstGeom>
              <a:solidFill>
                <a:srgbClr val="D0CECE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D0CECE"/>
                  </a:solidFill>
                </a:endParaRPr>
              </a:p>
            </p:txBody>
          </p:sp>
          <p:sp>
            <p:nvSpPr>
              <p:cNvPr id="62" name="矩形 50"/>
              <p:cNvSpPr/>
              <p:nvPr/>
            </p:nvSpPr>
            <p:spPr>
              <a:xfrm>
                <a:off x="3579682" y="3095175"/>
                <a:ext cx="720000" cy="36083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矩形 51"/>
              <p:cNvSpPr/>
              <p:nvPr/>
            </p:nvSpPr>
            <p:spPr>
              <a:xfrm>
                <a:off x="4299682" y="2806243"/>
                <a:ext cx="720000" cy="82024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矩形 52"/>
              <p:cNvSpPr/>
              <p:nvPr/>
            </p:nvSpPr>
            <p:spPr>
              <a:xfrm>
                <a:off x="5019682" y="2906483"/>
                <a:ext cx="720000" cy="10793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矩形 53"/>
              <p:cNvSpPr/>
              <p:nvPr/>
            </p:nvSpPr>
            <p:spPr>
              <a:xfrm>
                <a:off x="3579682" y="3456009"/>
                <a:ext cx="720000" cy="89047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矩形 54"/>
              <p:cNvSpPr/>
              <p:nvPr/>
            </p:nvSpPr>
            <p:spPr>
              <a:xfrm>
                <a:off x="4299682" y="3626483"/>
                <a:ext cx="720000" cy="720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矩形 55"/>
              <p:cNvSpPr/>
              <p:nvPr/>
            </p:nvSpPr>
            <p:spPr>
              <a:xfrm>
                <a:off x="5019682" y="3983715"/>
                <a:ext cx="720000" cy="3627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文本框 59"/>
                  <p:cNvSpPr txBox="1"/>
                  <p:nvPr/>
                </p:nvSpPr>
                <p:spPr>
                  <a:xfrm>
                    <a:off x="4477622" y="2271540"/>
                    <a:ext cx="31750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zh-CN" altLang="en-US" sz="2000" i="1" dirty="0"/>
                  </a:p>
                </p:txBody>
              </p:sp>
            </mc:Choice>
            <mc:Fallback xmlns="">
              <p:sp>
                <p:nvSpPr>
                  <p:cNvPr id="68" name="文本框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7622" y="2271540"/>
                    <a:ext cx="317500" cy="40011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11538" b="-769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9" name="流程图: 联系 75"/>
              <p:cNvSpPr/>
              <p:nvPr/>
            </p:nvSpPr>
            <p:spPr>
              <a:xfrm>
                <a:off x="4368332" y="2639406"/>
                <a:ext cx="36000" cy="36000"/>
              </a:xfrm>
              <a:prstGeom prst="flowChartConnector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流程图: 联系 95"/>
              <p:cNvSpPr/>
              <p:nvPr/>
            </p:nvSpPr>
            <p:spPr>
              <a:xfrm>
                <a:off x="4673132" y="2822286"/>
                <a:ext cx="36000" cy="36000"/>
              </a:xfrm>
              <a:prstGeom prst="flowChartConnector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流程图: 联系 96"/>
              <p:cNvSpPr/>
              <p:nvPr/>
            </p:nvSpPr>
            <p:spPr>
              <a:xfrm>
                <a:off x="4825532" y="3128356"/>
                <a:ext cx="36000" cy="36000"/>
              </a:xfrm>
              <a:prstGeom prst="flowChartConnector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流程图: 联系 97"/>
              <p:cNvSpPr/>
              <p:nvPr/>
            </p:nvSpPr>
            <p:spPr>
              <a:xfrm>
                <a:off x="3994952" y="3249006"/>
                <a:ext cx="36000" cy="36000"/>
              </a:xfrm>
              <a:prstGeom prst="flowChartConnector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流程图: 联系 98"/>
              <p:cNvSpPr/>
              <p:nvPr/>
            </p:nvSpPr>
            <p:spPr>
              <a:xfrm>
                <a:off x="5130332" y="3401406"/>
                <a:ext cx="36000" cy="36000"/>
              </a:xfrm>
              <a:prstGeom prst="flowChartConnector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流程图: 联系 99"/>
              <p:cNvSpPr/>
              <p:nvPr/>
            </p:nvSpPr>
            <p:spPr>
              <a:xfrm>
                <a:off x="5518952" y="3401406"/>
                <a:ext cx="36000" cy="36000"/>
              </a:xfrm>
              <a:prstGeom prst="flowChartConnector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流程图: 联系 100"/>
              <p:cNvSpPr/>
              <p:nvPr/>
            </p:nvSpPr>
            <p:spPr>
              <a:xfrm>
                <a:off x="3766352" y="3782406"/>
                <a:ext cx="36000" cy="36000"/>
              </a:xfrm>
              <a:prstGeom prst="flowChartConnector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流程图: 联系 101"/>
              <p:cNvSpPr/>
              <p:nvPr/>
            </p:nvSpPr>
            <p:spPr>
              <a:xfrm>
                <a:off x="4017812" y="3934806"/>
                <a:ext cx="36000" cy="36000"/>
              </a:xfrm>
              <a:prstGeom prst="flowChartConnector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流程图: 联系 102"/>
              <p:cNvSpPr/>
              <p:nvPr/>
            </p:nvSpPr>
            <p:spPr>
              <a:xfrm>
                <a:off x="3888272" y="4163406"/>
                <a:ext cx="36000" cy="36000"/>
              </a:xfrm>
              <a:prstGeom prst="flowChartConnector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流程图: 联系 103"/>
              <p:cNvSpPr/>
              <p:nvPr/>
            </p:nvSpPr>
            <p:spPr>
              <a:xfrm>
                <a:off x="3789212" y="2791806"/>
                <a:ext cx="36000" cy="36000"/>
              </a:xfrm>
              <a:prstGeom prst="flowChartConnector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流程图: 联系 114"/>
              <p:cNvSpPr/>
              <p:nvPr/>
            </p:nvSpPr>
            <p:spPr>
              <a:xfrm>
                <a:off x="5176052" y="2342226"/>
                <a:ext cx="36000" cy="36000"/>
              </a:xfrm>
              <a:prstGeom prst="flowChartConnector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流程图: 联系 115"/>
              <p:cNvSpPr/>
              <p:nvPr/>
            </p:nvSpPr>
            <p:spPr>
              <a:xfrm>
                <a:off x="5427512" y="2586066"/>
                <a:ext cx="36000" cy="36000"/>
              </a:xfrm>
              <a:prstGeom prst="flowChartConnector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流程图: 联系 116"/>
              <p:cNvSpPr/>
              <p:nvPr/>
            </p:nvSpPr>
            <p:spPr>
              <a:xfrm>
                <a:off x="4756952" y="2494626"/>
                <a:ext cx="36000" cy="36000"/>
              </a:xfrm>
              <a:prstGeom prst="flowChartConnector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流程图: 联系 117"/>
              <p:cNvSpPr/>
              <p:nvPr/>
            </p:nvSpPr>
            <p:spPr>
              <a:xfrm>
                <a:off x="4040672" y="2981036"/>
                <a:ext cx="36000" cy="36000"/>
              </a:xfrm>
              <a:prstGeom prst="flowChartConnector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流程图: 联系 118"/>
              <p:cNvSpPr/>
              <p:nvPr/>
            </p:nvSpPr>
            <p:spPr>
              <a:xfrm>
                <a:off x="4193072" y="3127086"/>
                <a:ext cx="36000" cy="36000"/>
              </a:xfrm>
              <a:prstGeom prst="flowChartConnector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流程图: 联系 120"/>
              <p:cNvSpPr/>
              <p:nvPr/>
            </p:nvSpPr>
            <p:spPr>
              <a:xfrm>
                <a:off x="4604552" y="3348066"/>
                <a:ext cx="36000" cy="36000"/>
              </a:xfrm>
              <a:prstGeom prst="flowChartConnector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流程图: 联系 121"/>
              <p:cNvSpPr/>
              <p:nvPr/>
            </p:nvSpPr>
            <p:spPr>
              <a:xfrm>
                <a:off x="5305592" y="2989926"/>
                <a:ext cx="36000" cy="36000"/>
              </a:xfrm>
              <a:prstGeom prst="flowChartConnector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流程图: 联系 122"/>
              <p:cNvSpPr/>
              <p:nvPr/>
            </p:nvSpPr>
            <p:spPr>
              <a:xfrm>
                <a:off x="3789212" y="2281266"/>
                <a:ext cx="36000" cy="36000"/>
              </a:xfrm>
              <a:prstGeom prst="flowChartConnector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流程图: 联系 123"/>
              <p:cNvSpPr/>
              <p:nvPr/>
            </p:nvSpPr>
            <p:spPr>
              <a:xfrm>
                <a:off x="3713012" y="3273136"/>
                <a:ext cx="36000" cy="36000"/>
              </a:xfrm>
              <a:prstGeom prst="flowChartConnector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流程图: 联系 124"/>
              <p:cNvSpPr/>
              <p:nvPr/>
            </p:nvSpPr>
            <p:spPr>
              <a:xfrm>
                <a:off x="4094012" y="2464146"/>
                <a:ext cx="36000" cy="36000"/>
              </a:xfrm>
              <a:prstGeom prst="flowChartConnector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流程图: 联系 125"/>
              <p:cNvSpPr/>
              <p:nvPr/>
            </p:nvSpPr>
            <p:spPr>
              <a:xfrm>
                <a:off x="4635032" y="3500466"/>
                <a:ext cx="36000" cy="36000"/>
              </a:xfrm>
              <a:prstGeom prst="flowChartConnector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流程图: 联系 126"/>
              <p:cNvSpPr/>
              <p:nvPr/>
            </p:nvSpPr>
            <p:spPr>
              <a:xfrm>
                <a:off x="5397032" y="3904326"/>
                <a:ext cx="36000" cy="36000"/>
              </a:xfrm>
              <a:prstGeom prst="flowChartConnector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流程图: 联系 127"/>
              <p:cNvSpPr/>
              <p:nvPr/>
            </p:nvSpPr>
            <p:spPr>
              <a:xfrm>
                <a:off x="5244632" y="4148166"/>
                <a:ext cx="36000" cy="36000"/>
              </a:xfrm>
              <a:prstGeom prst="flowChartConnector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流程图: 联系 128"/>
              <p:cNvSpPr/>
              <p:nvPr/>
            </p:nvSpPr>
            <p:spPr>
              <a:xfrm>
                <a:off x="4436912" y="3782406"/>
                <a:ext cx="36000" cy="36000"/>
              </a:xfrm>
              <a:prstGeom prst="flowChartConnector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流程图: 联系 129"/>
              <p:cNvSpPr/>
              <p:nvPr/>
            </p:nvSpPr>
            <p:spPr>
              <a:xfrm>
                <a:off x="4589312" y="3744306"/>
                <a:ext cx="36000" cy="36000"/>
              </a:xfrm>
              <a:prstGeom prst="flowChartConnector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流程图: 联系 130"/>
              <p:cNvSpPr/>
              <p:nvPr/>
            </p:nvSpPr>
            <p:spPr>
              <a:xfrm>
                <a:off x="4886492" y="4087206"/>
                <a:ext cx="36000" cy="36000"/>
              </a:xfrm>
              <a:prstGeom prst="flowChartConnector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流程图: 联系 45"/>
              <p:cNvSpPr/>
              <p:nvPr/>
            </p:nvSpPr>
            <p:spPr>
              <a:xfrm>
                <a:off x="5538002" y="2351751"/>
                <a:ext cx="36000" cy="36000"/>
              </a:xfrm>
              <a:prstGeom prst="flowChartConnector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流程图: 联系 46"/>
              <p:cNvSpPr/>
              <p:nvPr/>
            </p:nvSpPr>
            <p:spPr>
              <a:xfrm>
                <a:off x="5328452" y="2732751"/>
                <a:ext cx="36000" cy="36000"/>
              </a:xfrm>
              <a:prstGeom prst="flowChartConnector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流程图: 联系 47"/>
              <p:cNvSpPr/>
              <p:nvPr/>
            </p:nvSpPr>
            <p:spPr>
              <a:xfrm>
                <a:off x="5671352" y="4077681"/>
                <a:ext cx="36000" cy="36000"/>
              </a:xfrm>
              <a:prstGeom prst="flowChartConnector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流程图: 联系 56"/>
              <p:cNvSpPr/>
              <p:nvPr/>
            </p:nvSpPr>
            <p:spPr>
              <a:xfrm>
                <a:off x="5395127" y="4058631"/>
                <a:ext cx="36000" cy="36000"/>
              </a:xfrm>
              <a:prstGeom prst="flowChartConnector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流程图: 联系 57"/>
              <p:cNvSpPr/>
              <p:nvPr/>
            </p:nvSpPr>
            <p:spPr>
              <a:xfrm>
                <a:off x="5480852" y="4220556"/>
                <a:ext cx="36000" cy="36000"/>
              </a:xfrm>
              <a:prstGeom prst="flowChartConnector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流程图: 联系 58"/>
              <p:cNvSpPr/>
              <p:nvPr/>
            </p:nvSpPr>
            <p:spPr>
              <a:xfrm>
                <a:off x="4442627" y="4144356"/>
                <a:ext cx="36000" cy="36000"/>
              </a:xfrm>
              <a:prstGeom prst="flowChartConnector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流程图: 联系 61"/>
              <p:cNvSpPr/>
              <p:nvPr/>
            </p:nvSpPr>
            <p:spPr>
              <a:xfrm>
                <a:off x="4109252" y="3630006"/>
                <a:ext cx="36000" cy="36000"/>
              </a:xfrm>
              <a:prstGeom prst="flowChartConnector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流程图: 联系 63"/>
              <p:cNvSpPr/>
              <p:nvPr/>
            </p:nvSpPr>
            <p:spPr>
              <a:xfrm>
                <a:off x="4137827" y="3353781"/>
                <a:ext cx="36000" cy="36000"/>
              </a:xfrm>
              <a:prstGeom prst="flowChartConnector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流程图: 联系 64"/>
              <p:cNvSpPr/>
              <p:nvPr/>
            </p:nvSpPr>
            <p:spPr>
              <a:xfrm>
                <a:off x="4861727" y="2248881"/>
                <a:ext cx="36000" cy="36000"/>
              </a:xfrm>
              <a:prstGeom prst="flowChartConnector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流程图: 联系 137"/>
              <p:cNvSpPr/>
              <p:nvPr/>
            </p:nvSpPr>
            <p:spPr>
              <a:xfrm>
                <a:off x="3578137" y="1669438"/>
                <a:ext cx="2052000" cy="2052000"/>
              </a:xfrm>
              <a:prstGeom prst="flowChartConnector">
                <a:avLst/>
              </a:prstGeom>
              <a:noFill/>
              <a:ln w="1905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5" name="直接箭头连接符 62"/>
              <p:cNvCxnSpPr/>
              <p:nvPr/>
            </p:nvCxnSpPr>
            <p:spPr>
              <a:xfrm>
                <a:off x="4604242" y="2711845"/>
                <a:ext cx="412805" cy="91463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文本框 72"/>
                  <p:cNvSpPr txBox="1"/>
                  <p:nvPr/>
                </p:nvSpPr>
                <p:spPr>
                  <a:xfrm>
                    <a:off x="4652107" y="2915233"/>
                    <a:ext cx="154215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0" i="1" smtClean="0">
                              <a:latin typeface="Cambria Math" charset="0"/>
                            </a:rPr>
                            <m:t>𝛾</m:t>
                          </m:r>
                        </m:oMath>
                      </m:oMathPara>
                    </a14:m>
                    <a:endParaRPr lang="zh-CN" altLang="en-US" sz="2000" i="1" dirty="0"/>
                  </a:p>
                </p:txBody>
              </p:sp>
            </mc:Choice>
            <mc:Fallback xmlns="">
              <p:sp>
                <p:nvSpPr>
                  <p:cNvPr id="106" name="文本框 7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52107" y="2915233"/>
                    <a:ext cx="154215" cy="400110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72000" r="-32000" b="-60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7" name="流程图: 联系 142"/>
              <p:cNvSpPr/>
              <p:nvPr/>
            </p:nvSpPr>
            <p:spPr>
              <a:xfrm>
                <a:off x="4393565" y="3034149"/>
                <a:ext cx="36000" cy="36000"/>
              </a:xfrm>
              <a:prstGeom prst="flowChartConnector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grpSp>
            <p:nvGrpSpPr>
              <p:cNvPr id="108" name="Group 82"/>
              <p:cNvGrpSpPr/>
              <p:nvPr/>
            </p:nvGrpSpPr>
            <p:grpSpPr>
              <a:xfrm>
                <a:off x="4531722" y="2642953"/>
                <a:ext cx="144830" cy="140642"/>
                <a:chOff x="9480357" y="3484182"/>
                <a:chExt cx="144830" cy="140642"/>
              </a:xfrm>
            </p:grpSpPr>
            <p:cxnSp>
              <p:nvCxnSpPr>
                <p:cNvPr id="109" name="直接连接符 17"/>
                <p:cNvCxnSpPr/>
                <p:nvPr/>
              </p:nvCxnSpPr>
              <p:spPr>
                <a:xfrm flipV="1">
                  <a:off x="9481990" y="3484182"/>
                  <a:ext cx="143197" cy="13813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直接连接符 17"/>
                <p:cNvCxnSpPr/>
                <p:nvPr/>
              </p:nvCxnSpPr>
              <p:spPr>
                <a:xfrm>
                  <a:off x="9480357" y="3486691"/>
                  <a:ext cx="143197" cy="13813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8" name="流程图: 联系 83"/>
            <p:cNvSpPr/>
            <p:nvPr/>
          </p:nvSpPr>
          <p:spPr>
            <a:xfrm>
              <a:off x="4522665" y="2320154"/>
              <a:ext cx="36000" cy="36000"/>
            </a:xfrm>
            <a:prstGeom prst="flowChartConnector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7760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46779" y="1427516"/>
            <a:ext cx="7848015" cy="3744494"/>
            <a:chOff x="817440" y="1484223"/>
            <a:chExt cx="7848015" cy="3744494"/>
          </a:xfrm>
        </p:grpSpPr>
        <p:sp>
          <p:nvSpPr>
            <p:cNvPr id="3" name="Arc 2"/>
            <p:cNvSpPr/>
            <p:nvPr/>
          </p:nvSpPr>
          <p:spPr>
            <a:xfrm>
              <a:off x="892996" y="1484223"/>
              <a:ext cx="3560727" cy="3560727"/>
            </a:xfrm>
            <a:prstGeom prst="arc">
              <a:avLst>
                <a:gd name="adj1" fmla="val 3083755"/>
                <a:gd name="adj2" fmla="val 10968003"/>
              </a:avLst>
            </a:prstGeom>
            <a:ln w="222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680537" y="3183871"/>
              <a:ext cx="5904269" cy="616696"/>
            </a:xfrm>
            <a:prstGeom prst="rect">
              <a:avLst/>
            </a:prstGeom>
            <a:noFill/>
            <a:ln w="222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2599888" y="3096871"/>
              <a:ext cx="161298" cy="1612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6086601" y="3096871"/>
              <a:ext cx="161298" cy="1612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3703733" y="4579456"/>
              <a:ext cx="161298" cy="1612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683727" y="3177520"/>
              <a:ext cx="1094863" cy="148258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3778590" y="3177521"/>
              <a:ext cx="2391216" cy="148258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1022436" y="3209123"/>
                  <a:ext cx="1059945" cy="61555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4000" b="0" i="1" smtClean="0">
                            <a:latin typeface="Cambria Math" charset="0"/>
                          </a:rPr>
                          <m:t>𝑐</m:t>
                        </m:r>
                        <m:sSub>
                          <m:sSub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oMath>
                    </m:oMathPara>
                  </a14:m>
                  <a:endParaRPr lang="en-US" sz="40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2436" y="3209123"/>
                  <a:ext cx="1059945" cy="615553"/>
                </a:xfrm>
                <a:prstGeom prst="rect">
                  <a:avLst/>
                </a:prstGeom>
                <a:blipFill>
                  <a:blip r:embed="rId2"/>
                  <a:stretch>
                    <a:fillRect r="-442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2674610" y="2536715"/>
                  <a:ext cx="720197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sSub>
                          <m:sSub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40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4610" y="2536715"/>
                  <a:ext cx="720197" cy="61555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6247899" y="2562952"/>
                  <a:ext cx="370358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40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7899" y="2562952"/>
                  <a:ext cx="370358" cy="61555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844253" y="4613164"/>
                  <a:ext cx="598433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40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4253" y="4613164"/>
                  <a:ext cx="598433" cy="61555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ectangle 13"/>
            <p:cNvSpPr/>
            <p:nvPr/>
          </p:nvSpPr>
          <p:spPr>
            <a:xfrm>
              <a:off x="897517" y="2521395"/>
              <a:ext cx="7687860" cy="662476"/>
            </a:xfrm>
            <a:prstGeom prst="rect">
              <a:avLst/>
            </a:prstGeom>
            <a:noFill/>
            <a:ln w="222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978738" y="3180696"/>
              <a:ext cx="7525419" cy="0"/>
            </a:xfrm>
            <a:prstGeom prst="line">
              <a:avLst/>
            </a:prstGeom>
            <a:ln w="444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817440" y="3096871"/>
              <a:ext cx="161298" cy="1612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8504157" y="3101634"/>
              <a:ext cx="161298" cy="1612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896946" y="2521562"/>
              <a:ext cx="7688431" cy="0"/>
            </a:xfrm>
            <a:prstGeom prst="straightConnector1">
              <a:avLst/>
            </a:prstGeom>
            <a:ln w="31750"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3140653" y="1692711"/>
                  <a:ext cx="3434450" cy="61555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+|</m:t>
                        </m:r>
                        <m:r>
                          <a:rPr lang="en-US" sz="4000" b="0" i="1" smtClean="0">
                            <a:latin typeface="Cambria Math" charset="0"/>
                          </a:rPr>
                          <m:t>𝑐</m:t>
                        </m:r>
                        <m:sSub>
                          <m:sSub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oMath>
                    </m:oMathPara>
                  </a14:m>
                  <a:endParaRPr lang="en-US" sz="40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0653" y="1692711"/>
                  <a:ext cx="3434450" cy="61555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/>
            <p:cNvCxnSpPr/>
            <p:nvPr/>
          </p:nvCxnSpPr>
          <p:spPr>
            <a:xfrm>
              <a:off x="2673359" y="3800567"/>
              <a:ext cx="5904269" cy="0"/>
            </a:xfrm>
            <a:prstGeom prst="straightConnector1">
              <a:avLst/>
            </a:prstGeom>
            <a:ln w="31750"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5249329" y="3785328"/>
                  <a:ext cx="760593" cy="7078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4000" dirty="0"/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9329" y="3785328"/>
                  <a:ext cx="760593" cy="70788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07721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590531" y="-1131585"/>
            <a:ext cx="10765294" cy="10682733"/>
            <a:chOff x="-2162175" y="-1131585"/>
            <a:chExt cx="10765294" cy="10682733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3175924" y="4191329"/>
              <a:ext cx="2381" cy="474664"/>
            </a:xfrm>
            <a:prstGeom prst="line">
              <a:avLst/>
            </a:prstGeom>
            <a:ln w="22225">
              <a:solidFill>
                <a:srgbClr val="41719C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/>
            <p:cNvSpPr/>
            <p:nvPr/>
          </p:nvSpPr>
          <p:spPr>
            <a:xfrm>
              <a:off x="547974" y="4216968"/>
              <a:ext cx="7972584" cy="449025"/>
            </a:xfrm>
            <a:prstGeom prst="rect">
              <a:avLst/>
            </a:prstGeom>
            <a:noFill/>
            <a:ln w="22225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 flipV="1">
              <a:off x="547974" y="2677515"/>
              <a:ext cx="4314539" cy="153226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Arc 5"/>
            <p:cNvSpPr/>
            <p:nvPr/>
          </p:nvSpPr>
          <p:spPr>
            <a:xfrm>
              <a:off x="-2162175" y="-1131585"/>
              <a:ext cx="10682733" cy="10682733"/>
            </a:xfrm>
            <a:prstGeom prst="arc">
              <a:avLst>
                <a:gd name="adj1" fmla="val 19057794"/>
                <a:gd name="adj2" fmla="val 0"/>
              </a:avLst>
            </a:prstGeom>
            <a:ln w="22225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097656" y="4130208"/>
              <a:ext cx="161298" cy="1612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/>
            <p:cNvCxnSpPr>
              <a:stCxn id="5" idx="6"/>
              <a:endCxn id="6" idx="2"/>
            </p:cNvCxnSpPr>
            <p:nvPr/>
          </p:nvCxnSpPr>
          <p:spPr>
            <a:xfrm>
              <a:off x="630652" y="4213238"/>
              <a:ext cx="7811169" cy="0"/>
            </a:xfrm>
            <a:prstGeom prst="line">
              <a:avLst/>
            </a:prstGeom>
            <a:ln w="444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469354" y="4132589"/>
              <a:ext cx="161298" cy="1612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8441821" y="4132589"/>
              <a:ext cx="161298" cy="1612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102910" y="3380174"/>
                  <a:ext cx="793229" cy="67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sSub>
                          <m:sSubPr>
                            <m:ctrlP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4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910" y="3380174"/>
                  <a:ext cx="793229" cy="67710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2809664" y="3404403"/>
                  <a:ext cx="408317" cy="67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44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9664" y="3404403"/>
                  <a:ext cx="408317" cy="67710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Oval 12"/>
            <p:cNvSpPr/>
            <p:nvPr/>
          </p:nvSpPr>
          <p:spPr>
            <a:xfrm>
              <a:off x="4783449" y="2596866"/>
              <a:ext cx="161298" cy="1612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4572878" y="1958218"/>
                  <a:ext cx="421141" cy="67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n-US" sz="44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878" y="1958218"/>
                  <a:ext cx="421141" cy="67710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Connector 14"/>
            <p:cNvCxnSpPr/>
            <p:nvPr/>
          </p:nvCxnSpPr>
          <p:spPr>
            <a:xfrm flipV="1">
              <a:off x="3178305" y="609600"/>
              <a:ext cx="3951158" cy="36012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547974" y="4721623"/>
                  <a:ext cx="2657842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b="0" i="1" smtClean="0">
                                <a:latin typeface="Cambria Math" charset="0"/>
                              </a:rPr>
                              <m:t>𝑐</m:t>
                            </m:r>
                            <m:sSub>
                              <m:sSubPr>
                                <m:ctrl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smtClean="0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4000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sz="4000" b="0" i="1" smtClean="0">
                                <a:latin typeface="Cambria Math" charset="0"/>
                              </a:rPr>
                              <m:t>𝑝</m:t>
                            </m:r>
                          </m:e>
                        </m:d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40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974" y="4721623"/>
                  <a:ext cx="2657842" cy="61555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4521000" y="4730322"/>
                  <a:ext cx="2789930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+|</m:t>
                        </m:r>
                        <m:r>
                          <a:rPr lang="en-US" sz="4000" b="0" i="1" smtClean="0">
                            <a:latin typeface="Cambria Math" charset="0"/>
                          </a:rPr>
                          <m:t>𝑐</m:t>
                        </m:r>
                        <m:sSub>
                          <m:sSub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oMath>
                    </m:oMathPara>
                  </a14:m>
                  <a:endParaRPr lang="en-US" sz="4000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1000" y="4730322"/>
                  <a:ext cx="2789930" cy="61555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/>
            <p:cNvCxnSpPr/>
            <p:nvPr/>
          </p:nvCxnSpPr>
          <p:spPr>
            <a:xfrm>
              <a:off x="547974" y="4665993"/>
              <a:ext cx="2627950" cy="0"/>
            </a:xfrm>
            <a:prstGeom prst="straightConnector1">
              <a:avLst/>
            </a:prstGeom>
            <a:ln w="31750"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3175924" y="4665993"/>
              <a:ext cx="5344634" cy="0"/>
            </a:xfrm>
            <a:prstGeom prst="straightConnector1">
              <a:avLst/>
            </a:prstGeom>
            <a:ln w="31750"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7043257" y="541549"/>
              <a:ext cx="161298" cy="1612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9458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34127" y="1669570"/>
            <a:ext cx="10806489" cy="3457365"/>
            <a:chOff x="391735" y="1669570"/>
            <a:chExt cx="10806489" cy="3457365"/>
          </a:xfrm>
        </p:grpSpPr>
        <p:grpSp>
          <p:nvGrpSpPr>
            <p:cNvPr id="11" name="Group 10"/>
            <p:cNvGrpSpPr/>
            <p:nvPr/>
          </p:nvGrpSpPr>
          <p:grpSpPr>
            <a:xfrm>
              <a:off x="391735" y="2338778"/>
              <a:ext cx="1288465" cy="701454"/>
              <a:chOff x="2758908" y="3053827"/>
              <a:chExt cx="1385350" cy="70788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767221" y="3053827"/>
                <a:ext cx="1368724" cy="707886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2758908" y="3207715"/>
                <a:ext cx="1385350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SQL Query</a:t>
                </a:r>
                <a:endParaRPr lang="en-US" dirty="0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400049" y="3144650"/>
              <a:ext cx="1271839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DataFrame</a:t>
              </a:r>
              <a:endParaRPr lang="en-US" dirty="0"/>
            </a:p>
            <a:p>
              <a:pPr algn="ctr"/>
              <a:r>
                <a:rPr lang="en-US" dirty="0" smtClean="0"/>
                <a:t>API</a:t>
              </a:r>
              <a:endParaRPr lang="en-US" dirty="0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5164800" y="2721388"/>
              <a:ext cx="1404580" cy="709078"/>
              <a:chOff x="4886365" y="2584190"/>
              <a:chExt cx="1404580" cy="709078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4886365" y="2584190"/>
                <a:ext cx="1404580" cy="709078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926667" y="2614967"/>
                <a:ext cx="13239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Optimized</a:t>
                </a:r>
              </a:p>
              <a:p>
                <a:pPr algn="ctr"/>
                <a:r>
                  <a:rPr lang="en-US" dirty="0" smtClean="0"/>
                  <a:t>Logical Plan</a:t>
                </a:r>
                <a:endParaRPr lang="en-US" dirty="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3561841" y="2725794"/>
              <a:ext cx="1404580" cy="709078"/>
              <a:chOff x="4886365" y="2584190"/>
              <a:chExt cx="1404580" cy="709078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4886365" y="2584190"/>
                <a:ext cx="1404580" cy="709078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926667" y="2753639"/>
                <a:ext cx="13239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Logical Plan</a:t>
                </a:r>
                <a:endParaRPr lang="en-US" dirty="0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6719633" y="2547166"/>
              <a:ext cx="1578476" cy="878527"/>
              <a:chOff x="8348702" y="2229823"/>
              <a:chExt cx="1578476" cy="878527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8348702" y="2229823"/>
                <a:ext cx="1404580" cy="709078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8435650" y="2308662"/>
                <a:ext cx="1404580" cy="7090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8522598" y="2399272"/>
                <a:ext cx="1404580" cy="7090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8559729" y="2430645"/>
                <a:ext cx="13239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Physical</a:t>
                </a:r>
              </a:p>
              <a:p>
                <a:pPr algn="ctr"/>
                <a:r>
                  <a:rPr lang="en-US" dirty="0" smtClean="0"/>
                  <a:t>Plans</a:t>
                </a:r>
                <a:endParaRPr lang="en-US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8565790" y="2722156"/>
              <a:ext cx="1405848" cy="709078"/>
              <a:chOff x="4885097" y="2584190"/>
              <a:chExt cx="1405848" cy="709078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886365" y="2584190"/>
                <a:ext cx="1404580" cy="709078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4885097" y="2609119"/>
                <a:ext cx="140584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Selected</a:t>
                </a:r>
              </a:p>
              <a:p>
                <a:pPr algn="ctr"/>
                <a:r>
                  <a:rPr lang="en-US" dirty="0"/>
                  <a:t>Physical Plan</a:t>
                </a: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1931019" y="2726611"/>
              <a:ext cx="1404580" cy="709078"/>
              <a:chOff x="1927043" y="2584362"/>
              <a:chExt cx="1404580" cy="709078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990877" y="2622462"/>
                <a:ext cx="1282402" cy="6463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Unresolved</a:t>
                </a:r>
              </a:p>
              <a:p>
                <a:pPr algn="ctr"/>
                <a:r>
                  <a:rPr lang="en-US" dirty="0" smtClean="0"/>
                  <a:t>Logical Plan</a:t>
                </a:r>
                <a:endParaRPr lang="en-US" dirty="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1927043" y="2584362"/>
                <a:ext cx="1404580" cy="709078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0199549" y="2725794"/>
              <a:ext cx="998675" cy="703088"/>
              <a:chOff x="2767220" y="3055871"/>
              <a:chExt cx="998675" cy="705842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2767220" y="3055871"/>
                <a:ext cx="998675" cy="705842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2910243" y="3232471"/>
                <a:ext cx="712237" cy="3707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RDDs</a:t>
                </a:r>
                <a:endParaRPr lang="en-US" dirty="0"/>
              </a:p>
            </p:txBody>
          </p:sp>
        </p:grpSp>
        <p:cxnSp>
          <p:nvCxnSpPr>
            <p:cNvPr id="43" name="Straight Arrow Connector 42"/>
            <p:cNvCxnSpPr>
              <a:stCxn id="5" idx="3"/>
              <a:endCxn id="37" idx="1"/>
            </p:cNvCxnSpPr>
            <p:nvPr/>
          </p:nvCxnSpPr>
          <p:spPr>
            <a:xfrm>
              <a:off x="1680200" y="2674256"/>
              <a:ext cx="250819" cy="40689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6" idx="3"/>
              <a:endCxn id="37" idx="1"/>
            </p:cNvCxnSpPr>
            <p:nvPr/>
          </p:nvCxnSpPr>
          <p:spPr>
            <a:xfrm flipV="1">
              <a:off x="1671888" y="3081150"/>
              <a:ext cx="259131" cy="38666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37" idx="3"/>
              <a:endCxn id="17" idx="1"/>
            </p:cNvCxnSpPr>
            <p:nvPr/>
          </p:nvCxnSpPr>
          <p:spPr>
            <a:xfrm flipV="1">
              <a:off x="3335599" y="3080333"/>
              <a:ext cx="226242" cy="81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17" idx="3"/>
              <a:endCxn id="13" idx="1"/>
            </p:cNvCxnSpPr>
            <p:nvPr/>
          </p:nvCxnSpPr>
          <p:spPr>
            <a:xfrm flipV="1">
              <a:off x="4966421" y="3075927"/>
              <a:ext cx="198379" cy="440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13" idx="3"/>
              <a:endCxn id="28" idx="1"/>
            </p:cNvCxnSpPr>
            <p:nvPr/>
          </p:nvCxnSpPr>
          <p:spPr>
            <a:xfrm flipV="1">
              <a:off x="6569380" y="3071154"/>
              <a:ext cx="324149" cy="477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28" idx="3"/>
              <a:endCxn id="35" idx="1"/>
            </p:cNvCxnSpPr>
            <p:nvPr/>
          </p:nvCxnSpPr>
          <p:spPr>
            <a:xfrm>
              <a:off x="8298109" y="3071154"/>
              <a:ext cx="268949" cy="554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35" idx="3"/>
              <a:endCxn id="40" idx="1"/>
            </p:cNvCxnSpPr>
            <p:nvPr/>
          </p:nvCxnSpPr>
          <p:spPr>
            <a:xfrm>
              <a:off x="9971638" y="3076695"/>
              <a:ext cx="227911" cy="64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endCxn id="74" idx="0"/>
            </p:cNvCxnSpPr>
            <p:nvPr/>
          </p:nvCxnSpPr>
          <p:spPr>
            <a:xfrm>
              <a:off x="3422547" y="3087876"/>
              <a:ext cx="3263" cy="57127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Group 72"/>
            <p:cNvGrpSpPr/>
            <p:nvPr/>
          </p:nvGrpSpPr>
          <p:grpSpPr>
            <a:xfrm>
              <a:off x="2796183" y="3659152"/>
              <a:ext cx="1244321" cy="549549"/>
              <a:chOff x="2750596" y="3053827"/>
              <a:chExt cx="1385349" cy="707886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2767221" y="3053827"/>
                <a:ext cx="1368724" cy="707886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2750596" y="3169897"/>
                <a:ext cx="1385349" cy="47574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Catalog</a:t>
                </a:r>
                <a:endParaRPr lang="en-US" dirty="0"/>
              </a:p>
            </p:txBody>
          </p:sp>
        </p:grpSp>
        <p:cxnSp>
          <p:nvCxnSpPr>
            <p:cNvPr id="80" name="Straight Arrow Connector 79"/>
            <p:cNvCxnSpPr>
              <a:endCxn id="82" idx="0"/>
            </p:cNvCxnSpPr>
            <p:nvPr/>
          </p:nvCxnSpPr>
          <p:spPr>
            <a:xfrm flipH="1">
              <a:off x="8422243" y="3071154"/>
              <a:ext cx="8517" cy="91162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7492434" y="3982783"/>
              <a:ext cx="1837566" cy="549549"/>
              <a:chOff x="2750596" y="3053827"/>
              <a:chExt cx="1385349" cy="707886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2767221" y="3053827"/>
                <a:ext cx="1368724" cy="707886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2750596" y="3169897"/>
                <a:ext cx="1385349" cy="47574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Index Manager</a:t>
                </a:r>
                <a:endParaRPr lang="en-US" dirty="0"/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7487672" y="4577386"/>
              <a:ext cx="1837566" cy="549549"/>
              <a:chOff x="2750596" y="3053827"/>
              <a:chExt cx="1385349" cy="707886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2767221" y="3053827"/>
                <a:ext cx="1368724" cy="707886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2750596" y="3169897"/>
                <a:ext cx="1385349" cy="47574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Cache Manager</a:t>
                </a:r>
                <a:endParaRPr lang="en-US" dirty="0"/>
              </a:p>
            </p:txBody>
          </p:sp>
        </p:grpSp>
        <p:sp>
          <p:nvSpPr>
            <p:cNvPr id="93" name="TextBox 92"/>
            <p:cNvSpPr txBox="1"/>
            <p:nvPr/>
          </p:nvSpPr>
          <p:spPr>
            <a:xfrm>
              <a:off x="7391444" y="3493030"/>
              <a:ext cx="11438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Statistics</a:t>
              </a:r>
              <a:endParaRPr lang="en-US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981109" y="1852017"/>
              <a:ext cx="10254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Analysis</a:t>
              </a:r>
              <a:endParaRPr lang="en-US" sz="20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322877" y="1698129"/>
              <a:ext cx="15314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Logical</a:t>
              </a:r>
            </a:p>
            <a:p>
              <a:pPr algn="ctr"/>
              <a:r>
                <a:rPr lang="en-US" sz="2000" dirty="0" smtClean="0"/>
                <a:t>Optimization</a:t>
              </a:r>
              <a:endParaRPr lang="en-US" sz="2000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182492" y="1698129"/>
              <a:ext cx="108395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Physical</a:t>
              </a:r>
            </a:p>
            <a:p>
              <a:pPr algn="ctr"/>
              <a:r>
                <a:rPr lang="en-US" sz="2000" dirty="0" smtClean="0"/>
                <a:t>Planning</a:t>
              </a:r>
              <a:endParaRPr lang="en-US" sz="2000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7660778" y="1669570"/>
              <a:ext cx="15314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Cost-Based</a:t>
              </a:r>
            </a:p>
            <a:p>
              <a:pPr algn="ctr"/>
              <a:r>
                <a:rPr lang="en-US" sz="2000" dirty="0" smtClean="0"/>
                <a:t>Optimization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5123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2639616" y="1665007"/>
            <a:ext cx="6683570" cy="3460744"/>
            <a:chOff x="1598984" y="1665007"/>
            <a:chExt cx="6683570" cy="3460744"/>
          </a:xfrm>
        </p:grpSpPr>
        <p:grpSp>
          <p:nvGrpSpPr>
            <p:cNvPr id="3" name="Group 2"/>
            <p:cNvGrpSpPr/>
            <p:nvPr/>
          </p:nvGrpSpPr>
          <p:grpSpPr>
            <a:xfrm>
              <a:off x="1626977" y="1665007"/>
              <a:ext cx="1288465" cy="709222"/>
              <a:chOff x="2758908" y="3053827"/>
              <a:chExt cx="1385350" cy="707886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767221" y="3053827"/>
                <a:ext cx="1368724" cy="707886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2758908" y="3239738"/>
                <a:ext cx="1385350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RDBMS</a:t>
                </a:r>
                <a:endParaRPr lang="en-US" dirty="0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1619246" y="2560491"/>
              <a:ext cx="1288465" cy="709222"/>
              <a:chOff x="2758908" y="3053827"/>
              <a:chExt cx="1385350" cy="707886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767221" y="3053827"/>
                <a:ext cx="1368724" cy="707886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758908" y="3239738"/>
                <a:ext cx="1385350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Hive</a:t>
                </a:r>
                <a:endParaRPr lang="en-US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1606715" y="3489306"/>
              <a:ext cx="1288465" cy="709222"/>
              <a:chOff x="2758908" y="3053827"/>
              <a:chExt cx="1385350" cy="70788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767221" y="3053827"/>
                <a:ext cx="1368724" cy="707886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758908" y="3239738"/>
                <a:ext cx="1385350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HDFS</a:t>
                </a:r>
                <a:endParaRPr lang="en-US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598984" y="4416529"/>
              <a:ext cx="1288465" cy="709222"/>
              <a:chOff x="2758908" y="3053827"/>
              <a:chExt cx="1385350" cy="707886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2767221" y="3053827"/>
                <a:ext cx="1368724" cy="707886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758908" y="3239738"/>
                <a:ext cx="1385350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Native RDD</a:t>
                </a:r>
                <a:endParaRPr lang="en-US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934991" y="2984359"/>
              <a:ext cx="1288465" cy="709222"/>
              <a:chOff x="2758908" y="3053827"/>
              <a:chExt cx="1385350" cy="707886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2767221" y="3053827"/>
                <a:ext cx="1368724" cy="707886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758908" y="3239738"/>
                <a:ext cx="1385350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RDD[Row]</a:t>
                </a:r>
                <a:endParaRPr lang="en-US" dirty="0"/>
              </a:p>
            </p:txBody>
          </p:sp>
        </p:grpSp>
        <p:cxnSp>
          <p:nvCxnSpPr>
            <p:cNvPr id="19" name="Straight Arrow Connector 18"/>
            <p:cNvCxnSpPr>
              <a:stCxn id="5" idx="3"/>
              <a:endCxn id="17" idx="1"/>
            </p:cNvCxnSpPr>
            <p:nvPr/>
          </p:nvCxnSpPr>
          <p:spPr>
            <a:xfrm>
              <a:off x="2915442" y="2036284"/>
              <a:ext cx="1019549" cy="131935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8" idx="3"/>
              <a:endCxn id="17" idx="1"/>
            </p:cNvCxnSpPr>
            <p:nvPr/>
          </p:nvCxnSpPr>
          <p:spPr>
            <a:xfrm>
              <a:off x="2907711" y="2931768"/>
              <a:ext cx="1027280" cy="4238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1" idx="3"/>
              <a:endCxn id="17" idx="1"/>
            </p:cNvCxnSpPr>
            <p:nvPr/>
          </p:nvCxnSpPr>
          <p:spPr>
            <a:xfrm flipV="1">
              <a:off x="2895180" y="3355636"/>
              <a:ext cx="1039811" cy="5049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4" idx="3"/>
              <a:endCxn id="17" idx="1"/>
            </p:cNvCxnSpPr>
            <p:nvPr/>
          </p:nvCxnSpPr>
          <p:spPr>
            <a:xfrm flipV="1">
              <a:off x="2887449" y="3355636"/>
              <a:ext cx="1047542" cy="14321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/>
            <p:cNvGrpSpPr/>
            <p:nvPr/>
          </p:nvGrpSpPr>
          <p:grpSpPr>
            <a:xfrm>
              <a:off x="6765768" y="3837956"/>
              <a:ext cx="1516786" cy="709222"/>
              <a:chOff x="2767221" y="3053827"/>
              <a:chExt cx="1368724" cy="707886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2767221" y="3053827"/>
                <a:ext cx="1368724" cy="707886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767221" y="3223452"/>
                <a:ext cx="1360412" cy="36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/>
                  <a:t>ColumnarRDD</a:t>
                </a:r>
                <a:endParaRPr lang="en-US" dirty="0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6765768" y="1992099"/>
              <a:ext cx="1516786" cy="709222"/>
              <a:chOff x="2767221" y="3053827"/>
              <a:chExt cx="1368724" cy="707886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2767221" y="3053827"/>
                <a:ext cx="1368724" cy="707886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775531" y="3223451"/>
                <a:ext cx="1360413" cy="36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/>
                  <a:t>IndexedRDD</a:t>
                </a:r>
                <a:endParaRPr lang="en-US" dirty="0"/>
              </a:p>
            </p:txBody>
          </p:sp>
        </p:grpSp>
        <p:cxnSp>
          <p:nvCxnSpPr>
            <p:cNvPr id="37" name="Straight Arrow Connector 36"/>
            <p:cNvCxnSpPr>
              <a:stCxn id="17" idx="3"/>
              <a:endCxn id="34" idx="1"/>
            </p:cNvCxnSpPr>
            <p:nvPr/>
          </p:nvCxnSpPr>
          <p:spPr>
            <a:xfrm flipV="1">
              <a:off x="5223456" y="2346710"/>
              <a:ext cx="1542312" cy="1008926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7" idx="3"/>
              <a:endCxn id="32" idx="1"/>
            </p:cNvCxnSpPr>
            <p:nvPr/>
          </p:nvCxnSpPr>
          <p:spPr>
            <a:xfrm>
              <a:off x="5223456" y="3355636"/>
              <a:ext cx="1542312" cy="836931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170009" y="2229536"/>
              <a:ext cx="111472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Distributed</a:t>
              </a:r>
            </a:p>
            <a:p>
              <a:pPr algn="ctr"/>
              <a:r>
                <a:rPr lang="en-US" sz="1600" dirty="0" smtClean="0"/>
                <a:t>Indexing</a:t>
              </a:r>
              <a:endParaRPr lang="en-US" sz="16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894631" y="3842646"/>
              <a:ext cx="167712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In-Memory</a:t>
              </a:r>
            </a:p>
            <a:p>
              <a:pPr algn="ctr"/>
              <a:r>
                <a:rPr lang="en-US" sz="1600" dirty="0" smtClean="0"/>
                <a:t>Columnar Storage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1474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121</Words>
  <Application>Microsoft Office PowerPoint</Application>
  <PresentationFormat>Widescreen</PresentationFormat>
  <Paragraphs>128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宋体</vt:lpstr>
      <vt:lpstr>Arial</vt:lpstr>
      <vt:lpstr>Calibri</vt:lpstr>
      <vt:lpstr>Cambria Math</vt:lpstr>
      <vt:lpstr>Courier New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Gefeili</dc:creator>
  <cp:lastModifiedBy>Dong Xie</cp:lastModifiedBy>
  <cp:revision>41</cp:revision>
  <dcterms:created xsi:type="dcterms:W3CDTF">2015-08-14T10:41:44Z</dcterms:created>
  <dcterms:modified xsi:type="dcterms:W3CDTF">2015-11-06T06:15:20Z</dcterms:modified>
</cp:coreProperties>
</file>