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media/image25.jpg" ContentType="image/png"/>
  <Override PartName="/ppt/media/image2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69" r:id="rId2"/>
    <p:sldMasterId id="2147483686" r:id="rId3"/>
    <p:sldMasterId id="2147483719" r:id="rId4"/>
  </p:sldMasterIdLst>
  <p:sldIdLst>
    <p:sldId id="256" r:id="rId5"/>
    <p:sldId id="297" r:id="rId6"/>
    <p:sldId id="261" r:id="rId7"/>
    <p:sldId id="260" r:id="rId8"/>
    <p:sldId id="267" r:id="rId9"/>
    <p:sldId id="279" r:id="rId10"/>
    <p:sldId id="259" r:id="rId11"/>
    <p:sldId id="275" r:id="rId12"/>
    <p:sldId id="266" r:id="rId13"/>
    <p:sldId id="262" r:id="rId14"/>
    <p:sldId id="264" r:id="rId15"/>
    <p:sldId id="265" r:id="rId16"/>
    <p:sldId id="268" r:id="rId17"/>
    <p:sldId id="269" r:id="rId18"/>
    <p:sldId id="270" r:id="rId19"/>
    <p:sldId id="271" r:id="rId20"/>
    <p:sldId id="272" r:id="rId21"/>
    <p:sldId id="273" r:id="rId22"/>
    <p:sldId id="274" r:id="rId23"/>
    <p:sldId id="289" r:id="rId24"/>
    <p:sldId id="290" r:id="rId25"/>
    <p:sldId id="281" r:id="rId26"/>
    <p:sldId id="291" r:id="rId27"/>
    <p:sldId id="282" r:id="rId28"/>
    <p:sldId id="283" r:id="rId29"/>
    <p:sldId id="284" r:id="rId30"/>
    <p:sldId id="286" r:id="rId31"/>
    <p:sldId id="285" r:id="rId32"/>
    <p:sldId id="287" r:id="rId33"/>
    <p:sldId id="288" r:id="rId34"/>
    <p:sldId id="292" r:id="rId35"/>
    <p:sldId id="293" r:id="rId36"/>
    <p:sldId id="294" r:id="rId37"/>
    <p:sldId id="277" r:id="rId38"/>
    <p:sldId id="280" r:id="rId39"/>
    <p:sldId id="295"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86" autoAdjust="0"/>
    <p:restoredTop sz="94660"/>
  </p:normalViewPr>
  <p:slideViewPr>
    <p:cSldViewPr>
      <p:cViewPr varScale="1">
        <p:scale>
          <a:sx n="116" d="100"/>
          <a:sy n="116" d="100"/>
        </p:scale>
        <p:origin x="-105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rgbClr val="71707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13"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rgbClr val="71707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5" name="Picture 14"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4338"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5" name="Picture 14"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4666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86" y="4429482"/>
              <a:ext cx="531651" cy="184909"/>
            </a:xfrm>
            <a:prstGeom prst="rect">
              <a:avLst/>
            </a:prstGeom>
          </p:spPr>
        </p:pic>
      </p:grpSp>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12"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6" name="Title 1"/>
          <p:cNvSpPr>
            <a:spLocks noGrp="1"/>
          </p:cNvSpPr>
          <p:nvPr>
            <p:ph type="ctrTitle" hasCustomPrompt="1"/>
          </p:nvPr>
        </p:nvSpPr>
        <p:spPr>
          <a:xfrm>
            <a:off x="3663996" y="363539"/>
            <a:ext cx="5175204" cy="1751012"/>
          </a:xfrm>
          <a:prstGeom prst="rect">
            <a:avLst/>
          </a:prstGeom>
        </p:spPr>
        <p:txBody>
          <a:bodyPr lIns="0" tIns="0" rIns="0" bIns="0" anchor="b" anchorCtr="0"/>
          <a:lstStyle>
            <a:lvl1pPr algn="l">
              <a:lnSpc>
                <a:spcPct val="100000"/>
              </a:lnSpc>
              <a:defRPr sz="4000">
                <a:solidFill>
                  <a:schemeClr val="tx2"/>
                </a:solidFill>
                <a:latin typeface="Architects Daughter"/>
                <a:cs typeface="Architects Daughter"/>
              </a:defRPr>
            </a:lvl1pPr>
          </a:lstStyle>
          <a:p>
            <a:r>
              <a:rPr lang="en-US" dirty="0" smtClean="0"/>
              <a:t>CLICK TO EDIT MASTER TITLE STYLE</a:t>
            </a:r>
            <a:endParaRPr lang="en-US" dirty="0"/>
          </a:p>
        </p:txBody>
      </p:sp>
      <p:sp>
        <p:nvSpPr>
          <p:cNvPr id="7" name="Subtitle 2"/>
          <p:cNvSpPr>
            <a:spLocks noGrp="1"/>
          </p:cNvSpPr>
          <p:nvPr>
            <p:ph type="subTitle" idx="1" hasCustomPrompt="1"/>
          </p:nvPr>
        </p:nvSpPr>
        <p:spPr>
          <a:xfrm>
            <a:off x="3663996" y="2440781"/>
            <a:ext cx="5175204" cy="816769"/>
          </a:xfrm>
          <a:prstGeom prst="rect">
            <a:avLst/>
          </a:prstGeom>
        </p:spPr>
        <p:txBody>
          <a:bodyPr lIns="0" tIns="0" rIns="0" bIns="0"/>
          <a:lstStyle>
            <a:lvl1pPr marL="0" indent="0" algn="l">
              <a:lnSpc>
                <a:spcPct val="100000"/>
              </a:lnSpc>
              <a:buNone/>
              <a:defRPr sz="24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lnSpc>
                <a:spcPct val="100000"/>
              </a:lnSpc>
              <a:spcBef>
                <a:spcPts val="1200"/>
              </a:spcBef>
              <a:buClr>
                <a:schemeClr val="tx2"/>
              </a:buClr>
              <a:buNone/>
              <a:defRPr sz="1800">
                <a:solidFill>
                  <a:schemeClr val="accent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599"/>
            <a:ext cx="84582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5"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432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79413"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526897"/>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 colum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599"/>
            <a:ext cx="4038600" cy="3548063"/>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293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column right">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4800600" y="990599"/>
            <a:ext cx="4038600" cy="3548063"/>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7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616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551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4" name="Picture 13" descr="All Federation logos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113580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rgbClr val="BABCBE"/>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740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accent4"/>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035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990599"/>
            <a:ext cx="6096000" cy="3548064"/>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548064"/>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743200" y="1295399"/>
            <a:ext cx="6096000" cy="3243264"/>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243264"/>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pic>
        <p:nvPicPr>
          <p:cNvPr id="2" name="Picture 1"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8" r:id="rId11"/>
    <p:sldLayoutId id="2147483794" r:id="rId12"/>
    <p:sldLayoutId id="2147483795" r:id="rId13"/>
    <p:sldLayoutId id="2147483763" r:id="rId14"/>
    <p:sldLayoutId id="2147483764" r:id="rId15"/>
    <p:sldLayoutId id="2147483765" r:id="rId16"/>
    <p:sldLayoutId id="2147483766" r:id="rId17"/>
    <p:sldLayoutId id="2147483767" r:id="rId18"/>
    <p:sldLayoutId id="2147483768"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14" name="Picture 13"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3" r:id="rId11"/>
    <p:sldLayoutId id="2147483796" r:id="rId12"/>
    <p:sldLayoutId id="2147483797" r:id="rId13"/>
    <p:sldLayoutId id="2147483802" r:id="rId14"/>
    <p:sldLayoutId id="2147483803" r:id="rId15"/>
    <p:sldLayoutId id="2147483804" r:id="rId16"/>
    <p:sldLayoutId id="2147483805" r:id="rId17"/>
    <p:sldLayoutId id="2147483806" r:id="rId18"/>
    <p:sldLayoutId id="214748379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pic>
        <p:nvPicPr>
          <p:cNvPr id="15" name="Picture 14"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30347757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3" r:id="rId11"/>
    <p:sldLayoutId id="2147483798" r:id="rId12"/>
    <p:sldLayoutId id="2147483799" r:id="rId13"/>
    <p:sldLayoutId id="2147483807" r:id="rId14"/>
    <p:sldLayoutId id="2147483808" r:id="rId15"/>
    <p:sldLayoutId id="2147483809" r:id="rId16"/>
    <p:sldLayoutId id="2147483810" r:id="rId17"/>
    <p:sldLayoutId id="2147483811" r:id="rId18"/>
    <p:sldLayoutId id="2147483711"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pic>
        <p:nvPicPr>
          <p:cNvPr id="8" name="Picture 7" descr="EMC logo white_300dpi.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3" r:id="rId11"/>
    <p:sldLayoutId id="2147483800" r:id="rId12"/>
    <p:sldLayoutId id="2147483801" r:id="rId13"/>
    <p:sldLayoutId id="2147483812" r:id="rId14"/>
    <p:sldLayoutId id="2147483813" r:id="rId15"/>
    <p:sldLayoutId id="2147483814" r:id="rId16"/>
    <p:sldLayoutId id="2147483815" r:id="rId17"/>
    <p:sldLayoutId id="2147483816" r:id="rId18"/>
    <p:sldLayoutId id="214748374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emc-tridax/SmartBinGHCIProject3"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thingspeak.com/channels/56157"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392" y="1809750"/>
            <a:ext cx="8383588" cy="413989"/>
          </a:xfrm>
        </p:spPr>
        <p:txBody>
          <a:bodyPr/>
          <a:lstStyle/>
          <a:p>
            <a:r>
              <a:rPr lang="en-US" dirty="0" smtClean="0"/>
              <a:t>Smart Bin </a:t>
            </a:r>
            <a:br>
              <a:rPr lang="en-US" dirty="0" smtClean="0"/>
            </a:br>
            <a:r>
              <a:rPr lang="en-US" dirty="0" smtClean="0"/>
              <a:t>(GHC HACKATHON PROJECT 3)</a:t>
            </a:r>
            <a:endParaRPr lang="en-US" dirty="0"/>
          </a:p>
        </p:txBody>
      </p:sp>
      <p:sp>
        <p:nvSpPr>
          <p:cNvPr id="3" name="Subtitle 2"/>
          <p:cNvSpPr>
            <a:spLocks noGrp="1"/>
          </p:cNvSpPr>
          <p:nvPr>
            <p:ph type="subTitle" idx="1"/>
          </p:nvPr>
        </p:nvSpPr>
        <p:spPr>
          <a:xfrm>
            <a:off x="1219200" y="3562350"/>
            <a:ext cx="7543799" cy="1051044"/>
          </a:xfrm>
        </p:spPr>
        <p:txBody>
          <a:bodyPr/>
          <a:lstStyle/>
          <a:p>
            <a:r>
              <a:rPr lang="en-US" dirty="0" smtClean="0"/>
              <a:t>Team: EMC-TRIDAX</a:t>
            </a:r>
          </a:p>
          <a:p>
            <a:r>
              <a:rPr lang="en-US" dirty="0" smtClean="0"/>
              <a:t>Members: Shwetha Ravoor, Priya Chandramohan, Savitha Bijoy, Soumya Narayanan, Shruthi M N</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1000" y="3638550"/>
            <a:ext cx="692783" cy="671513"/>
          </a:xfrm>
          <a:prstGeom prst="rect">
            <a:avLst/>
          </a:prstGeom>
        </p:spPr>
      </p:pic>
    </p:spTree>
    <p:extLst>
      <p:ext uri="{BB962C8B-B14F-4D97-AF65-F5344CB8AC3E}">
        <p14:creationId xmlns:p14="http://schemas.microsoft.com/office/powerpoint/2010/main" val="9195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8534400" cy="684211"/>
          </a:xfrm>
        </p:spPr>
        <p:txBody>
          <a:bodyPr/>
          <a:lstStyle/>
          <a:p>
            <a:r>
              <a:rPr lang="en-US" sz="2800" dirty="0"/>
              <a:t>Login Screen</a:t>
            </a:r>
          </a:p>
        </p:txBody>
      </p:sp>
      <p:pic>
        <p:nvPicPr>
          <p:cNvPr id="3" name="Content Placeholder 2"/>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381000" y="1123950"/>
            <a:ext cx="1971675" cy="3505200"/>
          </a:xfrm>
        </p:spPr>
      </p:pic>
      <p:sp>
        <p:nvSpPr>
          <p:cNvPr id="6" name="Content Placeholder 19"/>
          <p:cNvSpPr txBox="1">
            <a:spLocks/>
          </p:cNvSpPr>
          <p:nvPr/>
        </p:nvSpPr>
        <p:spPr>
          <a:xfrm>
            <a:off x="281940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717074"/>
                </a:solidFill>
              </a:rPr>
              <a:t>If the user enters a valid username and password, the tab to view and analyze the fill levels open up</a:t>
            </a:r>
          </a:p>
          <a:p>
            <a:pPr marL="285750" indent="-285750">
              <a:buFont typeface="Arial" panose="020B0604020202020204" pitchFamily="34" charset="0"/>
              <a:buChar char="•"/>
            </a:pPr>
            <a:r>
              <a:rPr lang="en-US" sz="2000" dirty="0">
                <a:solidFill>
                  <a:srgbClr val="717074"/>
                </a:solidFill>
              </a:rPr>
              <a:t>If user enters incorrect information, “username or password is invalid” is displayed</a:t>
            </a:r>
          </a:p>
          <a:p>
            <a:pPr marL="285750" indent="-285750">
              <a:buFont typeface="Arial" panose="020B0604020202020204" pitchFamily="34" charset="0"/>
              <a:buChar char="•"/>
            </a:pPr>
            <a:r>
              <a:rPr lang="en-US" sz="2000" dirty="0">
                <a:solidFill>
                  <a:srgbClr val="717074"/>
                </a:solidFill>
              </a:rPr>
              <a:t>‘Register’ button opens a new frame where a new user can be registered.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175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0"/>
            <a:ext cx="8534400" cy="684211"/>
          </a:xfrm>
        </p:spPr>
        <p:txBody>
          <a:bodyPr/>
          <a:lstStyle/>
          <a:p>
            <a:r>
              <a:rPr lang="en-US" sz="2800" dirty="0"/>
              <a:t>Register</a:t>
            </a:r>
            <a:r>
              <a:rPr lang="en-US" dirty="0" smtClean="0"/>
              <a:t> Screen</a:t>
            </a:r>
            <a:endParaRPr lang="en-US" dirty="0"/>
          </a:p>
        </p:txBody>
      </p:sp>
      <p:sp>
        <p:nvSpPr>
          <p:cNvPr id="6" name="Content Placeholder 19"/>
          <p:cNvSpPr txBox="1">
            <a:spLocks/>
          </p:cNvSpPr>
          <p:nvPr/>
        </p:nvSpPr>
        <p:spPr>
          <a:xfrm>
            <a:off x="2971800" y="991381"/>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rgbClr val="717074"/>
                </a:solidFill>
              </a:rPr>
              <a:t>Accepts username, password, email and contact number of the user</a:t>
            </a:r>
          </a:p>
          <a:p>
            <a:pPr marL="285750" indent="-285750">
              <a:buFont typeface="Arial" panose="020B0604020202020204" pitchFamily="34" charset="0"/>
              <a:buChar char="•"/>
            </a:pPr>
            <a:r>
              <a:rPr lang="en-US" sz="2000" dirty="0">
                <a:solidFill>
                  <a:srgbClr val="717074"/>
                </a:solidFill>
              </a:rPr>
              <a:t>This information is saved in the ‘shared preferences’ of the app so that future logins with the same login id can be validated</a:t>
            </a:r>
          </a:p>
          <a:p>
            <a:pPr marL="285750" indent="-285750">
              <a:buFont typeface="Arial" panose="020B0604020202020204" pitchFamily="34" charset="0"/>
              <a:buChar char="•"/>
            </a:pPr>
            <a:r>
              <a:rPr lang="en-US" sz="2000" dirty="0">
                <a:solidFill>
                  <a:srgbClr val="717074"/>
                </a:solidFill>
              </a:rPr>
              <a:t>If validation with the data available in shared preferences is not possible, the request for validation is sent to server</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22" y="991380"/>
            <a:ext cx="2514600" cy="3693907"/>
          </a:xfrm>
          <a:prstGeom prst="rect">
            <a:avLst/>
          </a:prstGeom>
        </p:spPr>
      </p:pic>
    </p:spTree>
    <p:extLst>
      <p:ext uri="{BB962C8B-B14F-4D97-AF65-F5344CB8AC3E}">
        <p14:creationId xmlns:p14="http://schemas.microsoft.com/office/powerpoint/2010/main" val="192740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534400" cy="684211"/>
          </a:xfrm>
        </p:spPr>
        <p:txBody>
          <a:bodyPr/>
          <a:lstStyle/>
          <a:p>
            <a:r>
              <a:rPr lang="en-US" sz="2800" dirty="0"/>
              <a:t>View Fill Levels</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61310" y="876300"/>
            <a:ext cx="5825490" cy="3896451"/>
          </a:xfrm>
          <a:prstGeom prst="rect">
            <a:avLst/>
          </a:prstGeom>
        </p:spPr>
        <p:txBody>
          <a:bodyPr wrap="square">
            <a:spAutoFit/>
          </a:bodyPr>
          <a:lstStyle/>
          <a:p>
            <a:pPr marL="285750" indent="-285750">
              <a:spcBef>
                <a:spcPct val="20000"/>
              </a:spcBef>
              <a:buFont typeface="Arial" panose="020B0604020202020204" pitchFamily="34" charset="0"/>
              <a:buChar char="•"/>
            </a:pPr>
            <a:r>
              <a:rPr lang="en-US" sz="2000" dirty="0">
                <a:solidFill>
                  <a:srgbClr val="717074"/>
                </a:solidFill>
              </a:rPr>
              <a:t>Fill levels can be viewed based on</a:t>
            </a:r>
          </a:p>
          <a:p>
            <a:pPr marL="742950" lvl="2" indent="-285750">
              <a:spcBef>
                <a:spcPct val="20000"/>
              </a:spcBef>
              <a:buFont typeface="Arial" panose="020B0604020202020204" pitchFamily="34" charset="0"/>
              <a:buChar char="•"/>
            </a:pPr>
            <a:r>
              <a:rPr lang="en-US" dirty="0" smtClean="0">
                <a:solidFill>
                  <a:srgbClr val="717074"/>
                </a:solidFill>
              </a:rPr>
              <a:t>current </a:t>
            </a:r>
            <a:r>
              <a:rPr lang="en-US" dirty="0">
                <a:solidFill>
                  <a:srgbClr val="717074"/>
                </a:solidFill>
              </a:rPr>
              <a:t>location (retrieved with GPS)</a:t>
            </a:r>
          </a:p>
          <a:p>
            <a:pPr marL="742950" lvl="2" indent="-285750">
              <a:spcBef>
                <a:spcPct val="20000"/>
              </a:spcBef>
              <a:buFont typeface="Arial" panose="020B0604020202020204" pitchFamily="34" charset="0"/>
              <a:buChar char="•"/>
            </a:pPr>
            <a:r>
              <a:rPr lang="en-US" dirty="0" smtClean="0">
                <a:solidFill>
                  <a:srgbClr val="717074"/>
                </a:solidFill>
              </a:rPr>
              <a:t>location </a:t>
            </a:r>
            <a:r>
              <a:rPr lang="en-US" dirty="0">
                <a:solidFill>
                  <a:srgbClr val="717074"/>
                </a:solidFill>
              </a:rPr>
              <a:t>provided by user</a:t>
            </a:r>
          </a:p>
          <a:p>
            <a:pPr marL="285750" indent="-285750">
              <a:spcBef>
                <a:spcPct val="20000"/>
              </a:spcBef>
              <a:buFont typeface="Arial" panose="020B0604020202020204" pitchFamily="34" charset="0"/>
              <a:buChar char="•"/>
            </a:pPr>
            <a:r>
              <a:rPr lang="en-US" sz="2000" dirty="0">
                <a:solidFill>
                  <a:srgbClr val="717074"/>
                </a:solidFill>
              </a:rPr>
              <a:t>The app has been integrated with GPS which helps in retrieving the current location of the user. This information is used </a:t>
            </a:r>
            <a:r>
              <a:rPr lang="en-US" sz="2000" dirty="0" smtClean="0">
                <a:solidFill>
                  <a:srgbClr val="717074"/>
                </a:solidFill>
              </a:rPr>
              <a:t>if </a:t>
            </a:r>
            <a:r>
              <a:rPr lang="en-US" sz="2000" dirty="0">
                <a:solidFill>
                  <a:srgbClr val="717074"/>
                </a:solidFill>
              </a:rPr>
              <a:t>user does not enter an ‘area’ in the ‘edit box’</a:t>
            </a:r>
          </a:p>
          <a:p>
            <a:pPr marL="285750" indent="-285750">
              <a:spcBef>
                <a:spcPct val="20000"/>
              </a:spcBef>
              <a:buFont typeface="Arial" panose="020B0604020202020204" pitchFamily="34" charset="0"/>
              <a:buChar char="•"/>
            </a:pPr>
            <a:r>
              <a:rPr lang="en-US" sz="2000" dirty="0">
                <a:solidFill>
                  <a:srgbClr val="717074"/>
                </a:solidFill>
              </a:rPr>
              <a:t>The request is sent to the server which responds with the data in </a:t>
            </a:r>
            <a:r>
              <a:rPr lang="en-US" sz="2000" dirty="0" err="1">
                <a:solidFill>
                  <a:srgbClr val="717074"/>
                </a:solidFill>
              </a:rPr>
              <a:t>json</a:t>
            </a:r>
            <a:r>
              <a:rPr lang="en-US" sz="2000" dirty="0">
                <a:solidFill>
                  <a:srgbClr val="717074"/>
                </a:solidFill>
              </a:rPr>
              <a:t> format</a:t>
            </a:r>
          </a:p>
          <a:p>
            <a:endParaRPr lang="en-US" dirty="0" smtClean="0"/>
          </a:p>
          <a:p>
            <a:pPr marL="285750" indent="-285750">
              <a:buFont typeface="Arial" panose="020B0604020202020204" pitchFamily="34" charset="0"/>
              <a:buChar char="•"/>
            </a:pPr>
            <a:endParaRPr lang="en-US" dirty="0"/>
          </a:p>
        </p:txBody>
      </p:sp>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381000" y="1082040"/>
            <a:ext cx="2209800" cy="3521725"/>
          </a:xfrm>
        </p:spPr>
      </p:pic>
    </p:spTree>
    <p:extLst>
      <p:ext uri="{BB962C8B-B14F-4D97-AF65-F5344CB8AC3E}">
        <p14:creationId xmlns:p14="http://schemas.microsoft.com/office/powerpoint/2010/main" val="27680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209550"/>
            <a:ext cx="8534400" cy="684211"/>
          </a:xfrm>
        </p:spPr>
        <p:txBody>
          <a:bodyPr/>
          <a:lstStyle/>
          <a:p>
            <a:r>
              <a:rPr lang="en-US" sz="2800" dirty="0"/>
              <a:t>View Fill Levels (contd.)</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28358" y="948881"/>
            <a:ext cx="5934641" cy="3951851"/>
          </a:xfrm>
          <a:prstGeom prst="rect">
            <a:avLst/>
          </a:prstGeom>
        </p:spPr>
        <p:txBody>
          <a:bodyPr wrap="square">
            <a:spAutoFit/>
          </a:bodyPr>
          <a:lstStyle/>
          <a:p>
            <a:pPr marL="285750" indent="-285750">
              <a:spcBef>
                <a:spcPct val="20000"/>
              </a:spcBef>
              <a:buFont typeface="Arial" panose="020B0604020202020204" pitchFamily="34" charset="0"/>
              <a:buChar char="•"/>
            </a:pPr>
            <a:r>
              <a:rPr lang="en-US" sz="2000" dirty="0">
                <a:solidFill>
                  <a:srgbClr val="717074"/>
                </a:solidFill>
              </a:rPr>
              <a:t>The content displayed in mobile app frame are: </a:t>
            </a:r>
          </a:p>
          <a:p>
            <a:pPr marL="742950" lvl="2" indent="-285750">
              <a:spcBef>
                <a:spcPct val="20000"/>
              </a:spcBef>
              <a:buFont typeface="Arial" panose="020B0604020202020204" pitchFamily="34" charset="0"/>
              <a:buChar char="•"/>
            </a:pPr>
            <a:r>
              <a:rPr lang="en-US" dirty="0">
                <a:solidFill>
                  <a:srgbClr val="717074"/>
                </a:solidFill>
              </a:rPr>
              <a:t>Bin id</a:t>
            </a:r>
          </a:p>
          <a:p>
            <a:pPr marL="742950" lvl="2" indent="-285750">
              <a:spcBef>
                <a:spcPct val="20000"/>
              </a:spcBef>
              <a:buFont typeface="Arial" panose="020B0604020202020204" pitchFamily="34" charset="0"/>
              <a:buChar char="•"/>
            </a:pPr>
            <a:r>
              <a:rPr lang="en-US" dirty="0">
                <a:solidFill>
                  <a:srgbClr val="717074"/>
                </a:solidFill>
              </a:rPr>
              <a:t>Area</a:t>
            </a:r>
          </a:p>
          <a:p>
            <a:pPr marL="742950" lvl="2" indent="-285750">
              <a:spcBef>
                <a:spcPct val="20000"/>
              </a:spcBef>
              <a:buFont typeface="Arial" panose="020B0604020202020204" pitchFamily="34" charset="0"/>
              <a:buChar char="•"/>
            </a:pPr>
            <a:r>
              <a:rPr lang="en-US" dirty="0">
                <a:solidFill>
                  <a:srgbClr val="717074"/>
                </a:solidFill>
              </a:rPr>
              <a:t>Fill levels</a:t>
            </a:r>
          </a:p>
          <a:p>
            <a:pPr marL="285750" indent="-285750">
              <a:buFont typeface="Arial" panose="020B0604020202020204" pitchFamily="34" charset="0"/>
              <a:buChar char="•"/>
            </a:pPr>
            <a:r>
              <a:rPr lang="en-US" sz="2000" dirty="0">
                <a:solidFill>
                  <a:srgbClr val="717074"/>
                </a:solidFill>
              </a:rPr>
              <a:t>Color coding </a:t>
            </a:r>
            <a:endParaRPr lang="en-US" sz="2000" dirty="0" smtClean="0">
              <a:solidFill>
                <a:srgbClr val="717074"/>
              </a:solidFill>
            </a:endParaRPr>
          </a:p>
          <a:p>
            <a:pPr marL="742950" lvl="1" indent="-285750">
              <a:buFont typeface="Arial" panose="020B0604020202020204" pitchFamily="34" charset="0"/>
              <a:buChar char="•"/>
            </a:pPr>
            <a:r>
              <a:rPr lang="en-US" dirty="0" smtClean="0">
                <a:solidFill>
                  <a:srgbClr val="717074"/>
                </a:solidFill>
              </a:rPr>
              <a:t>Fill levels greater than (or equal to) 70% is considered ‘High’; This is displayed in ‘</a:t>
            </a:r>
            <a:r>
              <a:rPr lang="en-US" dirty="0" smtClean="0">
                <a:solidFill>
                  <a:srgbClr val="FF0000"/>
                </a:solidFill>
              </a:rPr>
              <a:t>red</a:t>
            </a:r>
            <a:r>
              <a:rPr lang="en-US" dirty="0" smtClean="0">
                <a:solidFill>
                  <a:srgbClr val="717074"/>
                </a:solidFill>
              </a:rPr>
              <a:t>’</a:t>
            </a:r>
          </a:p>
          <a:p>
            <a:pPr marL="742950" lvl="1" indent="-285750">
              <a:buFont typeface="Arial" panose="020B0604020202020204" pitchFamily="34" charset="0"/>
              <a:buChar char="•"/>
            </a:pPr>
            <a:r>
              <a:rPr lang="en-US" dirty="0" smtClean="0">
                <a:solidFill>
                  <a:srgbClr val="717074"/>
                </a:solidFill>
              </a:rPr>
              <a:t>Fill </a:t>
            </a:r>
            <a:r>
              <a:rPr lang="en-US" dirty="0">
                <a:solidFill>
                  <a:srgbClr val="717074"/>
                </a:solidFill>
              </a:rPr>
              <a:t>levels greater than (or equal to) 40% and less than 70% is considered ‘Medium</a:t>
            </a:r>
            <a:r>
              <a:rPr lang="en-US" dirty="0" smtClean="0">
                <a:solidFill>
                  <a:srgbClr val="717074"/>
                </a:solidFill>
              </a:rPr>
              <a:t>’; </a:t>
            </a:r>
            <a:r>
              <a:rPr lang="en-US" dirty="0">
                <a:solidFill>
                  <a:srgbClr val="717074"/>
                </a:solidFill>
              </a:rPr>
              <a:t>This is displayed in </a:t>
            </a:r>
            <a:r>
              <a:rPr lang="en-US" dirty="0" smtClean="0">
                <a:solidFill>
                  <a:srgbClr val="717074"/>
                </a:solidFill>
              </a:rPr>
              <a:t>‘</a:t>
            </a:r>
            <a:r>
              <a:rPr lang="en-US" dirty="0" smtClean="0">
                <a:solidFill>
                  <a:srgbClr val="FFC000"/>
                </a:solidFill>
              </a:rPr>
              <a:t>orange</a:t>
            </a:r>
            <a:r>
              <a:rPr lang="en-US" dirty="0" smtClean="0">
                <a:solidFill>
                  <a:srgbClr val="717074"/>
                </a:solidFill>
              </a:rPr>
              <a:t>’</a:t>
            </a:r>
            <a:endParaRPr lang="en-US" dirty="0">
              <a:solidFill>
                <a:srgbClr val="717074"/>
              </a:solidFill>
            </a:endParaRPr>
          </a:p>
          <a:p>
            <a:pPr marL="742950" lvl="1" indent="-285750">
              <a:buFont typeface="Arial" panose="020B0604020202020204" pitchFamily="34" charset="0"/>
              <a:buChar char="•"/>
            </a:pPr>
            <a:r>
              <a:rPr lang="en-US" dirty="0">
                <a:solidFill>
                  <a:srgbClr val="717074"/>
                </a:solidFill>
              </a:rPr>
              <a:t>Fill levels less than 40% is considered ‘Low’ ; This is displayed in ‘</a:t>
            </a:r>
            <a:r>
              <a:rPr lang="en-US" dirty="0">
                <a:solidFill>
                  <a:schemeClr val="accent2">
                    <a:lumMod val="60000"/>
                    <a:lumOff val="40000"/>
                  </a:schemeClr>
                </a:solidFill>
              </a:rPr>
              <a:t>green</a:t>
            </a:r>
            <a:r>
              <a:rPr lang="en-US" dirty="0">
                <a:solidFill>
                  <a:srgbClr val="717074"/>
                </a:solidFill>
              </a:rPr>
              <a:t>’</a:t>
            </a:r>
          </a:p>
        </p:txBody>
      </p:sp>
      <p:pic>
        <p:nvPicPr>
          <p:cNvPr id="3" name="Content Placeholder 2"/>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948881"/>
            <a:ext cx="2133600" cy="3793084"/>
          </a:xfrm>
        </p:spPr>
      </p:pic>
    </p:spTree>
    <p:extLst>
      <p:ext uri="{BB962C8B-B14F-4D97-AF65-F5344CB8AC3E}">
        <p14:creationId xmlns:p14="http://schemas.microsoft.com/office/powerpoint/2010/main" val="284618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534400" cy="684211"/>
          </a:xfrm>
        </p:spPr>
        <p:txBody>
          <a:bodyPr/>
          <a:lstStyle/>
          <a:p>
            <a:r>
              <a:rPr lang="en-US" sz="2800" dirty="0"/>
              <a:t>View fill levels and optimal routes on </a:t>
            </a:r>
            <a:r>
              <a:rPr lang="en-US" sz="2800" dirty="0" err="1"/>
              <a:t>gmap</a:t>
            </a:r>
            <a:r>
              <a:rPr lang="en-US" sz="2800" dirty="0"/>
              <a:t>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61310" y="881360"/>
            <a:ext cx="5720058" cy="3662541"/>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717074"/>
                </a:solidFill>
              </a:rPr>
              <a:t>The optimal route is displayed on </a:t>
            </a:r>
            <a:r>
              <a:rPr lang="en-US" sz="2000" dirty="0" err="1">
                <a:solidFill>
                  <a:srgbClr val="717074"/>
                </a:solidFill>
              </a:rPr>
              <a:t>gmap</a:t>
            </a:r>
            <a:r>
              <a:rPr lang="en-US" sz="2000" dirty="0">
                <a:solidFill>
                  <a:srgbClr val="717074"/>
                </a:solidFill>
              </a:rPr>
              <a:t> based on </a:t>
            </a:r>
          </a:p>
          <a:p>
            <a:pPr marL="742950" lvl="1" indent="-285750">
              <a:buFont typeface="Arial" panose="020B0604020202020204" pitchFamily="34" charset="0"/>
              <a:buChar char="•"/>
            </a:pPr>
            <a:r>
              <a:rPr lang="en-US" sz="2000" dirty="0">
                <a:solidFill>
                  <a:srgbClr val="717074"/>
                </a:solidFill>
              </a:rPr>
              <a:t>current location retrieved using GPS</a:t>
            </a:r>
          </a:p>
          <a:p>
            <a:pPr marL="742950" lvl="1" indent="-285750">
              <a:buFont typeface="Arial" panose="020B0604020202020204" pitchFamily="34" charset="0"/>
              <a:buChar char="•"/>
            </a:pPr>
            <a:r>
              <a:rPr lang="en-US" sz="2000" dirty="0">
                <a:solidFill>
                  <a:srgbClr val="717074"/>
                </a:solidFill>
              </a:rPr>
              <a:t>the location entered by user in ‘edit box’</a:t>
            </a:r>
          </a:p>
          <a:p>
            <a:pPr marL="285750" indent="-285750">
              <a:buFont typeface="Arial" panose="020B0604020202020204" pitchFamily="34" charset="0"/>
              <a:buChar char="•"/>
            </a:pPr>
            <a:r>
              <a:rPr lang="en-US" sz="2000" dirty="0" smtClean="0">
                <a:solidFill>
                  <a:srgbClr val="717074"/>
                </a:solidFill>
              </a:rPr>
              <a:t>Color coding for the markers</a:t>
            </a:r>
            <a:endParaRPr lang="en-US" sz="2000" dirty="0">
              <a:solidFill>
                <a:srgbClr val="717074"/>
              </a:solidFill>
            </a:endParaRPr>
          </a:p>
          <a:p>
            <a:pPr marL="742950" lvl="1" indent="-285750">
              <a:buFont typeface="Arial" panose="020B0604020202020204" pitchFamily="34" charset="0"/>
              <a:buChar char="•"/>
            </a:pPr>
            <a:r>
              <a:rPr lang="en-US" sz="1600" dirty="0">
                <a:solidFill>
                  <a:srgbClr val="717074"/>
                </a:solidFill>
              </a:rPr>
              <a:t>Fill levels greater than (or equal to) 70% is considered ‘High’; This is displayed in ‘</a:t>
            </a:r>
            <a:r>
              <a:rPr lang="en-US" sz="1600" dirty="0">
                <a:solidFill>
                  <a:srgbClr val="FF0000"/>
                </a:solidFill>
              </a:rPr>
              <a:t>red</a:t>
            </a:r>
            <a:r>
              <a:rPr lang="en-US" sz="1600" dirty="0">
                <a:solidFill>
                  <a:srgbClr val="717074"/>
                </a:solidFill>
              </a:rPr>
              <a:t>’</a:t>
            </a:r>
          </a:p>
          <a:p>
            <a:pPr marL="742950" lvl="1" indent="-285750">
              <a:buFont typeface="Arial" panose="020B0604020202020204" pitchFamily="34" charset="0"/>
              <a:buChar char="•"/>
            </a:pPr>
            <a:r>
              <a:rPr lang="en-US" sz="1600" dirty="0">
                <a:solidFill>
                  <a:srgbClr val="717074"/>
                </a:solidFill>
              </a:rPr>
              <a:t>Fill levels greater than (or equal to) 40% and less than 70% is considered ‘Medium’; This is displayed in ‘</a:t>
            </a:r>
            <a:r>
              <a:rPr lang="en-US" sz="1600" dirty="0">
                <a:solidFill>
                  <a:srgbClr val="FFC000"/>
                </a:solidFill>
              </a:rPr>
              <a:t>orange</a:t>
            </a:r>
            <a:r>
              <a:rPr lang="en-US" sz="1600" dirty="0">
                <a:solidFill>
                  <a:srgbClr val="717074"/>
                </a:solidFill>
              </a:rPr>
              <a:t>’</a:t>
            </a:r>
          </a:p>
          <a:p>
            <a:pPr marL="742950" lvl="1" indent="-285750">
              <a:buFont typeface="Arial" panose="020B0604020202020204" pitchFamily="34" charset="0"/>
              <a:buChar char="•"/>
            </a:pPr>
            <a:r>
              <a:rPr lang="en-US" sz="1600" dirty="0">
                <a:solidFill>
                  <a:srgbClr val="717074"/>
                </a:solidFill>
              </a:rPr>
              <a:t>Fill levels less than 40% is considered ‘Low’ ; This is displayed in ‘</a:t>
            </a:r>
            <a:r>
              <a:rPr lang="en-US" sz="1600" dirty="0">
                <a:solidFill>
                  <a:schemeClr val="accent2">
                    <a:lumMod val="60000"/>
                    <a:lumOff val="40000"/>
                  </a:schemeClr>
                </a:solidFill>
              </a:rPr>
              <a:t>green</a:t>
            </a:r>
            <a:r>
              <a:rPr lang="en-US" sz="1600" dirty="0">
                <a:solidFill>
                  <a:srgbClr val="717074"/>
                </a:solidFill>
              </a:rPr>
              <a:t>’</a:t>
            </a:r>
          </a:p>
        </p:txBody>
      </p:sp>
      <p:pic>
        <p:nvPicPr>
          <p:cNvPr id="5" name="Content Placeholder 4"/>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1211580"/>
            <a:ext cx="1828800" cy="3251215"/>
          </a:xfrm>
        </p:spPr>
      </p:pic>
    </p:spTree>
    <p:extLst>
      <p:ext uri="{BB962C8B-B14F-4D97-AF65-F5344CB8AC3E}">
        <p14:creationId xmlns:p14="http://schemas.microsoft.com/office/powerpoint/2010/main" val="162003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610600" cy="684211"/>
          </a:xfrm>
        </p:spPr>
        <p:txBody>
          <a:bodyPr/>
          <a:lstStyle/>
          <a:p>
            <a:r>
              <a:rPr lang="en-US" sz="2800" dirty="0"/>
              <a:t>View fill levels and optimal routes on </a:t>
            </a:r>
            <a:r>
              <a:rPr lang="en-US" sz="2800" dirty="0" err="1"/>
              <a:t>gmap</a:t>
            </a:r>
            <a:r>
              <a:rPr lang="en-US" sz="2800" dirty="0"/>
              <a:t>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7" name="Rectangle 6"/>
          <p:cNvSpPr/>
          <p:nvPr/>
        </p:nvSpPr>
        <p:spPr>
          <a:xfrm>
            <a:off x="2899410" y="1200150"/>
            <a:ext cx="5720058" cy="163121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717074"/>
                </a:solidFill>
              </a:rPr>
              <a:t>If user provides a different location, the details of all bins </a:t>
            </a:r>
            <a:r>
              <a:rPr lang="en-US" sz="2000" dirty="0" smtClean="0">
                <a:solidFill>
                  <a:srgbClr val="717074"/>
                </a:solidFill>
              </a:rPr>
              <a:t>in that </a:t>
            </a:r>
            <a:r>
              <a:rPr lang="en-US" sz="2000" dirty="0">
                <a:solidFill>
                  <a:srgbClr val="717074"/>
                </a:solidFill>
              </a:rPr>
              <a:t>location is displayed.</a:t>
            </a:r>
          </a:p>
          <a:p>
            <a:pPr marL="285750" indent="-285750">
              <a:buFont typeface="Arial" panose="020B0604020202020204" pitchFamily="34" charset="0"/>
              <a:buChar char="•"/>
            </a:pPr>
            <a:r>
              <a:rPr lang="en-US" sz="2000" dirty="0">
                <a:solidFill>
                  <a:srgbClr val="717074"/>
                </a:solidFill>
              </a:rPr>
              <a:t>The</a:t>
            </a:r>
            <a:r>
              <a:rPr lang="en-US" sz="2000" dirty="0">
                <a:solidFill>
                  <a:srgbClr val="FF0000"/>
                </a:solidFill>
              </a:rPr>
              <a:t> </a:t>
            </a:r>
            <a:r>
              <a:rPr lang="en-US" sz="2000" dirty="0">
                <a:solidFill>
                  <a:srgbClr val="717074"/>
                </a:solidFill>
              </a:rPr>
              <a:t>color coding for the markers on the map remains the same.</a:t>
            </a:r>
          </a:p>
        </p:txBody>
      </p:sp>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533400" y="1211579"/>
            <a:ext cx="2057400" cy="3657617"/>
          </a:xfrm>
        </p:spPr>
      </p:pic>
    </p:spTree>
    <p:extLst>
      <p:ext uri="{BB962C8B-B14F-4D97-AF65-F5344CB8AC3E}">
        <p14:creationId xmlns:p14="http://schemas.microsoft.com/office/powerpoint/2010/main" val="177613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534400" cy="684211"/>
          </a:xfrm>
        </p:spPr>
        <p:txBody>
          <a:bodyPr/>
          <a:lstStyle/>
          <a:p>
            <a:r>
              <a:rPr lang="en-US" sz="2800" dirty="0"/>
              <a:t>Analyze fill levels </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5" name="TextBox 4"/>
          <p:cNvSpPr txBox="1"/>
          <p:nvPr/>
        </p:nvSpPr>
        <p:spPr>
          <a:xfrm>
            <a:off x="3048000" y="987511"/>
            <a:ext cx="56388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717074"/>
                </a:solidFill>
              </a:rPr>
              <a:t>Graphical representation of the fill levels can be viewed in ‘Analyze’ tab</a:t>
            </a:r>
          </a:p>
          <a:p>
            <a:pPr marL="285750" indent="-285750">
              <a:buFont typeface="Arial" panose="020B0604020202020204" pitchFamily="34" charset="0"/>
              <a:buChar char="•"/>
            </a:pPr>
            <a:r>
              <a:rPr lang="en-US" sz="2000" dirty="0" smtClean="0">
                <a:solidFill>
                  <a:srgbClr val="717074"/>
                </a:solidFill>
              </a:rPr>
              <a:t>User needs to provide the ‘area’ for which the graph needs to be </a:t>
            </a:r>
            <a:r>
              <a:rPr lang="en-US" sz="2000" dirty="0">
                <a:solidFill>
                  <a:srgbClr val="717074"/>
                </a:solidFill>
              </a:rPr>
              <a:t>generated.</a:t>
            </a:r>
          </a:p>
          <a:p>
            <a:pPr marL="285750" indent="-285750">
              <a:buFont typeface="Arial" panose="020B0604020202020204" pitchFamily="34" charset="0"/>
              <a:buChar char="•"/>
            </a:pPr>
            <a:r>
              <a:rPr lang="en-US" sz="2000" dirty="0">
                <a:solidFill>
                  <a:srgbClr val="717074"/>
                </a:solidFill>
              </a:rPr>
              <a:t>The average fill levels on a weekly basis for the month of October is displayed using line graph </a:t>
            </a:r>
          </a:p>
          <a:p>
            <a:r>
              <a:rPr lang="en-US" sz="2000" dirty="0">
                <a:solidFill>
                  <a:srgbClr val="717074"/>
                </a:solidFill>
              </a:rPr>
              <a:t> </a:t>
            </a:r>
          </a:p>
        </p:txBody>
      </p:sp>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457200" y="889630"/>
            <a:ext cx="2327910" cy="3793084"/>
          </a:xfrm>
        </p:spPr>
      </p:pic>
    </p:spTree>
    <p:extLst>
      <p:ext uri="{BB962C8B-B14F-4D97-AF65-F5344CB8AC3E}">
        <p14:creationId xmlns:p14="http://schemas.microsoft.com/office/powerpoint/2010/main" val="417752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5750"/>
            <a:ext cx="8534400" cy="684211"/>
          </a:xfrm>
        </p:spPr>
        <p:txBody>
          <a:bodyPr/>
          <a:lstStyle/>
          <a:p>
            <a:r>
              <a:rPr lang="en-US" sz="2800" dirty="0"/>
              <a:t>Settings menu</a:t>
            </a:r>
          </a:p>
        </p:txBody>
      </p:sp>
      <p:sp>
        <p:nvSpPr>
          <p:cNvPr id="6" name="Content Placeholder 19"/>
          <p:cNvSpPr txBox="1">
            <a:spLocks/>
          </p:cNvSpPr>
          <p:nvPr/>
        </p:nvSpPr>
        <p:spPr>
          <a:xfrm>
            <a:off x="2861310" y="1047750"/>
            <a:ext cx="5758158" cy="3637538"/>
          </a:xfrm>
          <a:prstGeom prst="rect">
            <a:avLst/>
          </a:prstGeom>
        </p:spPr>
        <p:txBody>
          <a:bodyPr/>
          <a:lstStyle>
            <a:lvl1pPr marL="0" indent="0" algn="l" defTabSz="457200" rtl="0" eaLnBrk="1" latinLnBrk="0" hangingPunct="1">
              <a:spcBef>
                <a:spcPct val="20000"/>
              </a:spcBef>
              <a:buFont typeface="Arial"/>
              <a:buNone/>
              <a:defRPr sz="1800" kern="1200">
                <a:solidFill>
                  <a:schemeClr val="bg2"/>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sp>
        <p:nvSpPr>
          <p:cNvPr id="5" name="TextBox 4"/>
          <p:cNvSpPr txBox="1"/>
          <p:nvPr/>
        </p:nvSpPr>
        <p:spPr>
          <a:xfrm>
            <a:off x="3200400" y="971550"/>
            <a:ext cx="487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2"/>
                </a:solidFill>
              </a:rPr>
              <a:t>Provides option to modify the email registered by user</a:t>
            </a:r>
          </a:p>
          <a:p>
            <a:pPr marL="285750" indent="-285750">
              <a:buFont typeface="Arial" panose="020B0604020202020204" pitchFamily="34" charset="0"/>
              <a:buChar char="•"/>
            </a:pPr>
            <a:r>
              <a:rPr lang="en-US" dirty="0" smtClean="0">
                <a:solidFill>
                  <a:schemeClr val="bg2"/>
                </a:solidFill>
              </a:rPr>
              <a:t>Also provides option to change the name of the city</a:t>
            </a:r>
          </a:p>
        </p:txBody>
      </p:sp>
      <p:pic>
        <p:nvPicPr>
          <p:cNvPr id="4" name="Content Placeholder 3"/>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836861" y="1047750"/>
            <a:ext cx="2057400" cy="3386682"/>
          </a:xfrm>
        </p:spPr>
      </p:pic>
    </p:spTree>
    <p:extLst>
      <p:ext uri="{BB962C8B-B14F-4D97-AF65-F5344CB8AC3E}">
        <p14:creationId xmlns:p14="http://schemas.microsoft.com/office/powerpoint/2010/main" val="426441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57350"/>
            <a:ext cx="8610600" cy="684211"/>
          </a:xfrm>
        </p:spPr>
        <p:txBody>
          <a:bodyPr/>
          <a:lstStyle/>
          <a:p>
            <a:pPr algn="ctr"/>
            <a:r>
              <a:rPr lang="en-US" dirty="0" smtClean="0"/>
              <a:t>Smart Bin Server and Database</a:t>
            </a:r>
            <a:endParaRPr lang="en-US" dirty="0"/>
          </a:p>
        </p:txBody>
      </p:sp>
    </p:spTree>
    <p:extLst>
      <p:ext uri="{BB962C8B-B14F-4D97-AF65-F5344CB8AC3E}">
        <p14:creationId xmlns:p14="http://schemas.microsoft.com/office/powerpoint/2010/main" val="313293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Server</a:t>
            </a:r>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a:t>The server has been implemented </a:t>
            </a:r>
            <a:r>
              <a:rPr lang="en-US" sz="2000" dirty="0" smtClean="0"/>
              <a:t>using the python flask framework</a:t>
            </a:r>
          </a:p>
          <a:p>
            <a:pPr marL="285750" indent="-285750">
              <a:buFont typeface="Arial" panose="020B0604020202020204" pitchFamily="34" charset="0"/>
              <a:buChar char="•"/>
            </a:pPr>
            <a:r>
              <a:rPr lang="en-US" sz="2000" dirty="0" smtClean="0"/>
              <a:t>REST interface is exposed to clients for accessing smart bin information</a:t>
            </a:r>
          </a:p>
          <a:p>
            <a:pPr marL="285750" indent="-285750">
              <a:buFont typeface="Arial" panose="020B0604020202020204" pitchFamily="34" charset="0"/>
              <a:buChar char="•"/>
            </a:pPr>
            <a:r>
              <a:rPr lang="en-US" sz="2000" dirty="0" smtClean="0"/>
              <a:t>The server has been hosted on Google App Engine to enable concurrent access from multiple clients</a:t>
            </a:r>
          </a:p>
          <a:p>
            <a:pPr marL="285750" indent="-285750">
              <a:buFont typeface="Arial" panose="020B0604020202020204" pitchFamily="34" charset="0"/>
              <a:buChar char="•"/>
            </a:pPr>
            <a:r>
              <a:rPr lang="en-US" sz="2000" dirty="0" smtClean="0"/>
              <a:t>Internally, the smart bin application is hosted on Google App </a:t>
            </a:r>
            <a:r>
              <a:rPr lang="en-US" sz="2000" dirty="0"/>
              <a:t>Engine WSGI application </a:t>
            </a:r>
            <a:r>
              <a:rPr lang="en-US" sz="2000" dirty="0" smtClean="0"/>
              <a:t>server</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7313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63539"/>
            <a:ext cx="8458200" cy="684211"/>
          </a:xfrm>
        </p:spPr>
        <p:txBody>
          <a:bodyPr/>
          <a:lstStyle/>
          <a:p>
            <a:r>
              <a:rPr lang="en-US" dirty="0" smtClean="0"/>
              <a:t>Contents</a:t>
            </a:r>
            <a:endParaRPr lang="en-US" dirty="0"/>
          </a:p>
        </p:txBody>
      </p:sp>
      <p:sp>
        <p:nvSpPr>
          <p:cNvPr id="5" name="Content Placeholder 4"/>
          <p:cNvSpPr>
            <a:spLocks noGrp="1"/>
          </p:cNvSpPr>
          <p:nvPr>
            <p:ph sz="quarter" idx="10"/>
          </p:nvPr>
        </p:nvSpPr>
        <p:spPr>
          <a:xfrm>
            <a:off x="381000" y="1123950"/>
            <a:ext cx="7467600" cy="3505200"/>
          </a:xfrm>
        </p:spPr>
        <p:txBody>
          <a:bodyPr/>
          <a:lstStyle/>
          <a:p>
            <a:pPr marL="285750" indent="-285750">
              <a:buFont typeface="Arial" panose="020B0604020202020204" pitchFamily="34" charset="0"/>
              <a:buChar char="•"/>
            </a:pPr>
            <a:r>
              <a:rPr lang="en-US" dirty="0" smtClean="0"/>
              <a:t>Product Vision</a:t>
            </a:r>
          </a:p>
          <a:p>
            <a:pPr marL="285750" indent="-285750">
              <a:buFont typeface="Arial" panose="020B0604020202020204" pitchFamily="34" charset="0"/>
              <a:buChar char="•"/>
            </a:pPr>
            <a:r>
              <a:rPr lang="en-US" dirty="0" smtClean="0"/>
              <a:t>Design</a:t>
            </a:r>
          </a:p>
          <a:p>
            <a:pPr marL="285750" indent="-285750">
              <a:buFont typeface="Arial" panose="020B0604020202020204" pitchFamily="34" charset="0"/>
              <a:buChar char="•"/>
            </a:pPr>
            <a:r>
              <a:rPr lang="en-US" dirty="0" smtClean="0"/>
              <a:t>Technologies used</a:t>
            </a:r>
          </a:p>
          <a:p>
            <a:pPr marL="285750" indent="-285750">
              <a:buFont typeface="Arial" panose="020B0604020202020204" pitchFamily="34" charset="0"/>
              <a:buChar char="•"/>
            </a:pPr>
            <a:r>
              <a:rPr lang="en-US" dirty="0"/>
              <a:t>Smart Bin Client (Mobile App</a:t>
            </a:r>
            <a:r>
              <a:rPr lang="en-US" dirty="0" smtClean="0"/>
              <a:t>)</a:t>
            </a:r>
          </a:p>
          <a:p>
            <a:pPr marL="285750" indent="-285750">
              <a:buFont typeface="Arial" panose="020B0604020202020204" pitchFamily="34" charset="0"/>
              <a:buChar char="•"/>
            </a:pPr>
            <a:r>
              <a:rPr lang="en-US" dirty="0" smtClean="0"/>
              <a:t>Smart Bin Server and Database</a:t>
            </a:r>
          </a:p>
          <a:p>
            <a:pPr marL="285750" indent="-285750">
              <a:buFont typeface="Arial" panose="020B0604020202020204" pitchFamily="34" charset="0"/>
              <a:buChar char="•"/>
            </a:pPr>
            <a:r>
              <a:rPr lang="en-US" dirty="0"/>
              <a:t>Sensor Circuit for the Smart </a:t>
            </a:r>
            <a:r>
              <a:rPr lang="en-US" dirty="0" smtClean="0"/>
              <a:t>Bin</a:t>
            </a:r>
          </a:p>
          <a:p>
            <a:pPr marL="285750" indent="-285750">
              <a:buFont typeface="Arial" panose="020B0604020202020204" pitchFamily="34" charset="0"/>
              <a:buChar char="•"/>
            </a:pPr>
            <a:r>
              <a:rPr lang="en-US" dirty="0" smtClean="0"/>
              <a:t>Source code layout in GIT</a:t>
            </a:r>
          </a:p>
          <a:p>
            <a:pPr marL="285750" indent="-285750">
              <a:buFont typeface="Arial" panose="020B0604020202020204" pitchFamily="34" charset="0"/>
              <a:buChar char="•"/>
            </a:pPr>
            <a:r>
              <a:rPr lang="en-US" dirty="0" smtClean="0"/>
              <a:t>Profile of the team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596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smtClean="0"/>
              <a:t>REST interface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REST interface is the architecture used for faster and simplified component interactions </a:t>
            </a:r>
          </a:p>
          <a:p>
            <a:pPr marL="285750" indent="-285750">
              <a:buFont typeface="Arial" panose="020B0604020202020204" pitchFamily="34" charset="0"/>
              <a:buChar char="•"/>
            </a:pPr>
            <a:r>
              <a:rPr lang="en-US" sz="2000" dirty="0" smtClean="0"/>
              <a:t>This helps in improving the scalability of the server to support large number of client interactions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3400" y="2236058"/>
            <a:ext cx="5943600" cy="2894570"/>
          </a:xfrm>
          <a:prstGeom prst="rect">
            <a:avLst/>
          </a:prstGeom>
        </p:spPr>
      </p:pic>
    </p:spTree>
    <p:extLst>
      <p:ext uri="{BB962C8B-B14F-4D97-AF65-F5344CB8AC3E}">
        <p14:creationId xmlns:p14="http://schemas.microsoft.com/office/powerpoint/2010/main" val="396282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400" dirty="0"/>
              <a:t>Sample Data exposed through REST interface</a:t>
            </a:r>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03" y="788773"/>
            <a:ext cx="4133034" cy="4191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895350"/>
            <a:ext cx="4051756" cy="4191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791199" y="1023551"/>
            <a:ext cx="3232015" cy="4062799"/>
          </a:xfrm>
          <a:prstGeom prst="rect">
            <a:avLst/>
          </a:prstGeom>
        </p:spPr>
      </p:pic>
    </p:spTree>
    <p:extLst>
      <p:ext uri="{BB962C8B-B14F-4D97-AF65-F5344CB8AC3E}">
        <p14:creationId xmlns:p14="http://schemas.microsoft.com/office/powerpoint/2010/main" val="251394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a:t>
            </a:r>
            <a:r>
              <a:rPr lang="en-US" sz="2800" dirty="0" smtClean="0"/>
              <a:t>Database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MySQL database is used as the backend database</a:t>
            </a:r>
          </a:p>
          <a:p>
            <a:pPr marL="285750" indent="-285750">
              <a:buFont typeface="Arial" panose="020B0604020202020204" pitchFamily="34" charset="0"/>
              <a:buChar char="•"/>
            </a:pPr>
            <a:r>
              <a:rPr lang="en-US" sz="2000" dirty="0" smtClean="0"/>
              <a:t>The smart bin database </a:t>
            </a:r>
            <a:r>
              <a:rPr lang="en-US" sz="2000" i="1" dirty="0" smtClean="0"/>
              <a:t>smartbin_db1</a:t>
            </a:r>
            <a:r>
              <a:rPr lang="en-US" sz="2000" dirty="0" smtClean="0"/>
              <a:t> which is exported on Google App Engine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962150"/>
            <a:ext cx="8839200" cy="2965012"/>
          </a:xfrm>
          <a:prstGeom prst="rect">
            <a:avLst/>
          </a:prstGeom>
        </p:spPr>
      </p:pic>
    </p:spTree>
    <p:extLst>
      <p:ext uri="{BB962C8B-B14F-4D97-AF65-F5344CB8AC3E}">
        <p14:creationId xmlns:p14="http://schemas.microsoft.com/office/powerpoint/2010/main" val="41394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3350"/>
            <a:ext cx="8610600" cy="684211"/>
          </a:xfrm>
        </p:spPr>
        <p:txBody>
          <a:bodyPr/>
          <a:lstStyle/>
          <a:p>
            <a:r>
              <a:rPr lang="en-US" sz="2800" dirty="0"/>
              <a:t>Smart Bin </a:t>
            </a:r>
            <a:r>
              <a:rPr lang="en-US" sz="2800" dirty="0" smtClean="0"/>
              <a:t>Database</a:t>
            </a:r>
            <a:endParaRPr lang="en-US" sz="2800" dirty="0"/>
          </a:p>
        </p:txBody>
      </p:sp>
      <p:sp>
        <p:nvSpPr>
          <p:cNvPr id="5" name="Content Placeholder 4"/>
          <p:cNvSpPr>
            <a:spLocks noGrp="1"/>
          </p:cNvSpPr>
          <p:nvPr>
            <p:ph sz="quarter" idx="10"/>
          </p:nvPr>
        </p:nvSpPr>
        <p:spPr>
          <a:xfrm>
            <a:off x="228600" y="819150"/>
            <a:ext cx="8534400" cy="3886200"/>
          </a:xfrm>
        </p:spPr>
        <p:txBody>
          <a:bodyPr/>
          <a:lstStyle/>
          <a:p>
            <a:pPr marL="285750" indent="-285750">
              <a:buFont typeface="Arial" panose="020B0604020202020204" pitchFamily="34" charset="0"/>
              <a:buChar char="•"/>
            </a:pPr>
            <a:r>
              <a:rPr lang="en-US" sz="2000" dirty="0" smtClean="0"/>
              <a:t>The smart bin database access in code (available in GIT) connects the database using the socket exposed by Google App Engine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68833" y="1581150"/>
            <a:ext cx="5765235" cy="3562349"/>
          </a:xfrm>
          <a:prstGeom prst="rect">
            <a:avLst/>
          </a:prstGeom>
        </p:spPr>
      </p:pic>
    </p:spTree>
    <p:extLst>
      <p:ext uri="{BB962C8B-B14F-4D97-AF65-F5344CB8AC3E}">
        <p14:creationId xmlns:p14="http://schemas.microsoft.com/office/powerpoint/2010/main" val="28842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7150"/>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8600" y="819150"/>
            <a:ext cx="3276600" cy="3886200"/>
          </a:xfrm>
        </p:spPr>
        <p:txBody>
          <a:bodyPr/>
          <a:lstStyle/>
          <a:p>
            <a:pPr marL="285750" indent="-285750">
              <a:buFont typeface="Arial" panose="020B0604020202020204" pitchFamily="34" charset="0"/>
              <a:buChar char="•"/>
            </a:pPr>
            <a:r>
              <a:rPr lang="en-US" sz="2000" dirty="0"/>
              <a:t>Tables in the database</a:t>
            </a:r>
          </a:p>
          <a:p>
            <a:pPr marL="627063" lvl="2">
              <a:spcBef>
                <a:spcPts val="1200"/>
              </a:spcBef>
              <a:buFont typeface="Arial" panose="020B0604020202020204" pitchFamily="34" charset="0"/>
              <a:buChar char="•"/>
            </a:pPr>
            <a:r>
              <a:rPr lang="en-US" dirty="0"/>
              <a:t>State</a:t>
            </a:r>
          </a:p>
          <a:p>
            <a:pPr marL="627063" lvl="2">
              <a:spcBef>
                <a:spcPts val="1200"/>
              </a:spcBef>
              <a:buFont typeface="Arial" panose="020B0604020202020204" pitchFamily="34" charset="0"/>
              <a:buChar char="•"/>
            </a:pPr>
            <a:r>
              <a:rPr lang="en-US" dirty="0"/>
              <a:t>City</a:t>
            </a:r>
          </a:p>
          <a:p>
            <a:pPr marL="627063" lvl="2">
              <a:spcBef>
                <a:spcPts val="1200"/>
              </a:spcBef>
              <a:buFont typeface="Arial" panose="020B0604020202020204" pitchFamily="34" charset="0"/>
              <a:buChar char="•"/>
            </a:pPr>
            <a:r>
              <a:rPr lang="en-US" dirty="0"/>
              <a:t>Area</a:t>
            </a:r>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9176"/>
            <a:ext cx="6504159" cy="1905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178" y="1493110"/>
            <a:ext cx="5334000" cy="1371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62400" y="682712"/>
            <a:ext cx="4495800" cy="1676400"/>
          </a:xfrm>
          <a:prstGeom prst="rect">
            <a:avLst/>
          </a:prstGeom>
        </p:spPr>
      </p:pic>
    </p:spTree>
    <p:extLst>
      <p:ext uri="{BB962C8B-B14F-4D97-AF65-F5344CB8AC3E}">
        <p14:creationId xmlns:p14="http://schemas.microsoft.com/office/powerpoint/2010/main" val="305967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8600" y="819150"/>
            <a:ext cx="3276600" cy="3886200"/>
          </a:xfrm>
        </p:spPr>
        <p:txBody>
          <a:bodyPr/>
          <a:lstStyle/>
          <a:p>
            <a:pPr marL="285750" indent="-285750">
              <a:buFont typeface="Arial" panose="020B0604020202020204" pitchFamily="34" charset="0"/>
              <a:buChar char="•"/>
            </a:pPr>
            <a:r>
              <a:rPr lang="en-US" sz="2000" dirty="0" smtClean="0"/>
              <a:t>Tables</a:t>
            </a:r>
            <a:endParaRPr lang="en-US" sz="2000" dirty="0"/>
          </a:p>
          <a:p>
            <a:pPr marL="627063" lvl="2">
              <a:spcBef>
                <a:spcPts val="1200"/>
              </a:spcBef>
              <a:buFont typeface="Arial" panose="020B0604020202020204" pitchFamily="34" charset="0"/>
              <a:buChar char="•"/>
            </a:pPr>
            <a:r>
              <a:rPr lang="en-US" dirty="0" err="1" smtClean="0"/>
              <a:t>SmartBinFilllevel</a:t>
            </a:r>
            <a:endParaRPr lang="en-US" dirty="0" smtClean="0"/>
          </a:p>
          <a:p>
            <a:pPr marL="627063" lvl="2">
              <a:spcBef>
                <a:spcPts val="1200"/>
              </a:spcBef>
              <a:buFont typeface="Arial" panose="020B0604020202020204" pitchFamily="34" charset="0"/>
              <a:buChar char="•"/>
            </a:pPr>
            <a:r>
              <a:rPr lang="en-US" dirty="0" err="1" smtClean="0"/>
              <a:t>SmartBin</a:t>
            </a:r>
            <a:endParaRPr lang="en-US" dirty="0" smtClean="0"/>
          </a:p>
          <a:p>
            <a:pPr marL="627063" lvl="2">
              <a:spcBef>
                <a:spcPts val="1200"/>
              </a:spcBef>
              <a:buFont typeface="Arial" panose="020B0604020202020204" pitchFamily="34" charset="0"/>
              <a:buChar char="•"/>
            </a:pPr>
            <a:r>
              <a:rPr lang="en-US" dirty="0" smtClean="0"/>
              <a:t>Destination</a:t>
            </a:r>
            <a:endParaRPr lang="en-US"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00200" y="2012150"/>
            <a:ext cx="5562600" cy="203360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85535" y="622950"/>
            <a:ext cx="6123719" cy="2286000"/>
          </a:xfrm>
          <a:prstGeom prst="rect">
            <a:avLst/>
          </a:prstGeom>
        </p:spPr>
      </p:pic>
    </p:spTree>
    <p:extLst>
      <p:ext uri="{BB962C8B-B14F-4D97-AF65-F5344CB8AC3E}">
        <p14:creationId xmlns:p14="http://schemas.microsoft.com/office/powerpoint/2010/main" val="391249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226541" y="666750"/>
            <a:ext cx="4267200" cy="3886200"/>
          </a:xfrm>
        </p:spPr>
        <p:txBody>
          <a:bodyPr/>
          <a:lstStyle/>
          <a:p>
            <a:pPr marL="285750" indent="-285750">
              <a:buFont typeface="Arial" panose="020B0604020202020204" pitchFamily="34" charset="0"/>
              <a:buChar char="•"/>
            </a:pPr>
            <a:r>
              <a:rPr lang="en-US" sz="2000" dirty="0" smtClean="0"/>
              <a:t>Tables to persist user information is also available in the database. This feature requires enhancement in terms of securing user information by employing encryption or other encoding techniques</a:t>
            </a:r>
          </a:p>
          <a:p>
            <a:pPr marL="285750" indent="-285750">
              <a:buFont typeface="Arial" panose="020B0604020202020204" pitchFamily="34" charset="0"/>
              <a:buChar char="•"/>
            </a:pPr>
            <a:r>
              <a:rPr lang="en-US" sz="2000" dirty="0" smtClean="0"/>
              <a:t>Additional table for ‘destination’ i.e. landfill/dump sites have been added. This is not being used now but is intended for enhancing the ‘optimal route use case.</a:t>
            </a: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95800" y="895350"/>
            <a:ext cx="4572000" cy="1368623"/>
          </a:xfrm>
          <a:prstGeom prst="rect">
            <a:avLst/>
          </a:prstGeom>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19600" y="2263973"/>
            <a:ext cx="4648200" cy="1916400"/>
          </a:xfrm>
          <a:prstGeom prst="rect">
            <a:avLst/>
          </a:prstGeom>
        </p:spPr>
      </p:pic>
    </p:spTree>
    <p:extLst>
      <p:ext uri="{BB962C8B-B14F-4D97-AF65-F5344CB8AC3E}">
        <p14:creationId xmlns:p14="http://schemas.microsoft.com/office/powerpoint/2010/main" val="24747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a:t>Smart Bin </a:t>
            </a:r>
            <a:r>
              <a:rPr lang="en-US" sz="2800" dirty="0" smtClean="0"/>
              <a:t>Database (contd.)</a:t>
            </a:r>
            <a:endParaRPr lang="en-US" sz="2800" dirty="0"/>
          </a:p>
        </p:txBody>
      </p:sp>
      <p:sp>
        <p:nvSpPr>
          <p:cNvPr id="5" name="Content Placeholder 4"/>
          <p:cNvSpPr>
            <a:spLocks noGrp="1"/>
          </p:cNvSpPr>
          <p:nvPr>
            <p:ph sz="quarter" idx="10"/>
          </p:nvPr>
        </p:nvSpPr>
        <p:spPr>
          <a:xfrm>
            <a:off x="304800" y="666750"/>
            <a:ext cx="8382000" cy="3886200"/>
          </a:xfrm>
        </p:spPr>
        <p:txBody>
          <a:bodyPr/>
          <a:lstStyle/>
          <a:p>
            <a:r>
              <a:rPr lang="en-US" sz="2000" dirty="0" smtClean="0"/>
              <a:t> Other considerations</a:t>
            </a:r>
          </a:p>
          <a:p>
            <a:pPr marL="1085850" lvl="1" indent="-342900">
              <a:buFont typeface="Arial" panose="020B0604020202020204" pitchFamily="34" charset="0"/>
              <a:buChar char="•"/>
            </a:pPr>
            <a:r>
              <a:rPr lang="en-US" dirty="0" smtClean="0"/>
              <a:t>Table ‘Area</a:t>
            </a:r>
            <a:r>
              <a:rPr lang="en-US" dirty="0"/>
              <a:t>’ </a:t>
            </a:r>
            <a:r>
              <a:rPr lang="en-US" dirty="0" smtClean="0"/>
              <a:t>has been populated based on the pin code list of Bangalore which is available for public use</a:t>
            </a:r>
          </a:p>
          <a:p>
            <a:pPr marL="1085850" lvl="1" indent="-342900">
              <a:buFont typeface="Arial" panose="020B0604020202020204" pitchFamily="34" charset="0"/>
              <a:buChar char="•"/>
            </a:pPr>
            <a:r>
              <a:rPr lang="en-US" dirty="0" smtClean="0"/>
              <a:t>Around 52 smart bins have been registered along the areas of </a:t>
            </a:r>
            <a:r>
              <a:rPr lang="en-US" dirty="0" err="1" smtClean="0"/>
              <a:t>Bommanahalli</a:t>
            </a:r>
            <a:r>
              <a:rPr lang="en-US" dirty="0" smtClean="0"/>
              <a:t>, </a:t>
            </a:r>
            <a:r>
              <a:rPr lang="en-US" dirty="0" err="1" smtClean="0"/>
              <a:t>Hongasandra</a:t>
            </a:r>
            <a:r>
              <a:rPr lang="en-US" dirty="0" smtClean="0"/>
              <a:t>, </a:t>
            </a:r>
            <a:r>
              <a:rPr lang="en-US" dirty="0" err="1" smtClean="0"/>
              <a:t>Marathahalli</a:t>
            </a:r>
            <a:r>
              <a:rPr lang="en-US" dirty="0" smtClean="0"/>
              <a:t>, </a:t>
            </a:r>
            <a:r>
              <a:rPr lang="en-US" dirty="0" err="1" smtClean="0"/>
              <a:t>Doddanekkundi</a:t>
            </a:r>
            <a:r>
              <a:rPr lang="en-US" dirty="0" smtClean="0"/>
              <a:t> and Ramamurthy Nagar</a:t>
            </a:r>
          </a:p>
          <a:p>
            <a:pPr marL="1085850" lvl="1" indent="-342900">
              <a:buFont typeface="Arial" panose="020B0604020202020204" pitchFamily="34" charset="0"/>
              <a:buChar char="•"/>
            </a:pPr>
            <a:r>
              <a:rPr lang="en-US" dirty="0" smtClean="0"/>
              <a:t>There are around 1700+ entries in </a:t>
            </a:r>
            <a:r>
              <a:rPr lang="en-US" dirty="0" err="1" smtClean="0"/>
              <a:t>SmartBinFillLevel</a:t>
            </a:r>
            <a:r>
              <a:rPr lang="en-US" dirty="0" smtClean="0"/>
              <a:t> table to simulate the fill levels for these 52 bins</a:t>
            </a:r>
            <a:endParaRPr lang="en-US"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50078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smtClean="0"/>
              <a:t>Updating the Fill Level in Database</a:t>
            </a:r>
            <a:endParaRPr lang="en-US" sz="2800" dirty="0"/>
          </a:p>
        </p:txBody>
      </p:sp>
      <p:sp>
        <p:nvSpPr>
          <p:cNvPr id="5" name="Content Placeholder 4"/>
          <p:cNvSpPr>
            <a:spLocks noGrp="1"/>
          </p:cNvSpPr>
          <p:nvPr>
            <p:ph sz="quarter" idx="10"/>
          </p:nvPr>
        </p:nvSpPr>
        <p:spPr>
          <a:xfrm>
            <a:off x="226540" y="666750"/>
            <a:ext cx="8536460" cy="3886200"/>
          </a:xfrm>
        </p:spPr>
        <p:txBody>
          <a:bodyPr/>
          <a:lstStyle/>
          <a:p>
            <a:pPr marL="285750" indent="-285750">
              <a:buFont typeface="Arial" panose="020B0604020202020204" pitchFamily="34" charset="0"/>
              <a:buChar char="•"/>
            </a:pPr>
            <a:r>
              <a:rPr lang="en-US" sz="2000" dirty="0" smtClean="0"/>
              <a:t>Python provides the Scheduler library which can be used to schedule a </a:t>
            </a:r>
            <a:r>
              <a:rPr lang="en-US" sz="2000" dirty="0" err="1" smtClean="0"/>
              <a:t>cron</a:t>
            </a:r>
            <a:r>
              <a:rPr lang="en-US" sz="2000" dirty="0" smtClean="0"/>
              <a:t> job at defined intervals (say, every 5 min)</a:t>
            </a:r>
          </a:p>
          <a:p>
            <a:pPr marL="285750" indent="-285750">
              <a:buFont typeface="Arial" panose="020B0604020202020204" pitchFamily="34" charset="0"/>
              <a:buChar char="•"/>
            </a:pPr>
            <a:r>
              <a:rPr lang="en-US" sz="2000" dirty="0" smtClean="0"/>
              <a:t>We have used this library to update the database with fill levels at frequent intervals</a:t>
            </a:r>
          </a:p>
          <a:p>
            <a:pPr marL="285750" indent="-285750">
              <a:buFont typeface="Arial" panose="020B0604020202020204" pitchFamily="34" charset="0"/>
              <a:buChar char="•"/>
            </a:pPr>
            <a:r>
              <a:rPr lang="en-US" sz="2000" dirty="0" smtClean="0"/>
              <a:t>One of bin has been populated based on real time data available in </a:t>
            </a:r>
            <a:r>
              <a:rPr lang="en-US" sz="2000" dirty="0" err="1" smtClean="0"/>
              <a:t>thingspeak</a:t>
            </a:r>
            <a:r>
              <a:rPr lang="en-US" sz="2000" dirty="0" smtClean="0"/>
              <a:t> </a:t>
            </a:r>
            <a:r>
              <a:rPr lang="en-US" sz="2000" dirty="0" err="1" smtClean="0"/>
              <a:t>IoT</a:t>
            </a:r>
            <a:r>
              <a:rPr lang="en-US" sz="2000" dirty="0" smtClean="0"/>
              <a:t> server</a:t>
            </a:r>
          </a:p>
          <a:p>
            <a:pPr marL="285750" indent="-285750">
              <a:buFont typeface="Arial" panose="020B0604020202020204" pitchFamily="34" charset="0"/>
              <a:buChar char="•"/>
            </a:pP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8600" y="2800350"/>
            <a:ext cx="5257800" cy="23296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335" y="2495550"/>
            <a:ext cx="5350476" cy="2228850"/>
          </a:xfrm>
          <a:prstGeom prst="rect">
            <a:avLst/>
          </a:prstGeom>
        </p:spPr>
      </p:pic>
    </p:spTree>
    <p:extLst>
      <p:ext uri="{BB962C8B-B14F-4D97-AF65-F5344CB8AC3E}">
        <p14:creationId xmlns:p14="http://schemas.microsoft.com/office/powerpoint/2010/main" val="382656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5"/>
            <a:ext cx="8610600" cy="684211"/>
          </a:xfrm>
        </p:spPr>
        <p:txBody>
          <a:bodyPr/>
          <a:lstStyle/>
          <a:p>
            <a:r>
              <a:rPr lang="en-US" sz="2800" dirty="0" smtClean="0"/>
              <a:t>Updating the Fill Level in Database</a:t>
            </a:r>
            <a:endParaRPr lang="en-US" sz="2800" dirty="0"/>
          </a:p>
        </p:txBody>
      </p:sp>
      <p:sp>
        <p:nvSpPr>
          <p:cNvPr id="5" name="Content Placeholder 4"/>
          <p:cNvSpPr>
            <a:spLocks noGrp="1"/>
          </p:cNvSpPr>
          <p:nvPr>
            <p:ph sz="quarter" idx="10"/>
          </p:nvPr>
        </p:nvSpPr>
        <p:spPr>
          <a:xfrm>
            <a:off x="226540" y="666750"/>
            <a:ext cx="8536460" cy="3886200"/>
          </a:xfrm>
        </p:spPr>
        <p:txBody>
          <a:bodyPr/>
          <a:lstStyle/>
          <a:p>
            <a:pPr marL="285750" indent="-285750">
              <a:buFont typeface="Arial" panose="020B0604020202020204" pitchFamily="34" charset="0"/>
              <a:buChar char="•"/>
            </a:pPr>
            <a:r>
              <a:rPr lang="en-US" sz="2000" dirty="0" smtClean="0"/>
              <a:t>Python provides the Scheduler library which can be used to schedule a </a:t>
            </a:r>
            <a:r>
              <a:rPr lang="en-US" sz="2000" dirty="0" err="1" smtClean="0"/>
              <a:t>cron</a:t>
            </a:r>
            <a:r>
              <a:rPr lang="en-US" sz="2000" dirty="0" smtClean="0"/>
              <a:t> job at defined intervals (say, every 5 min)</a:t>
            </a:r>
          </a:p>
          <a:p>
            <a:pPr marL="285750" indent="-285750">
              <a:buFont typeface="Arial" panose="020B0604020202020204" pitchFamily="34" charset="0"/>
              <a:buChar char="•"/>
            </a:pPr>
            <a:r>
              <a:rPr lang="en-US" sz="2000" dirty="0" smtClean="0"/>
              <a:t>We have used this library to update the database with fill levels at frequent intervals</a:t>
            </a:r>
          </a:p>
          <a:p>
            <a:pPr marL="285750" indent="-285750">
              <a:buFont typeface="Arial" panose="020B0604020202020204" pitchFamily="34" charset="0"/>
              <a:buChar char="•"/>
            </a:pPr>
            <a:r>
              <a:rPr lang="en-US" sz="2000" dirty="0" smtClean="0"/>
              <a:t>One of bin has been populated based on real time data available in </a:t>
            </a:r>
            <a:r>
              <a:rPr lang="en-US" sz="2000" dirty="0" err="1" smtClean="0"/>
              <a:t>thingspeak</a:t>
            </a:r>
            <a:r>
              <a:rPr lang="en-US" sz="2000" dirty="0" smtClean="0"/>
              <a:t> </a:t>
            </a:r>
            <a:r>
              <a:rPr lang="en-US" sz="2000" dirty="0" err="1" smtClean="0"/>
              <a:t>IoT</a:t>
            </a:r>
            <a:r>
              <a:rPr lang="en-US" sz="2000" dirty="0" smtClean="0"/>
              <a:t> server</a:t>
            </a:r>
          </a:p>
          <a:p>
            <a:pPr marL="285750" indent="-285750">
              <a:buFont typeface="Arial" panose="020B0604020202020204" pitchFamily="34" charset="0"/>
              <a:buChar char="•"/>
            </a:pPr>
            <a:endParaRPr lang="en-US" sz="2000" dirty="0"/>
          </a:p>
          <a:p>
            <a:pPr marL="457200" lvl="2" indent="0">
              <a:spcBef>
                <a:spcPts val="1200"/>
              </a:spcBef>
              <a:buNone/>
            </a:pPr>
            <a:endParaRPr lang="en-US" dirty="0"/>
          </a:p>
          <a:p>
            <a:pPr marL="1028700" lvl="1">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800350"/>
            <a:ext cx="5257800" cy="23296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335" y="2495550"/>
            <a:ext cx="5350476" cy="2228850"/>
          </a:xfrm>
          <a:prstGeom prst="rect">
            <a:avLst/>
          </a:prstGeom>
        </p:spPr>
      </p:pic>
    </p:spTree>
    <p:extLst>
      <p:ext uri="{BB962C8B-B14F-4D97-AF65-F5344CB8AC3E}">
        <p14:creationId xmlns:p14="http://schemas.microsoft.com/office/powerpoint/2010/main" val="373053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3539"/>
            <a:ext cx="8534400" cy="684211"/>
          </a:xfrm>
        </p:spPr>
        <p:txBody>
          <a:bodyPr/>
          <a:lstStyle/>
          <a:p>
            <a:r>
              <a:rPr lang="en-US" dirty="0" smtClean="0"/>
              <a:t>Product vision</a:t>
            </a:r>
            <a:endParaRPr lang="en-US" dirty="0"/>
          </a:p>
        </p:txBody>
      </p:sp>
      <p:sp>
        <p:nvSpPr>
          <p:cNvPr id="5" name="Content Placeholder 4"/>
          <p:cNvSpPr>
            <a:spLocks noGrp="1"/>
          </p:cNvSpPr>
          <p:nvPr>
            <p:ph sz="quarter" idx="10"/>
          </p:nvPr>
        </p:nvSpPr>
        <p:spPr>
          <a:xfrm>
            <a:off x="381000" y="1123950"/>
            <a:ext cx="8534400" cy="3505200"/>
          </a:xfrm>
        </p:spPr>
        <p:txBody>
          <a:bodyPr/>
          <a:lstStyle/>
          <a:p>
            <a:pPr marL="285750" indent="-285750">
              <a:buFont typeface="Arial" panose="020B0604020202020204" pitchFamily="34" charset="0"/>
              <a:buChar char="•"/>
            </a:pPr>
            <a:r>
              <a:rPr lang="en-US" dirty="0" smtClean="0"/>
              <a:t>Scalability</a:t>
            </a:r>
            <a:endParaRPr lang="en-US" dirty="0"/>
          </a:p>
          <a:p>
            <a:pPr marL="285750" indent="-285750">
              <a:buFont typeface="Arial" panose="020B0604020202020204" pitchFamily="34" charset="0"/>
              <a:buChar char="•"/>
            </a:pPr>
            <a:r>
              <a:rPr lang="en-US" dirty="0"/>
              <a:t>Reliability</a:t>
            </a:r>
          </a:p>
          <a:p>
            <a:pPr marL="285750" indent="-285750">
              <a:buFont typeface="Arial" panose="020B0604020202020204" pitchFamily="34" charset="0"/>
              <a:buChar char="•"/>
            </a:pPr>
            <a:r>
              <a:rPr lang="en-US" dirty="0"/>
              <a:t>Usability</a:t>
            </a:r>
          </a:p>
          <a:p>
            <a:pPr marL="285750" indent="-285750">
              <a:buFont typeface="Arial" panose="020B0604020202020204" pitchFamily="34" charset="0"/>
              <a:buChar char="•"/>
            </a:pPr>
            <a:r>
              <a:rPr lang="en-US" dirty="0"/>
              <a:t>User Friendly</a:t>
            </a:r>
          </a:p>
          <a:p>
            <a:pPr marL="285750" indent="-285750">
              <a:buFont typeface="Arial" panose="020B0604020202020204" pitchFamily="34" charset="0"/>
              <a:buChar char="•"/>
            </a:pPr>
            <a:r>
              <a:rPr lang="en-US" dirty="0"/>
              <a:t>Robust</a:t>
            </a:r>
          </a:p>
          <a:p>
            <a:pPr marL="285750" indent="-285750">
              <a:buFont typeface="Arial" panose="020B0604020202020204" pitchFamily="34" charset="0"/>
              <a:buChar char="•"/>
            </a:pPr>
            <a:r>
              <a:rPr lang="en-US" dirty="0"/>
              <a:t>Futuristic!!</a:t>
            </a:r>
          </a:p>
        </p:txBody>
      </p:sp>
    </p:spTree>
    <p:extLst>
      <p:ext uri="{BB962C8B-B14F-4D97-AF65-F5344CB8AC3E}">
        <p14:creationId xmlns:p14="http://schemas.microsoft.com/office/powerpoint/2010/main" val="15840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103" y="1657350"/>
            <a:ext cx="8610600" cy="684211"/>
          </a:xfrm>
        </p:spPr>
        <p:txBody>
          <a:bodyPr/>
          <a:lstStyle/>
          <a:p>
            <a:pPr algn="ctr"/>
            <a:r>
              <a:rPr lang="en-US" sz="2800" dirty="0" smtClean="0"/>
              <a:t>Sensor Circuit for the Smart Bin</a:t>
            </a:r>
            <a:endParaRPr lang="en-US" sz="2800" dirty="0"/>
          </a:p>
        </p:txBody>
      </p:sp>
    </p:spTree>
    <p:extLst>
      <p:ext uri="{BB962C8B-B14F-4D97-AF65-F5344CB8AC3E}">
        <p14:creationId xmlns:p14="http://schemas.microsoft.com/office/powerpoint/2010/main" val="53102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smtClean="0"/>
              <a:t>Sensor Circuit</a:t>
            </a:r>
            <a:endParaRPr lang="en-US" sz="2800" dirty="0"/>
          </a:p>
        </p:txBody>
      </p:sp>
      <p:sp>
        <p:nvSpPr>
          <p:cNvPr id="3" name="Rectangle 2"/>
          <p:cNvSpPr/>
          <p:nvPr/>
        </p:nvSpPr>
        <p:spPr>
          <a:xfrm>
            <a:off x="304800" y="895350"/>
            <a:ext cx="8534400" cy="3970318"/>
          </a:xfrm>
          <a:prstGeom prst="rect">
            <a:avLst/>
          </a:prstGeom>
        </p:spPr>
        <p:txBody>
          <a:bodyPr wrap="square">
            <a:spAutoFit/>
          </a:bodyPr>
          <a:lstStyle/>
          <a:p>
            <a:r>
              <a:rPr lang="en-US" sz="2000" dirty="0">
                <a:solidFill>
                  <a:srgbClr val="717074"/>
                </a:solidFill>
              </a:rPr>
              <a:t>Sensor circuit built using ESP8266 </a:t>
            </a:r>
            <a:r>
              <a:rPr lang="en-US" sz="2000" dirty="0" err="1">
                <a:solidFill>
                  <a:srgbClr val="717074"/>
                </a:solidFill>
              </a:rPr>
              <a:t>wi-fi</a:t>
            </a:r>
            <a:r>
              <a:rPr lang="en-US" sz="2000" dirty="0">
                <a:solidFill>
                  <a:srgbClr val="717074"/>
                </a:solidFill>
              </a:rPr>
              <a:t> module. </a:t>
            </a:r>
            <a:endParaRPr lang="en-US" sz="2000" dirty="0" smtClean="0">
              <a:solidFill>
                <a:srgbClr val="717074"/>
              </a:solidFill>
            </a:endParaRPr>
          </a:p>
          <a:p>
            <a:endParaRPr lang="en-US" sz="2000" dirty="0">
              <a:solidFill>
                <a:srgbClr val="717074"/>
              </a:solidFill>
            </a:endParaRPr>
          </a:p>
          <a:p>
            <a:r>
              <a:rPr lang="en-US" sz="2000" dirty="0" smtClean="0">
                <a:solidFill>
                  <a:srgbClr val="717074"/>
                </a:solidFill>
              </a:rPr>
              <a:t>Significance of the circuit:</a:t>
            </a:r>
          </a:p>
          <a:p>
            <a:pPr marL="342900" indent="-342900">
              <a:buFont typeface="Arial" panose="020B0604020202020204" pitchFamily="34" charset="0"/>
              <a:buChar char="•"/>
            </a:pPr>
            <a:r>
              <a:rPr lang="en-US" sz="2000" dirty="0" smtClean="0">
                <a:solidFill>
                  <a:srgbClr val="717074"/>
                </a:solidFill>
              </a:rPr>
              <a:t>It has a ultrasonic sensor (should be mounted on top of the bin) which provides the unused capacity/depth of the bin (i.e. the distance from the top of the bin till the used level)</a:t>
            </a:r>
          </a:p>
          <a:p>
            <a:pPr marL="342900" indent="-342900">
              <a:buFont typeface="Arial" panose="020B0604020202020204" pitchFamily="34" charset="0"/>
              <a:buChar char="•"/>
            </a:pPr>
            <a:r>
              <a:rPr lang="en-US" sz="2000" dirty="0" smtClean="0">
                <a:solidFill>
                  <a:srgbClr val="717074"/>
                </a:solidFill>
              </a:rPr>
              <a:t>The circuit is powered by a solar panel </a:t>
            </a:r>
          </a:p>
          <a:p>
            <a:pPr marL="342900" indent="-342900">
              <a:buFont typeface="Arial" panose="020B0604020202020204" pitchFamily="34" charset="0"/>
              <a:buChar char="•"/>
            </a:pPr>
            <a:r>
              <a:rPr lang="en-US" sz="2000" dirty="0" smtClean="0">
                <a:solidFill>
                  <a:srgbClr val="717074"/>
                </a:solidFill>
              </a:rPr>
              <a:t>It also has a chargeable battery for backup power </a:t>
            </a:r>
          </a:p>
          <a:p>
            <a:pPr marL="342900" indent="-342900">
              <a:buFont typeface="Arial" panose="020B0604020202020204" pitchFamily="34" charset="0"/>
              <a:buChar char="•"/>
            </a:pPr>
            <a:r>
              <a:rPr lang="en-US" sz="2000" dirty="0" smtClean="0">
                <a:solidFill>
                  <a:srgbClr val="717074"/>
                </a:solidFill>
              </a:rPr>
              <a:t>The module has been configured to poll the distance every 5 seconds. The polled distance is available in </a:t>
            </a:r>
            <a:r>
              <a:rPr lang="en-US" sz="2000" dirty="0" err="1" smtClean="0">
                <a:solidFill>
                  <a:srgbClr val="717074"/>
                </a:solidFill>
              </a:rPr>
              <a:t>thingspeak</a:t>
            </a:r>
            <a:r>
              <a:rPr lang="en-US" sz="2000" dirty="0" smtClean="0">
                <a:solidFill>
                  <a:srgbClr val="717074"/>
                </a:solidFill>
              </a:rPr>
              <a:t> </a:t>
            </a:r>
            <a:r>
              <a:rPr lang="en-US" sz="2000" dirty="0" err="1" smtClean="0">
                <a:solidFill>
                  <a:srgbClr val="717074"/>
                </a:solidFill>
              </a:rPr>
              <a:t>IoT</a:t>
            </a:r>
            <a:r>
              <a:rPr lang="en-US" sz="2000" dirty="0" smtClean="0">
                <a:solidFill>
                  <a:srgbClr val="717074"/>
                </a:solidFill>
              </a:rPr>
              <a:t> server at real time.</a:t>
            </a:r>
          </a:p>
          <a:p>
            <a:r>
              <a:rPr lang="en-US" sz="1600" b="1" dirty="0" smtClean="0">
                <a:solidFill>
                  <a:srgbClr val="717074"/>
                </a:solidFill>
              </a:rPr>
              <a:t>Note:</a:t>
            </a:r>
            <a:r>
              <a:rPr lang="en-US" sz="1600" dirty="0" smtClean="0">
                <a:solidFill>
                  <a:srgbClr val="717074"/>
                </a:solidFill>
              </a:rPr>
              <a:t> </a:t>
            </a:r>
            <a:r>
              <a:rPr lang="en-US" sz="1400" dirty="0" smtClean="0">
                <a:solidFill>
                  <a:srgbClr val="717074"/>
                </a:solidFill>
              </a:rPr>
              <a:t>The circuit details has been added since the updates made in </a:t>
            </a:r>
            <a:r>
              <a:rPr lang="en-US" sz="1400" dirty="0" err="1" smtClean="0">
                <a:solidFill>
                  <a:srgbClr val="717074"/>
                </a:solidFill>
              </a:rPr>
              <a:t>IoT</a:t>
            </a:r>
            <a:r>
              <a:rPr lang="en-US" sz="1400" dirty="0" smtClean="0">
                <a:solidFill>
                  <a:srgbClr val="717074"/>
                </a:solidFill>
              </a:rPr>
              <a:t> server is of significance to the project.</a:t>
            </a:r>
            <a:endParaRPr lang="en-US" sz="1400" dirty="0">
              <a:solidFill>
                <a:srgbClr val="717074"/>
              </a:solidFill>
            </a:endParaRPr>
          </a:p>
        </p:txBody>
      </p:sp>
    </p:spTree>
    <p:extLst>
      <p:ext uri="{BB962C8B-B14F-4D97-AF65-F5344CB8AC3E}">
        <p14:creationId xmlns:p14="http://schemas.microsoft.com/office/powerpoint/2010/main" val="328599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smtClean="0"/>
              <a:t>Important parts of Sensor Circuit</a:t>
            </a:r>
            <a:endParaRPr lang="en-US" sz="2800" dirty="0"/>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93590" y="1219199"/>
            <a:ext cx="3657600" cy="2825578"/>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5629533" y="1492591"/>
            <a:ext cx="3657084" cy="2266950"/>
          </a:xfrm>
          <a:prstGeom prst="rect">
            <a:avLst/>
          </a:prstGeom>
        </p:spPr>
      </p:pic>
      <p:cxnSp>
        <p:nvCxnSpPr>
          <p:cNvPr id="8" name="Straight Arrow Connector 7"/>
          <p:cNvCxnSpPr/>
          <p:nvPr/>
        </p:nvCxnSpPr>
        <p:spPr>
          <a:xfrm>
            <a:off x="1752600" y="3409950"/>
            <a:ext cx="1613586"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05201" y="3943350"/>
            <a:ext cx="1600199" cy="738664"/>
          </a:xfrm>
          <a:prstGeom prst="rect">
            <a:avLst/>
          </a:prstGeom>
          <a:noFill/>
        </p:spPr>
        <p:txBody>
          <a:bodyPr wrap="square" rtlCol="0">
            <a:spAutoFit/>
          </a:bodyPr>
          <a:lstStyle/>
          <a:p>
            <a:r>
              <a:rPr lang="en-US" sz="1050" dirty="0" smtClean="0">
                <a:solidFill>
                  <a:schemeClr val="bg2"/>
                </a:solidFill>
              </a:rPr>
              <a:t>HC-SR04 Ultrasonic sensor (5V) for </a:t>
            </a:r>
          </a:p>
          <a:p>
            <a:r>
              <a:rPr lang="en-US" sz="1050" dirty="0" smtClean="0">
                <a:solidFill>
                  <a:schemeClr val="bg2"/>
                </a:solidFill>
              </a:rPr>
              <a:t>detecting fill level </a:t>
            </a:r>
          </a:p>
          <a:p>
            <a:r>
              <a:rPr lang="en-US" sz="1050" dirty="0" smtClean="0">
                <a:solidFill>
                  <a:schemeClr val="bg2"/>
                </a:solidFill>
              </a:rPr>
              <a:t>of the bin</a:t>
            </a:r>
          </a:p>
        </p:txBody>
      </p:sp>
      <p:cxnSp>
        <p:nvCxnSpPr>
          <p:cNvPr id="10" name="Straight Arrow Connector 9"/>
          <p:cNvCxnSpPr/>
          <p:nvPr/>
        </p:nvCxnSpPr>
        <p:spPr>
          <a:xfrm>
            <a:off x="1295400" y="1504950"/>
            <a:ext cx="2057400"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66186" y="1352550"/>
            <a:ext cx="2425014" cy="577081"/>
          </a:xfrm>
          <a:prstGeom prst="rect">
            <a:avLst/>
          </a:prstGeom>
          <a:noFill/>
        </p:spPr>
        <p:txBody>
          <a:bodyPr wrap="square" rtlCol="0">
            <a:spAutoFit/>
          </a:bodyPr>
          <a:lstStyle/>
          <a:p>
            <a:r>
              <a:rPr lang="en-US" sz="1050" dirty="0" smtClean="0">
                <a:solidFill>
                  <a:schemeClr val="bg2"/>
                </a:solidFill>
              </a:rPr>
              <a:t>1.2V </a:t>
            </a:r>
            <a:r>
              <a:rPr lang="en-US" sz="1050" dirty="0" err="1" smtClean="0">
                <a:solidFill>
                  <a:schemeClr val="bg2"/>
                </a:solidFill>
              </a:rPr>
              <a:t>Nmh</a:t>
            </a:r>
            <a:r>
              <a:rPr lang="en-US" sz="1050" dirty="0" smtClean="0">
                <a:solidFill>
                  <a:schemeClr val="bg2"/>
                </a:solidFill>
              </a:rPr>
              <a:t> rechargeable battery charged via solar panel or DC power supply</a:t>
            </a:r>
          </a:p>
        </p:txBody>
      </p:sp>
      <p:cxnSp>
        <p:nvCxnSpPr>
          <p:cNvPr id="13" name="Straight Arrow Connector 12"/>
          <p:cNvCxnSpPr/>
          <p:nvPr/>
        </p:nvCxnSpPr>
        <p:spPr>
          <a:xfrm flipH="1">
            <a:off x="6019800" y="2495550"/>
            <a:ext cx="1219200"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48200" y="2207009"/>
            <a:ext cx="1371600" cy="577081"/>
          </a:xfrm>
          <a:prstGeom prst="rect">
            <a:avLst/>
          </a:prstGeom>
          <a:noFill/>
        </p:spPr>
        <p:txBody>
          <a:bodyPr wrap="square" rtlCol="0">
            <a:spAutoFit/>
          </a:bodyPr>
          <a:lstStyle/>
          <a:p>
            <a:r>
              <a:rPr lang="en-US" sz="1050" dirty="0" smtClean="0">
                <a:solidFill>
                  <a:schemeClr val="bg2"/>
                </a:solidFill>
              </a:rPr>
              <a:t>Solar panel for powering up the circuit</a:t>
            </a:r>
          </a:p>
        </p:txBody>
      </p:sp>
      <p:cxnSp>
        <p:nvCxnSpPr>
          <p:cNvPr id="16" name="Straight Arrow Connector 15"/>
          <p:cNvCxnSpPr>
            <a:endCxn id="9" idx="1"/>
          </p:cNvCxnSpPr>
          <p:nvPr/>
        </p:nvCxnSpPr>
        <p:spPr>
          <a:xfrm>
            <a:off x="2362200" y="4248151"/>
            <a:ext cx="1143001" cy="64531"/>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68245" y="3333750"/>
            <a:ext cx="1600199" cy="415498"/>
          </a:xfrm>
          <a:prstGeom prst="rect">
            <a:avLst/>
          </a:prstGeom>
          <a:noFill/>
        </p:spPr>
        <p:txBody>
          <a:bodyPr wrap="square" rtlCol="0">
            <a:spAutoFit/>
          </a:bodyPr>
          <a:lstStyle/>
          <a:p>
            <a:r>
              <a:rPr lang="en-US" sz="1050" dirty="0" smtClean="0">
                <a:solidFill>
                  <a:schemeClr val="bg2"/>
                </a:solidFill>
              </a:rPr>
              <a:t>Connectors to the sensors</a:t>
            </a:r>
          </a:p>
        </p:txBody>
      </p:sp>
      <p:cxnSp>
        <p:nvCxnSpPr>
          <p:cNvPr id="24" name="Straight Arrow Connector 23"/>
          <p:cNvCxnSpPr/>
          <p:nvPr/>
        </p:nvCxnSpPr>
        <p:spPr>
          <a:xfrm>
            <a:off x="828417" y="2876550"/>
            <a:ext cx="2524383" cy="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52600" y="3028950"/>
            <a:ext cx="0" cy="381000"/>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368245" y="2784090"/>
            <a:ext cx="1600199" cy="415498"/>
          </a:xfrm>
          <a:prstGeom prst="rect">
            <a:avLst/>
          </a:prstGeom>
          <a:noFill/>
        </p:spPr>
        <p:txBody>
          <a:bodyPr wrap="square" rtlCol="0">
            <a:spAutoFit/>
          </a:bodyPr>
          <a:lstStyle/>
          <a:p>
            <a:r>
              <a:rPr lang="en-US" sz="1050" dirty="0" smtClean="0">
                <a:solidFill>
                  <a:schemeClr val="bg2"/>
                </a:solidFill>
              </a:rPr>
              <a:t>ESP8266 Wi-Fi module (3.3V)</a:t>
            </a:r>
          </a:p>
        </p:txBody>
      </p:sp>
    </p:spTree>
    <p:extLst>
      <p:ext uri="{BB962C8B-B14F-4D97-AF65-F5344CB8AC3E}">
        <p14:creationId xmlns:p14="http://schemas.microsoft.com/office/powerpoint/2010/main" val="101938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2800" dirty="0" err="1" smtClean="0"/>
              <a:t>Json</a:t>
            </a:r>
            <a:r>
              <a:rPr lang="en-US" sz="2800" dirty="0" smtClean="0"/>
              <a:t> feeds from </a:t>
            </a:r>
            <a:r>
              <a:rPr lang="en-US" sz="2800" dirty="0" err="1" smtClean="0"/>
              <a:t>thingspeak</a:t>
            </a:r>
            <a:endParaRPr lang="en-US" sz="2800" dirty="0"/>
          </a:p>
        </p:txBody>
      </p:sp>
      <p:sp>
        <p:nvSpPr>
          <p:cNvPr id="3" name="Rectangle 2"/>
          <p:cNvSpPr/>
          <p:nvPr/>
        </p:nvSpPr>
        <p:spPr>
          <a:xfrm>
            <a:off x="304800" y="895350"/>
            <a:ext cx="8534400"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717074"/>
                </a:solidFill>
              </a:rPr>
              <a:t>The module has been configured to poll the distance every 5 seconds. The polled distance is available in </a:t>
            </a:r>
            <a:r>
              <a:rPr lang="en-US" sz="2000" dirty="0" err="1">
                <a:solidFill>
                  <a:srgbClr val="717074"/>
                </a:solidFill>
              </a:rPr>
              <a:t>thingspeak</a:t>
            </a:r>
            <a:r>
              <a:rPr lang="en-US" sz="2000" dirty="0">
                <a:solidFill>
                  <a:srgbClr val="717074"/>
                </a:solidFill>
              </a:rPr>
              <a:t> </a:t>
            </a:r>
            <a:r>
              <a:rPr lang="en-US" sz="2000" dirty="0" err="1">
                <a:solidFill>
                  <a:srgbClr val="717074"/>
                </a:solidFill>
              </a:rPr>
              <a:t>IoT</a:t>
            </a:r>
            <a:r>
              <a:rPr lang="en-US" sz="2000" dirty="0">
                <a:solidFill>
                  <a:srgbClr val="717074"/>
                </a:solidFill>
              </a:rPr>
              <a:t> server at real time</a:t>
            </a:r>
            <a:r>
              <a:rPr lang="en-US" sz="2000" dirty="0" smtClean="0">
                <a:solidFill>
                  <a:srgbClr val="717074"/>
                </a:solidFill>
              </a:rPr>
              <a:t>.</a:t>
            </a:r>
          </a:p>
          <a:p>
            <a:pPr marL="342900" indent="-342900">
              <a:buFont typeface="Arial" panose="020B0604020202020204" pitchFamily="34" charset="0"/>
              <a:buChar char="•"/>
            </a:pPr>
            <a:r>
              <a:rPr lang="en-US" sz="2000" dirty="0" smtClean="0">
                <a:solidFill>
                  <a:srgbClr val="717074"/>
                </a:solidFill>
              </a:rPr>
              <a:t>The ‘field1’ entry is inversely proportional to the fill level of the bin</a:t>
            </a:r>
            <a:endParaRPr lang="en-US" sz="2000" dirty="0">
              <a:solidFill>
                <a:srgbClr val="717074"/>
              </a:solidFill>
            </a:endParaRPr>
          </a:p>
          <a:p>
            <a:endParaRPr lang="en-US" sz="2000" dirty="0">
              <a:solidFill>
                <a:srgbClr val="717074"/>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2419350"/>
            <a:ext cx="5771485" cy="2590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190750"/>
            <a:ext cx="4905375" cy="2200275"/>
          </a:xfrm>
          <a:prstGeom prst="rect">
            <a:avLst/>
          </a:prstGeom>
        </p:spPr>
      </p:pic>
    </p:spTree>
    <p:extLst>
      <p:ext uri="{BB962C8B-B14F-4D97-AF65-F5344CB8AC3E}">
        <p14:creationId xmlns:p14="http://schemas.microsoft.com/office/powerpoint/2010/main" val="34310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3350"/>
            <a:ext cx="8610600" cy="684211"/>
          </a:xfrm>
        </p:spPr>
        <p:txBody>
          <a:bodyPr/>
          <a:lstStyle/>
          <a:p>
            <a:r>
              <a:rPr lang="en-US" sz="3200" dirty="0" smtClean="0"/>
              <a:t>Source code Layout in GIT</a:t>
            </a:r>
            <a:endParaRPr lang="en-US" sz="3200" dirty="0"/>
          </a:p>
        </p:txBody>
      </p:sp>
      <p:sp>
        <p:nvSpPr>
          <p:cNvPr id="6" name="Content Placeholder 5"/>
          <p:cNvSpPr>
            <a:spLocks noGrp="1"/>
          </p:cNvSpPr>
          <p:nvPr>
            <p:ph sz="quarter" idx="10"/>
          </p:nvPr>
        </p:nvSpPr>
        <p:spPr>
          <a:xfrm>
            <a:off x="304800" y="819150"/>
            <a:ext cx="8077200" cy="3962400"/>
          </a:xfrm>
        </p:spPr>
        <p:txBody>
          <a:bodyPr/>
          <a:lstStyle/>
          <a:p>
            <a:r>
              <a:rPr lang="en-US" dirty="0">
                <a:hlinkClick r:id="rId2"/>
              </a:rPr>
              <a:t>https://</a:t>
            </a:r>
            <a:r>
              <a:rPr lang="en-US" dirty="0" smtClean="0">
                <a:hlinkClick r:id="rId2"/>
              </a:rPr>
              <a:t>github.com/emc-tridax/SmartBinGHCIProject3</a:t>
            </a:r>
            <a:r>
              <a:rPr lang="en-US" dirty="0" smtClean="0"/>
              <a:t> has </a:t>
            </a:r>
            <a:r>
              <a:rPr lang="en-US" dirty="0" smtClean="0"/>
              <a:t>been created and acehacker-ghci-2015 has been added as collaborator.</a:t>
            </a:r>
          </a:p>
          <a:p>
            <a:r>
              <a:rPr lang="en-US" dirty="0" smtClean="0"/>
              <a:t>Below is the source code information</a:t>
            </a:r>
          </a:p>
          <a:p>
            <a:pPr marL="285750" indent="-285750">
              <a:buFont typeface="Arial" panose="020B0604020202020204" pitchFamily="34" charset="0"/>
              <a:buChar char="•"/>
            </a:pPr>
            <a:r>
              <a:rPr lang="en-US" dirty="0" err="1" smtClean="0"/>
              <a:t>MobileAppClient</a:t>
            </a:r>
            <a:r>
              <a:rPr lang="en-US" dirty="0" smtClean="0"/>
              <a:t> – Android code for mobile app</a:t>
            </a:r>
          </a:p>
          <a:p>
            <a:pPr marL="285750" indent="-285750">
              <a:buFont typeface="Arial" panose="020B0604020202020204" pitchFamily="34" charset="0"/>
              <a:buChar char="•"/>
            </a:pPr>
            <a:r>
              <a:rPr lang="en-US" dirty="0" err="1" smtClean="0"/>
              <a:t>Appengine</a:t>
            </a:r>
            <a:r>
              <a:rPr lang="en-US" dirty="0" smtClean="0"/>
              <a:t>-python-flask-master – Server code for the smart bin</a:t>
            </a:r>
          </a:p>
          <a:p>
            <a:pPr marL="285750" indent="-285750">
              <a:buFont typeface="Arial" panose="020B0604020202020204" pitchFamily="34" charset="0"/>
              <a:buChar char="•"/>
            </a:pPr>
            <a:r>
              <a:rPr lang="en-US" dirty="0" smtClean="0"/>
              <a:t>Smartbin_db1.sql – imported </a:t>
            </a:r>
            <a:r>
              <a:rPr lang="en-US" dirty="0" err="1" smtClean="0"/>
              <a:t>sql</a:t>
            </a:r>
            <a:r>
              <a:rPr lang="en-US" dirty="0" smtClean="0"/>
              <a:t> database</a:t>
            </a:r>
          </a:p>
          <a:p>
            <a:pPr marL="285750" indent="-285750">
              <a:buFont typeface="Arial" panose="020B0604020202020204" pitchFamily="34" charset="0"/>
              <a:buChar char="•"/>
            </a:pPr>
            <a:r>
              <a:rPr lang="en-US" dirty="0" smtClean="0"/>
              <a:t>SmartBin.pptx – The presentation for </a:t>
            </a:r>
            <a:r>
              <a:rPr lang="en-US" dirty="0" err="1" smtClean="0"/>
              <a:t>SmartBin</a:t>
            </a:r>
            <a:r>
              <a:rPr lang="en-US" dirty="0" smtClean="0"/>
              <a:t> database</a:t>
            </a:r>
          </a:p>
          <a:p>
            <a:pPr marL="285750" indent="-285750">
              <a:buFont typeface="Arial" panose="020B0604020202020204" pitchFamily="34" charset="0"/>
              <a:buChar char="•"/>
            </a:pPr>
            <a:r>
              <a:rPr lang="en-US" dirty="0" smtClean="0"/>
              <a:t>Videos – Videos explaining the complete </a:t>
            </a:r>
            <a:r>
              <a:rPr lang="en-US" dirty="0" smtClean="0"/>
              <a:t>implementation</a:t>
            </a:r>
          </a:p>
          <a:p>
            <a:pPr marL="285750" indent="-285750">
              <a:buFont typeface="Arial" panose="020B0604020202020204" pitchFamily="34" charset="0"/>
              <a:buChar char="•"/>
            </a:pPr>
            <a:r>
              <a:rPr lang="en-US" dirty="0" smtClean="0"/>
              <a:t>Enhancements/</a:t>
            </a:r>
            <a:r>
              <a:rPr lang="en-US" dirty="0" err="1" smtClean="0"/>
              <a:t>BarGraph</a:t>
            </a:r>
            <a:r>
              <a:rPr lang="en-US" dirty="0" smtClean="0"/>
              <a:t> – Code to support bar graph in Mobile App. This hasn’t been integrated to the mobile app client yet.</a:t>
            </a:r>
            <a:endParaRPr lang="en-US" dirty="0"/>
          </a:p>
        </p:txBody>
      </p:sp>
    </p:spTree>
    <p:extLst>
      <p:ext uri="{BB962C8B-B14F-4D97-AF65-F5344CB8AC3E}">
        <p14:creationId xmlns:p14="http://schemas.microsoft.com/office/powerpoint/2010/main" val="5902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3350"/>
            <a:ext cx="8610600" cy="684211"/>
          </a:xfrm>
        </p:spPr>
        <p:txBody>
          <a:bodyPr/>
          <a:lstStyle/>
          <a:p>
            <a:r>
              <a:rPr lang="en-US" sz="3600" dirty="0" smtClean="0"/>
              <a:t>Profile of team</a:t>
            </a:r>
            <a:endParaRPr lang="en-US" sz="3600" dirty="0"/>
          </a:p>
        </p:txBody>
      </p:sp>
      <p:sp>
        <p:nvSpPr>
          <p:cNvPr id="5" name="Content Placeholder 4"/>
          <p:cNvSpPr>
            <a:spLocks noGrp="1"/>
          </p:cNvSpPr>
          <p:nvPr>
            <p:ph sz="quarter" idx="10"/>
          </p:nvPr>
        </p:nvSpPr>
        <p:spPr>
          <a:xfrm>
            <a:off x="152400" y="742950"/>
            <a:ext cx="8534400" cy="4191000"/>
          </a:xfrm>
        </p:spPr>
        <p:txBody>
          <a:bodyPr/>
          <a:lstStyle/>
          <a:p>
            <a:r>
              <a:rPr lang="en-US" sz="1600" b="1" dirty="0" smtClean="0"/>
              <a:t>Shwetha </a:t>
            </a:r>
            <a:r>
              <a:rPr lang="en-US" sz="1600" b="1" dirty="0"/>
              <a:t>Ravoor </a:t>
            </a:r>
            <a:r>
              <a:rPr lang="en-US" sz="1600" dirty="0"/>
              <a:t>is a Senior Software engineer with Emerging Technology Division (ETD) </a:t>
            </a:r>
            <a:r>
              <a:rPr lang="en-US" sz="1600" dirty="0" smtClean="0"/>
              <a:t>in </a:t>
            </a:r>
            <a:r>
              <a:rPr lang="en-US" sz="1600" dirty="0"/>
              <a:t>EMC. She has 10+ years of experience in software development, HPUX kernel development and systems engineering. She was the winner of the EMC innovation conference which is an annual event held globally. She has also contributed to numerous published white papers in HP</a:t>
            </a:r>
            <a:r>
              <a:rPr lang="en-US" sz="1600" dirty="0" smtClean="0"/>
              <a:t>.</a:t>
            </a:r>
          </a:p>
          <a:p>
            <a:r>
              <a:rPr lang="en-US" sz="1600" b="1" dirty="0" smtClean="0"/>
              <a:t>Priya Chandramohan </a:t>
            </a:r>
            <a:r>
              <a:rPr lang="en-IN" sz="1600" dirty="0"/>
              <a:t>is</a:t>
            </a:r>
            <a:r>
              <a:rPr lang="en-IN" sz="1600" b="1" dirty="0"/>
              <a:t> </a:t>
            </a:r>
            <a:r>
              <a:rPr lang="en-IN" sz="1600" dirty="0"/>
              <a:t>principal engineer working in EMC. She has 15 years of experience in windows kernel programming, storage technologies and Archival concepts</a:t>
            </a:r>
            <a:r>
              <a:rPr lang="en-IN" sz="1600" dirty="0" smtClean="0"/>
              <a:t>. She </a:t>
            </a:r>
            <a:r>
              <a:rPr lang="en-IN" sz="1600" dirty="0"/>
              <a:t>is good in handling customer escalations and have received </a:t>
            </a:r>
            <a:r>
              <a:rPr lang="en-IN" sz="1600" dirty="0" smtClean="0"/>
              <a:t>several awards</a:t>
            </a:r>
            <a:r>
              <a:rPr lang="en-IN" sz="1600" dirty="0"/>
              <a:t>. She has also filed patent on load </a:t>
            </a:r>
            <a:r>
              <a:rPr lang="en-IN" sz="1600" dirty="0" smtClean="0"/>
              <a:t>balancing algorithms.</a:t>
            </a:r>
            <a:endParaRPr lang="en-US" sz="1600" b="1" dirty="0" smtClean="0"/>
          </a:p>
          <a:p>
            <a:r>
              <a:rPr lang="en-US" sz="1600" b="1" dirty="0"/>
              <a:t>Savitha Bijoy </a:t>
            </a:r>
            <a:r>
              <a:rPr lang="en-US" sz="1600" dirty="0"/>
              <a:t>is a principal engineer with </a:t>
            </a:r>
            <a:r>
              <a:rPr lang="en-US" sz="1600" dirty="0" smtClean="0"/>
              <a:t>ETD </a:t>
            </a:r>
            <a:r>
              <a:rPr lang="en-US" sz="1600" dirty="0"/>
              <a:t>in EMC. She has 9+ years of experience in systems engineering, storage technologies, virtualization and operating system kernels. She holds a master’s degree in Information Technology. She also filed a patent in the area of storage systems with USPTO.</a:t>
            </a:r>
          </a:p>
          <a:p>
            <a:endParaRPr lang="en-US" dirty="0"/>
          </a:p>
          <a:p>
            <a:endParaRPr lang="en-US" dirty="0"/>
          </a:p>
        </p:txBody>
      </p:sp>
    </p:spTree>
    <p:extLst>
      <p:ext uri="{BB962C8B-B14F-4D97-AF65-F5344CB8AC3E}">
        <p14:creationId xmlns:p14="http://schemas.microsoft.com/office/powerpoint/2010/main" val="12786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63539"/>
            <a:ext cx="8610600" cy="684211"/>
          </a:xfrm>
        </p:spPr>
        <p:txBody>
          <a:bodyPr/>
          <a:lstStyle/>
          <a:p>
            <a:r>
              <a:rPr lang="en-US" sz="3600" dirty="0" smtClean="0"/>
              <a:t>Profile of team (contd.)</a:t>
            </a:r>
            <a:endParaRPr lang="en-US" sz="3600" dirty="0"/>
          </a:p>
        </p:txBody>
      </p:sp>
      <p:sp>
        <p:nvSpPr>
          <p:cNvPr id="5" name="Content Placeholder 4"/>
          <p:cNvSpPr>
            <a:spLocks noGrp="1"/>
          </p:cNvSpPr>
          <p:nvPr>
            <p:ph sz="quarter" idx="10"/>
          </p:nvPr>
        </p:nvSpPr>
        <p:spPr>
          <a:xfrm>
            <a:off x="304800" y="1123950"/>
            <a:ext cx="8534400" cy="3733800"/>
          </a:xfrm>
        </p:spPr>
        <p:txBody>
          <a:bodyPr/>
          <a:lstStyle/>
          <a:p>
            <a:r>
              <a:rPr lang="en-US" b="1" dirty="0"/>
              <a:t>Soumya Narayanan </a:t>
            </a:r>
            <a:r>
              <a:rPr lang="en-US" dirty="0"/>
              <a:t>is Senior Software engineer with </a:t>
            </a:r>
            <a:r>
              <a:rPr lang="en-US" dirty="0" smtClean="0"/>
              <a:t>HP with </a:t>
            </a:r>
            <a:r>
              <a:rPr lang="en-US" dirty="0"/>
              <a:t>9</a:t>
            </a:r>
            <a:r>
              <a:rPr lang="en-US" dirty="0" smtClean="0"/>
              <a:t>+ </a:t>
            </a:r>
            <a:r>
              <a:rPr lang="en-US" dirty="0"/>
              <a:t>years of experience in embedded systems, Linux device drivers, object oriented design and implementation</a:t>
            </a:r>
            <a:r>
              <a:rPr lang="en-US" dirty="0" smtClean="0"/>
              <a:t>.</a:t>
            </a:r>
          </a:p>
          <a:p>
            <a:r>
              <a:rPr lang="en-US" b="1" dirty="0" smtClean="0"/>
              <a:t>Shruthi M N </a:t>
            </a:r>
            <a:r>
              <a:rPr lang="en-US" dirty="0" smtClean="0"/>
              <a:t>is associate software engineer with ETD in EMC with 2+ years of experience in object oriented design and implementation.</a:t>
            </a:r>
            <a:endParaRPr lang="en-US" dirty="0"/>
          </a:p>
          <a:p>
            <a:endParaRPr lang="en-US" dirty="0"/>
          </a:p>
          <a:p>
            <a:endParaRPr lang="en-US" dirty="0"/>
          </a:p>
        </p:txBody>
      </p:sp>
    </p:spTree>
    <p:extLst>
      <p:ext uri="{BB962C8B-B14F-4D97-AF65-F5344CB8AC3E}">
        <p14:creationId xmlns:p14="http://schemas.microsoft.com/office/powerpoint/2010/main" val="35106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Complete Design  </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666750"/>
            <a:ext cx="913209" cy="160020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6400" y="666750"/>
            <a:ext cx="990600" cy="1600200"/>
          </a:xfrm>
          <a:prstGeom prst="rect">
            <a:avLst/>
          </a:prstGeom>
        </p:spPr>
      </p:pic>
      <p:sp>
        <p:nvSpPr>
          <p:cNvPr id="10" name="TextBox 9"/>
          <p:cNvSpPr txBox="1"/>
          <p:nvPr/>
        </p:nvSpPr>
        <p:spPr>
          <a:xfrm>
            <a:off x="3200400" y="1200150"/>
            <a:ext cx="1295400" cy="369332"/>
          </a:xfrm>
          <a:prstGeom prst="rect">
            <a:avLst/>
          </a:prstGeom>
          <a:noFill/>
          <a:ln>
            <a:noFill/>
          </a:ln>
        </p:spPr>
        <p:txBody>
          <a:bodyPr wrap="square" rtlCol="0">
            <a:spAutoFit/>
          </a:bodyPr>
          <a:lstStyle/>
          <a:p>
            <a:r>
              <a:rPr lang="en-US" dirty="0" smtClean="0">
                <a:solidFill>
                  <a:schemeClr val="bg2"/>
                </a:solidFill>
              </a:rPr>
              <a:t>…………</a:t>
            </a:r>
          </a:p>
        </p:txBody>
      </p:sp>
      <p:sp>
        <p:nvSpPr>
          <p:cNvPr id="13" name="Rectangle 12"/>
          <p:cNvSpPr/>
          <p:nvPr/>
        </p:nvSpPr>
        <p:spPr>
          <a:xfrm>
            <a:off x="533400" y="3026376"/>
            <a:ext cx="4876800" cy="1684638"/>
          </a:xfrm>
          <a:prstGeom prst="rect">
            <a:avLst/>
          </a:pr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lin ang="0" scaled="1"/>
            <a:tileRect/>
          </a:gradFill>
          <a:ln w="12700" cmpd="sng">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latin typeface="Arial Rounded MT Bold" panose="020F0704030504030204" pitchFamily="34" charset="0"/>
              </a:rPr>
              <a:t>Server (hosted on cloud)</a:t>
            </a:r>
            <a:endParaRPr lang="en-US" dirty="0">
              <a:latin typeface="Arial Rounded MT Bold" panose="020F0704030504030204" pitchFamily="34" charset="0"/>
            </a:endParaRPr>
          </a:p>
        </p:txBody>
      </p:sp>
      <p:cxnSp>
        <p:nvCxnSpPr>
          <p:cNvPr id="16" name="Straight Arrow Connector 15"/>
          <p:cNvCxnSpPr>
            <a:stCxn id="8" idx="2"/>
          </p:cNvCxnSpPr>
          <p:nvPr/>
        </p:nvCxnSpPr>
        <p:spPr>
          <a:xfrm>
            <a:off x="913805" y="2266950"/>
            <a:ext cx="914995"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86000" y="2266950"/>
            <a:ext cx="0"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962400" y="2266950"/>
            <a:ext cx="1219200" cy="759426"/>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24" idx="1"/>
          </p:cNvCxnSpPr>
          <p:nvPr/>
        </p:nvCxnSpPr>
        <p:spPr>
          <a:xfrm flipV="1">
            <a:off x="5410200" y="3688348"/>
            <a:ext cx="381000" cy="180347"/>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791200" y="3156235"/>
            <a:ext cx="1143000" cy="10642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Arial Rounded MT Bold" panose="020F0704030504030204" pitchFamily="34" charset="0"/>
              </a:rPr>
              <a:t>IoT</a:t>
            </a:r>
            <a:r>
              <a:rPr lang="en-US" dirty="0">
                <a:latin typeface="Arial Rounded MT Bold" panose="020F0704030504030204" pitchFamily="34" charset="0"/>
              </a:rPr>
              <a:t> server</a:t>
            </a:r>
          </a:p>
        </p:txBody>
      </p:sp>
      <p:sp>
        <p:nvSpPr>
          <p:cNvPr id="26" name="Rectangle 25"/>
          <p:cNvSpPr/>
          <p:nvPr/>
        </p:nvSpPr>
        <p:spPr>
          <a:xfrm>
            <a:off x="7848600" y="1809750"/>
            <a:ext cx="91440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1</a:t>
            </a:r>
          </a:p>
        </p:txBody>
      </p:sp>
      <p:cxnSp>
        <p:nvCxnSpPr>
          <p:cNvPr id="28" name="Straight Arrow Connector 27"/>
          <p:cNvCxnSpPr/>
          <p:nvPr/>
        </p:nvCxnSpPr>
        <p:spPr>
          <a:xfrm flipV="1">
            <a:off x="6934200" y="2038350"/>
            <a:ext cx="914400" cy="1219200"/>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848600" y="2532363"/>
            <a:ext cx="914400" cy="5465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2</a:t>
            </a:r>
          </a:p>
        </p:txBody>
      </p:sp>
      <p:cxnSp>
        <p:nvCxnSpPr>
          <p:cNvPr id="30" name="Straight Arrow Connector 29"/>
          <p:cNvCxnSpPr/>
          <p:nvPr/>
        </p:nvCxnSpPr>
        <p:spPr>
          <a:xfrm flipV="1">
            <a:off x="6934200" y="2782460"/>
            <a:ext cx="914400" cy="703690"/>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35" idx="1"/>
          </p:cNvCxnSpPr>
          <p:nvPr/>
        </p:nvCxnSpPr>
        <p:spPr>
          <a:xfrm>
            <a:off x="6934200" y="3685083"/>
            <a:ext cx="928816" cy="253972"/>
          </a:xfrm>
          <a:prstGeom prst="straightConnector1">
            <a:avLst/>
          </a:prstGeom>
          <a:ln w="12700" cmpd="sng">
            <a:solidFill>
              <a:schemeClr val="bg2"/>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863016" y="3685082"/>
            <a:ext cx="914400" cy="5079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panose="020F0704030504030204" pitchFamily="34" charset="0"/>
              </a:rPr>
              <a:t>Bin N</a:t>
            </a:r>
          </a:p>
        </p:txBody>
      </p:sp>
      <p:sp>
        <p:nvSpPr>
          <p:cNvPr id="38" name="Rectangle 37"/>
          <p:cNvSpPr/>
          <p:nvPr/>
        </p:nvSpPr>
        <p:spPr>
          <a:xfrm>
            <a:off x="7863016" y="3156235"/>
            <a:ext cx="914400" cy="507945"/>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effectLst>
                  <a:outerShdw blurRad="60007" dir="2000400" sy="-30000" kx="-800400" algn="bl" rotWithShape="0">
                    <a:prstClr val="black">
                      <a:alpha val="20000"/>
                    </a:prstClr>
                  </a:outerShdw>
                </a:effectLst>
              </a:rPr>
              <a:t>.</a:t>
            </a:r>
          </a:p>
          <a:p>
            <a:pPr algn="ctr"/>
            <a:r>
              <a:rPr lang="en-US" sz="800" dirty="0" smtClean="0">
                <a:solidFill>
                  <a:schemeClr val="tx1"/>
                </a:solidFill>
                <a:effectLst>
                  <a:outerShdw blurRad="60007" dir="2000400" sy="-30000" kx="-800400" algn="bl" rotWithShape="0">
                    <a:prstClr val="black">
                      <a:alpha val="20000"/>
                    </a:prstClr>
                  </a:outerShdw>
                </a:effectLst>
              </a:rPr>
              <a:t>.</a:t>
            </a:r>
          </a:p>
          <a:p>
            <a:pPr algn="ctr"/>
            <a:r>
              <a:rPr lang="en-US" sz="800" dirty="0" smtClean="0">
                <a:solidFill>
                  <a:schemeClr val="tx1"/>
                </a:solidFill>
                <a:effectLst>
                  <a:outerShdw blurRad="60007" dir="2000400" sy="-30000" kx="-800400" algn="bl" rotWithShape="0">
                    <a:prstClr val="black">
                      <a:alpha val="20000"/>
                    </a:prstClr>
                  </a:outerShdw>
                </a:effectLst>
              </a:rPr>
              <a:t>.</a:t>
            </a:r>
          </a:p>
        </p:txBody>
      </p:sp>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1500" y="3462327"/>
            <a:ext cx="2628900" cy="1090623"/>
          </a:xfrm>
          <a:prstGeom prst="rect">
            <a:avLst/>
          </a:prstGeom>
        </p:spPr>
      </p:pic>
      <p:pic>
        <p:nvPicPr>
          <p:cNvPr id="48" name="Picture 4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44984" y="3462327"/>
            <a:ext cx="2089016" cy="1090623"/>
          </a:xfrm>
          <a:prstGeom prst="rect">
            <a:avLst/>
          </a:prstGeom>
        </p:spPr>
      </p:pic>
      <p:pic>
        <p:nvPicPr>
          <p:cNvPr id="2" name="Picture 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00600" y="666750"/>
            <a:ext cx="1066800" cy="1600200"/>
          </a:xfrm>
          <a:prstGeom prst="rect">
            <a:avLst/>
          </a:prstGeom>
        </p:spPr>
      </p:pic>
    </p:spTree>
    <p:extLst>
      <p:ext uri="{BB962C8B-B14F-4D97-AF65-F5344CB8AC3E}">
        <p14:creationId xmlns:p14="http://schemas.microsoft.com/office/powerpoint/2010/main" val="46671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79412" y="742951"/>
            <a:ext cx="8459787" cy="3795712"/>
          </a:xfrm>
        </p:spPr>
        <p:txBody>
          <a:bodyPr/>
          <a:lstStyle/>
          <a:p>
            <a:r>
              <a:rPr lang="en-US" dirty="0" smtClean="0"/>
              <a:t>Availability of data </a:t>
            </a:r>
          </a:p>
          <a:p>
            <a:pPr lvl="1"/>
            <a:r>
              <a:rPr lang="en-US" dirty="0" smtClean="0"/>
              <a:t>This design ensures that multiple clients can access the server at any point in time</a:t>
            </a:r>
          </a:p>
          <a:p>
            <a:r>
              <a:rPr lang="en-US" dirty="0" smtClean="0"/>
              <a:t>Ability to augment additional parameters</a:t>
            </a:r>
          </a:p>
          <a:p>
            <a:pPr lvl="1"/>
            <a:r>
              <a:rPr lang="en-US" dirty="0" smtClean="0"/>
              <a:t>This design helps in adding more parameters apart from fill level such as smoke, humidity, temperature </a:t>
            </a:r>
            <a:r>
              <a:rPr lang="en-US" dirty="0" err="1" smtClean="0"/>
              <a:t>etc</a:t>
            </a:r>
            <a:endParaRPr lang="en-US" dirty="0" smtClean="0"/>
          </a:p>
          <a:p>
            <a:pPr lvl="1"/>
            <a:r>
              <a:rPr lang="en-US" dirty="0" smtClean="0"/>
              <a:t>This design also ensures that the parameters of multiple bins can be updated in server database by polling the </a:t>
            </a:r>
            <a:r>
              <a:rPr lang="en-US" dirty="0" err="1" smtClean="0"/>
              <a:t>IoT</a:t>
            </a:r>
            <a:r>
              <a:rPr lang="en-US" dirty="0" smtClean="0"/>
              <a:t> server (or MQTT server) periodically</a:t>
            </a:r>
          </a:p>
          <a:p>
            <a:r>
              <a:rPr lang="en-US" dirty="0" smtClean="0"/>
              <a:t>Scalability</a:t>
            </a:r>
          </a:p>
          <a:p>
            <a:pPr lvl="1"/>
            <a:r>
              <a:rPr lang="en-US" dirty="0" smtClean="0"/>
              <a:t>The design helps to scale – in terms of number of clients and in terms of number of bins </a:t>
            </a:r>
            <a:endParaRPr lang="en-US" dirty="0"/>
          </a:p>
        </p:txBody>
      </p:sp>
      <p:sp>
        <p:nvSpPr>
          <p:cNvPr id="4" name="Title 3"/>
          <p:cNvSpPr>
            <a:spLocks noGrp="1"/>
          </p:cNvSpPr>
          <p:nvPr>
            <p:ph type="ctrTitle"/>
          </p:nvPr>
        </p:nvSpPr>
        <p:spPr/>
        <p:txBody>
          <a:bodyPr/>
          <a:lstStyle/>
          <a:p>
            <a:r>
              <a:rPr lang="en-US" dirty="0" smtClean="0"/>
              <a:t>Design Benefits</a:t>
            </a:r>
            <a:endParaRPr lang="en-US" dirty="0"/>
          </a:p>
        </p:txBody>
      </p:sp>
    </p:spTree>
    <p:extLst>
      <p:ext uri="{BB962C8B-B14F-4D97-AF65-F5344CB8AC3E}">
        <p14:creationId xmlns:p14="http://schemas.microsoft.com/office/powerpoint/2010/main" val="20108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1047750"/>
            <a:ext cx="8459787" cy="3795712"/>
          </a:xfrm>
        </p:spPr>
        <p:txBody>
          <a:bodyPr/>
          <a:lstStyle/>
          <a:p>
            <a:r>
              <a:rPr lang="en-US" sz="2000" dirty="0" smtClean="0"/>
              <a:t>Smart Bin Client  - Android </a:t>
            </a:r>
            <a:r>
              <a:rPr lang="en-US" sz="2000" dirty="0"/>
              <a:t>app built using Android Developer Tools for </a:t>
            </a:r>
            <a:r>
              <a:rPr lang="en-US" sz="2000" dirty="0" smtClean="0"/>
              <a:t>Eclipse</a:t>
            </a:r>
          </a:p>
          <a:p>
            <a:r>
              <a:rPr lang="en-US" sz="2000" dirty="0" smtClean="0"/>
              <a:t>Smart Bin Server – Server hosted on Google App Engine (cloud) exposing REST interface via python flask web development interface</a:t>
            </a:r>
          </a:p>
          <a:p>
            <a:r>
              <a:rPr lang="en-US" sz="2000" dirty="0" smtClean="0"/>
              <a:t>Smart Bin Database – MySQL database</a:t>
            </a:r>
          </a:p>
          <a:p>
            <a:r>
              <a:rPr lang="en-US" sz="2000" dirty="0" err="1" smtClean="0"/>
              <a:t>IoT</a:t>
            </a:r>
            <a:r>
              <a:rPr lang="en-US" sz="2000" dirty="0"/>
              <a:t> server </a:t>
            </a:r>
            <a:r>
              <a:rPr lang="en-US" sz="2000" dirty="0" smtClean="0"/>
              <a:t>– Data from the fill level sensor circuit is available at </a:t>
            </a:r>
            <a:r>
              <a:rPr lang="en-US" sz="2000" dirty="0" smtClean="0">
                <a:hlinkClick r:id="rId2"/>
              </a:rPr>
              <a:t>https</a:t>
            </a:r>
            <a:r>
              <a:rPr lang="en-US" sz="2000" dirty="0">
                <a:hlinkClick r:id="rId2"/>
              </a:rPr>
              <a:t>://</a:t>
            </a:r>
            <a:r>
              <a:rPr lang="en-US" sz="2000" dirty="0" smtClean="0">
                <a:hlinkClick r:id="rId2"/>
              </a:rPr>
              <a:t>thingspeak.com/channels/56157</a:t>
            </a:r>
            <a:endParaRPr lang="en-US" sz="2000" dirty="0" smtClean="0"/>
          </a:p>
          <a:p>
            <a:r>
              <a:rPr lang="en-US" sz="2000" dirty="0" smtClean="0"/>
              <a:t>Sensor circuit built using ESP8266 </a:t>
            </a:r>
            <a:r>
              <a:rPr lang="en-US" sz="2000" dirty="0" err="1" smtClean="0"/>
              <a:t>wi-fi</a:t>
            </a:r>
            <a:r>
              <a:rPr lang="en-US" sz="2000" dirty="0" smtClean="0"/>
              <a:t> module. </a:t>
            </a:r>
          </a:p>
          <a:p>
            <a:endParaRPr lang="en-US" sz="2000" dirty="0"/>
          </a:p>
        </p:txBody>
      </p:sp>
      <p:sp>
        <p:nvSpPr>
          <p:cNvPr id="4" name="Title 3"/>
          <p:cNvSpPr>
            <a:spLocks noGrp="1"/>
          </p:cNvSpPr>
          <p:nvPr>
            <p:ph type="ctrTitle"/>
          </p:nvPr>
        </p:nvSpPr>
        <p:spPr/>
        <p:txBody>
          <a:bodyPr/>
          <a:lstStyle/>
          <a:p>
            <a:r>
              <a:rPr lang="en-US" dirty="0" smtClean="0"/>
              <a:t>Technologies used for software development</a:t>
            </a:r>
            <a:endParaRPr lang="en-US" dirty="0"/>
          </a:p>
        </p:txBody>
      </p:sp>
    </p:spTree>
    <p:extLst>
      <p:ext uri="{BB962C8B-B14F-4D97-AF65-F5344CB8AC3E}">
        <p14:creationId xmlns:p14="http://schemas.microsoft.com/office/powerpoint/2010/main" val="390920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1"/>
          </p:nvPr>
        </p:nvSpPr>
        <p:spPr>
          <a:xfrm>
            <a:off x="457200" y="742950"/>
            <a:ext cx="8120358" cy="3942338"/>
          </a:xfrm>
        </p:spPr>
        <p:txBody>
          <a:bodyPr/>
          <a:lstStyle/>
          <a:p>
            <a:pPr>
              <a:lnSpc>
                <a:spcPct val="80000"/>
              </a:lnSpc>
            </a:pPr>
            <a:r>
              <a:rPr lang="en-US" altLang="en-US" sz="1800" dirty="0" smtClean="0">
                <a:solidFill>
                  <a:schemeClr val="bg2"/>
                </a:solidFill>
              </a:rPr>
              <a:t>View the fill levels of the smart bins based on the current location </a:t>
            </a:r>
          </a:p>
          <a:p>
            <a:pPr>
              <a:lnSpc>
                <a:spcPct val="80000"/>
              </a:lnSpc>
            </a:pPr>
            <a:r>
              <a:rPr lang="en-US" altLang="en-US" sz="1800" dirty="0" smtClean="0">
                <a:solidFill>
                  <a:schemeClr val="bg2"/>
                </a:solidFill>
              </a:rPr>
              <a:t>View fill levels of the smart bins based on an area provided by user</a:t>
            </a:r>
          </a:p>
          <a:p>
            <a:pPr>
              <a:lnSpc>
                <a:spcPct val="80000"/>
              </a:lnSpc>
            </a:pPr>
            <a:r>
              <a:rPr lang="en-US" altLang="en-US" sz="1800" dirty="0" smtClean="0">
                <a:solidFill>
                  <a:schemeClr val="bg2"/>
                </a:solidFill>
              </a:rPr>
              <a:t>View the smart bins on a map with different </a:t>
            </a:r>
            <a:r>
              <a:rPr lang="en-US" altLang="en-US" sz="1800" dirty="0" err="1" smtClean="0">
                <a:solidFill>
                  <a:schemeClr val="bg2"/>
                </a:solidFill>
              </a:rPr>
              <a:t>colours</a:t>
            </a:r>
            <a:r>
              <a:rPr lang="en-US" altLang="en-US" sz="1800" dirty="0" smtClean="0">
                <a:solidFill>
                  <a:schemeClr val="bg2"/>
                </a:solidFill>
              </a:rPr>
              <a:t> for high, medium and low fill levels</a:t>
            </a:r>
          </a:p>
          <a:p>
            <a:pPr>
              <a:lnSpc>
                <a:spcPct val="80000"/>
              </a:lnSpc>
            </a:pPr>
            <a:r>
              <a:rPr lang="en-US" altLang="en-US" sz="1800" dirty="0" smtClean="0">
                <a:solidFill>
                  <a:schemeClr val="bg2"/>
                </a:solidFill>
              </a:rPr>
              <a:t>View the optimal route for collecting the trash based on the current location</a:t>
            </a:r>
          </a:p>
          <a:p>
            <a:pPr>
              <a:lnSpc>
                <a:spcPct val="80000"/>
              </a:lnSpc>
            </a:pPr>
            <a:r>
              <a:rPr lang="en-US" altLang="en-US" sz="1800" dirty="0" smtClean="0">
                <a:solidFill>
                  <a:schemeClr val="bg2"/>
                </a:solidFill>
              </a:rPr>
              <a:t>Graphical view of the average fill levels on a weekly basis</a:t>
            </a:r>
          </a:p>
          <a:p>
            <a:pPr>
              <a:lnSpc>
                <a:spcPct val="80000"/>
              </a:lnSpc>
            </a:pPr>
            <a:r>
              <a:rPr lang="en-US" altLang="en-US" sz="1800" dirty="0" smtClean="0">
                <a:solidFill>
                  <a:schemeClr val="bg2"/>
                </a:solidFill>
              </a:rPr>
              <a:t>Provision to register a user </a:t>
            </a:r>
          </a:p>
          <a:p>
            <a:pPr>
              <a:lnSpc>
                <a:spcPct val="80000"/>
              </a:lnSpc>
            </a:pPr>
            <a:r>
              <a:rPr lang="en-US" altLang="en-US" sz="1800" dirty="0" smtClean="0">
                <a:solidFill>
                  <a:schemeClr val="bg2"/>
                </a:solidFill>
              </a:rPr>
              <a:t>Provision to login to the app based on a registered username and password</a:t>
            </a:r>
          </a:p>
          <a:p>
            <a:pPr>
              <a:lnSpc>
                <a:spcPct val="80000"/>
              </a:lnSpc>
            </a:pPr>
            <a:r>
              <a:rPr lang="en-US" altLang="en-US" sz="1800" dirty="0">
                <a:solidFill>
                  <a:schemeClr val="bg2"/>
                </a:solidFill>
              </a:rPr>
              <a:t>After logging in the user need not login every time App is opened.</a:t>
            </a:r>
          </a:p>
          <a:p>
            <a:pPr>
              <a:lnSpc>
                <a:spcPct val="80000"/>
              </a:lnSpc>
            </a:pPr>
            <a:endParaRPr lang="en-US" altLang="en-US" sz="1800" dirty="0" smtClean="0">
              <a:solidFill>
                <a:schemeClr val="bg2"/>
              </a:solidFill>
            </a:endParaRPr>
          </a:p>
          <a:p>
            <a:pPr>
              <a:lnSpc>
                <a:spcPct val="80000"/>
              </a:lnSpc>
            </a:pPr>
            <a:endParaRPr lang="en-US" altLang="en-US" sz="1800" dirty="0" smtClean="0">
              <a:solidFill>
                <a:schemeClr val="bg2"/>
              </a:solidFill>
            </a:endParaRPr>
          </a:p>
          <a:p>
            <a:endParaRPr lang="en-US" dirty="0"/>
          </a:p>
        </p:txBody>
      </p:sp>
      <p:sp>
        <p:nvSpPr>
          <p:cNvPr id="15" name="Title 14"/>
          <p:cNvSpPr>
            <a:spLocks noGrp="1"/>
          </p:cNvSpPr>
          <p:nvPr>
            <p:ph type="ctrTitle"/>
          </p:nvPr>
        </p:nvSpPr>
        <p:spPr>
          <a:xfrm>
            <a:off x="304800" y="209550"/>
            <a:ext cx="9026979" cy="457200"/>
          </a:xfrm>
        </p:spPr>
        <p:txBody>
          <a:bodyPr/>
          <a:lstStyle/>
          <a:p>
            <a:r>
              <a:rPr lang="en-US" dirty="0" smtClean="0"/>
              <a:t>Use cases addressed </a:t>
            </a:r>
            <a:endParaRPr lang="en-US" dirty="0"/>
          </a:p>
        </p:txBody>
      </p:sp>
    </p:spTree>
    <p:extLst>
      <p:ext uri="{BB962C8B-B14F-4D97-AF65-F5344CB8AC3E}">
        <p14:creationId xmlns:p14="http://schemas.microsoft.com/office/powerpoint/2010/main" val="19121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106724" y="1962150"/>
            <a:ext cx="9026979" cy="457200"/>
          </a:xfrm>
        </p:spPr>
        <p:txBody>
          <a:bodyPr/>
          <a:lstStyle/>
          <a:p>
            <a:pPr algn="ctr"/>
            <a:r>
              <a:rPr lang="en-US" dirty="0" smtClean="0"/>
              <a:t>Smart Bin Client (Mobile App)</a:t>
            </a:r>
            <a:endParaRPr lang="en-US" dirty="0"/>
          </a:p>
        </p:txBody>
      </p:sp>
    </p:spTree>
    <p:extLst>
      <p:ext uri="{BB962C8B-B14F-4D97-AF65-F5344CB8AC3E}">
        <p14:creationId xmlns:p14="http://schemas.microsoft.com/office/powerpoint/2010/main" val="34294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1"/>
          </p:nvPr>
        </p:nvSpPr>
        <p:spPr>
          <a:xfrm>
            <a:off x="457200" y="742950"/>
            <a:ext cx="5943600" cy="3962400"/>
          </a:xfrm>
        </p:spPr>
        <p:txBody>
          <a:bodyPr/>
          <a:lstStyle/>
          <a:p>
            <a:r>
              <a:rPr lang="en-US" sz="2000" dirty="0" smtClean="0"/>
              <a:t>The mobile app is a simple and easy to use application for supporting BBMP workers in clearing the trash from smart bins effectively.</a:t>
            </a:r>
          </a:p>
          <a:p>
            <a:r>
              <a:rPr lang="en-US" sz="2000" dirty="0" smtClean="0"/>
              <a:t>The app has been integrated with GPS which helps in retrieving the current location (latitude and longitude)</a:t>
            </a:r>
          </a:p>
          <a:p>
            <a:r>
              <a:rPr lang="en-US" sz="2000" dirty="0" smtClean="0"/>
              <a:t>Presently, the app considers ‘fill level’ as the ‘property’ retrieved from smart bin sensor. This can be later enhanced for other parameters like temperature, humidity, smoke detection and so on.</a:t>
            </a:r>
            <a:endParaRPr lang="en-US" sz="2000" dirty="0"/>
          </a:p>
        </p:txBody>
      </p:sp>
      <p:sp>
        <p:nvSpPr>
          <p:cNvPr id="15" name="Title 14"/>
          <p:cNvSpPr>
            <a:spLocks noGrp="1"/>
          </p:cNvSpPr>
          <p:nvPr>
            <p:ph type="ctrTitle"/>
          </p:nvPr>
        </p:nvSpPr>
        <p:spPr>
          <a:xfrm>
            <a:off x="304800" y="209550"/>
            <a:ext cx="9026979" cy="457200"/>
          </a:xfrm>
        </p:spPr>
        <p:txBody>
          <a:bodyPr/>
          <a:lstStyle/>
          <a:p>
            <a:r>
              <a:rPr lang="en-US" dirty="0" smtClean="0"/>
              <a:t>Smart Bin Mobile App</a:t>
            </a:r>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53199" y="666750"/>
            <a:ext cx="2436019" cy="4114800"/>
          </a:xfrm>
          <a:prstGeom prst="rect">
            <a:avLst/>
          </a:prstGeom>
        </p:spPr>
      </p:pic>
      <p:sp>
        <p:nvSpPr>
          <p:cNvPr id="3" name="Rectangle 2"/>
          <p:cNvSpPr/>
          <p:nvPr/>
        </p:nvSpPr>
        <p:spPr>
          <a:xfrm>
            <a:off x="8305800" y="3028950"/>
            <a:ext cx="609600" cy="609600"/>
          </a:xfrm>
          <a:prstGeom prst="rect">
            <a:avLst/>
          </a:prstGeom>
          <a:noFill/>
          <a:ln w="76200" cmpd="sng">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54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internal white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ex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4.xml><?xml version="1.0" encoding="utf-8"?>
<a:theme xmlns:a="http://schemas.openxmlformats.org/drawingml/2006/main" name="2014 in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673</TotalTime>
  <Words>1894</Words>
  <Application>Microsoft Office PowerPoint</Application>
  <PresentationFormat>On-screen Show (16:9)</PresentationFormat>
  <Paragraphs>220</Paragraphs>
  <Slides>36</Slides>
  <Notes>0</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Default theme</vt:lpstr>
      <vt:lpstr>2014 internal white tab</vt:lpstr>
      <vt:lpstr>2014 external gray tab</vt:lpstr>
      <vt:lpstr>2014 internal gray tab</vt:lpstr>
      <vt:lpstr>Smart Bin  (GHC HACKATHON PROJECT 3)</vt:lpstr>
      <vt:lpstr>Contents</vt:lpstr>
      <vt:lpstr>Product vision</vt:lpstr>
      <vt:lpstr>Complete Design  </vt:lpstr>
      <vt:lpstr>Design Benefits</vt:lpstr>
      <vt:lpstr>Technologies used for software development</vt:lpstr>
      <vt:lpstr>Use cases addressed </vt:lpstr>
      <vt:lpstr>Smart Bin Client (Mobile App)</vt:lpstr>
      <vt:lpstr>Smart Bin Mobile App</vt:lpstr>
      <vt:lpstr>Login Screen</vt:lpstr>
      <vt:lpstr>Register Screen</vt:lpstr>
      <vt:lpstr>View Fill Levels</vt:lpstr>
      <vt:lpstr>View Fill Levels (contd.)</vt:lpstr>
      <vt:lpstr>View fill levels and optimal routes on gmap </vt:lpstr>
      <vt:lpstr>View fill levels and optimal routes on gmap </vt:lpstr>
      <vt:lpstr>Analyze fill levels </vt:lpstr>
      <vt:lpstr>Settings menu</vt:lpstr>
      <vt:lpstr>Smart Bin Server and Database</vt:lpstr>
      <vt:lpstr>Smart Bin Server</vt:lpstr>
      <vt:lpstr>REST interface</vt:lpstr>
      <vt:lpstr>Sample Data exposed through REST interface</vt:lpstr>
      <vt:lpstr>Smart Bin Database</vt:lpstr>
      <vt:lpstr>Smart Bin Database</vt:lpstr>
      <vt:lpstr>Smart Bin Database (contd.)</vt:lpstr>
      <vt:lpstr>Smart Bin Database (contd.)</vt:lpstr>
      <vt:lpstr>Smart Bin Database (contd.)</vt:lpstr>
      <vt:lpstr>Smart Bin Database (contd.)</vt:lpstr>
      <vt:lpstr>Updating the Fill Level in Database</vt:lpstr>
      <vt:lpstr>Updating the Fill Level in Database</vt:lpstr>
      <vt:lpstr>Sensor Circuit for the Smart Bin</vt:lpstr>
      <vt:lpstr>Sensor Circuit</vt:lpstr>
      <vt:lpstr>Important parts of Sensor Circuit</vt:lpstr>
      <vt:lpstr>Json feeds from thingspeak</vt:lpstr>
      <vt:lpstr>Source code Layout in GIT</vt:lpstr>
      <vt:lpstr>Profile of team</vt:lpstr>
      <vt:lpstr>Profile of team (contd.)</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Bin  (GHC HACKATHON PROJECT 3)</dc:title>
  <dc:creator>Savitha</dc:creator>
  <cp:lastModifiedBy>Savitha</cp:lastModifiedBy>
  <cp:revision>83</cp:revision>
  <dcterms:created xsi:type="dcterms:W3CDTF">2015-10-31T09:29:22Z</dcterms:created>
  <dcterms:modified xsi:type="dcterms:W3CDTF">2015-11-01T10:56:58Z</dcterms:modified>
</cp:coreProperties>
</file>