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449" r:id="rId2"/>
    <p:sldId id="546" r:id="rId3"/>
    <p:sldId id="599" r:id="rId4"/>
    <p:sldId id="557" r:id="rId5"/>
    <p:sldId id="558" r:id="rId6"/>
    <p:sldId id="559" r:id="rId7"/>
    <p:sldId id="601" r:id="rId8"/>
    <p:sldId id="611" r:id="rId9"/>
    <p:sldId id="614" r:id="rId10"/>
    <p:sldId id="602" r:id="rId11"/>
    <p:sldId id="562" r:id="rId12"/>
    <p:sldId id="612" r:id="rId13"/>
    <p:sldId id="609" r:id="rId14"/>
    <p:sldId id="603" r:id="rId15"/>
    <p:sldId id="563" r:id="rId16"/>
    <p:sldId id="606" r:id="rId17"/>
    <p:sldId id="605" r:id="rId18"/>
    <p:sldId id="564" r:id="rId19"/>
    <p:sldId id="565" r:id="rId20"/>
    <p:sldId id="613" r:id="rId21"/>
    <p:sldId id="607" r:id="rId22"/>
    <p:sldId id="568" r:id="rId23"/>
    <p:sldId id="569" r:id="rId24"/>
    <p:sldId id="570" r:id="rId25"/>
    <p:sldId id="571" r:id="rId26"/>
    <p:sldId id="572" r:id="rId27"/>
    <p:sldId id="608" r:id="rId28"/>
    <p:sldId id="610" r:id="rId29"/>
  </p:sldIdLst>
  <p:sldSz cx="9144000" cy="6858000" type="letter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90E9F5-2DBD-3247-AE6E-04EA2CBC3739}">
          <p14:sldIdLst>
            <p14:sldId id="449"/>
            <p14:sldId id="546"/>
            <p14:sldId id="599"/>
          </p14:sldIdLst>
        </p14:section>
        <p14:section name="Performance" id="{A20FA1F4-BBD3-7943-97EC-4AFE8512971E}">
          <p14:sldIdLst>
            <p14:sldId id="557"/>
            <p14:sldId id="558"/>
            <p14:sldId id="559"/>
            <p14:sldId id="601"/>
            <p14:sldId id="611"/>
            <p14:sldId id="614"/>
            <p14:sldId id="602"/>
            <p14:sldId id="562"/>
            <p14:sldId id="612"/>
            <p14:sldId id="609"/>
            <p14:sldId id="603"/>
            <p14:sldId id="563"/>
            <p14:sldId id="606"/>
            <p14:sldId id="605"/>
            <p14:sldId id="564"/>
            <p14:sldId id="565"/>
            <p14:sldId id="613"/>
            <p14:sldId id="607"/>
            <p14:sldId id="568"/>
            <p14:sldId id="569"/>
            <p14:sldId id="570"/>
            <p14:sldId id="571"/>
            <p14:sldId id="572"/>
            <p14:sldId id="608"/>
          </p14:sldIdLst>
        </p14:section>
        <p14:section name="what's next" id="{B2B6C99A-DBF0-114D-B11F-D6E3FC811C36}">
          <p14:sldIdLst>
            <p14:sldId id="6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Deviett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E3E5"/>
    <a:srgbClr val="F7020B"/>
    <a:srgbClr val="00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6344" autoAdjust="0"/>
  </p:normalViewPr>
  <p:slideViewPr>
    <p:cSldViewPr showGuides="1">
      <p:cViewPr varScale="1">
        <p:scale>
          <a:sx n="47" d="100"/>
          <a:sy n="47" d="100"/>
        </p:scale>
        <p:origin x="37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69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587375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38294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latin typeface="Arial" pitchFamily="-65" charset="0"/>
              </a:rPr>
              <a:t>If</a:t>
            </a:r>
            <a:r>
              <a:rPr lang="en-US" baseline="0" dirty="0" smtClean="0">
                <a:latin typeface="Arial" pitchFamily="-65" charset="0"/>
              </a:rPr>
              <a:t> </a:t>
            </a:r>
            <a:r>
              <a:rPr lang="en-US" dirty="0" smtClean="0">
                <a:latin typeface="Arial" pitchFamily="-65" charset="0"/>
              </a:rPr>
              <a:t>two programs</a:t>
            </a:r>
            <a:r>
              <a:rPr lang="en-US" baseline="0" dirty="0" smtClean="0">
                <a:latin typeface="Arial" pitchFamily="-65" charset="0"/>
              </a:rPr>
              <a:t>, A and B. want to compare them</a:t>
            </a:r>
            <a:r>
              <a:rPr lang="en-US" baseline="0" dirty="0" smtClean="0">
                <a:solidFill>
                  <a:srgbClr val="FF0000"/>
                </a:solidFill>
                <a:latin typeface="Arial" pitchFamily="-65" charset="0"/>
              </a:rPr>
              <a:t>. How calculate?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rgbClr val="FF0000"/>
                </a:solidFill>
                <a:latin typeface="Arial" pitchFamily="-65" charset="0"/>
              </a:rPr>
              <a:t>When vendors advertise about their machines</a:t>
            </a:r>
            <a:endParaRPr lang="en-US" baseline="0" dirty="0" smtClean="0">
              <a:solidFill>
                <a:schemeClr val="tx1"/>
              </a:solidFill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Arial" pitchFamily="-65" charset="0"/>
              </a:rPr>
              <a:t>Let’s look a detailed example about how we calculate speedup</a:t>
            </a:r>
          </a:p>
          <a:p>
            <a:r>
              <a:rPr lang="en-US" dirty="0" smtClean="0">
                <a:latin typeface="Arial" pitchFamily="-65" charset="0"/>
              </a:rPr>
              <a:t>Say talking</a:t>
            </a:r>
            <a:r>
              <a:rPr lang="en-US" baseline="0" dirty="0" smtClean="0">
                <a:latin typeface="Arial" pitchFamily="-65" charset="0"/>
              </a:rPr>
              <a:t> about </a:t>
            </a:r>
            <a:r>
              <a:rPr lang="en-US" baseline="0" dirty="0" err="1" smtClean="0">
                <a:latin typeface="Arial" pitchFamily="-65" charset="0"/>
              </a:rPr>
              <a:t>Lat</a:t>
            </a:r>
            <a:endParaRPr lang="en-US" baseline="0" dirty="0" smtClean="0">
              <a:latin typeface="Arial" pitchFamily="-65" charset="0"/>
            </a:endParaRPr>
          </a:p>
          <a:p>
            <a:r>
              <a:rPr lang="en-US" baseline="0" dirty="0" smtClean="0">
                <a:latin typeface="Arial" pitchFamily="-65" charset="0"/>
              </a:rPr>
              <a:t>Here things get a bit more complex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Tx/>
              <a:buNone/>
            </a:pPr>
            <a:endParaRPr lang="en-US" baseline="0" dirty="0" smtClean="0">
              <a:solidFill>
                <a:schemeClr val="tx1"/>
              </a:solidFill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Arial" pitchFamily="-65" charset="0"/>
              </a:rPr>
              <a:t>Let’s look a detailed example about how we calculate speedup</a:t>
            </a:r>
          </a:p>
          <a:p>
            <a:r>
              <a:rPr lang="en-US" dirty="0" smtClean="0">
                <a:latin typeface="Arial" pitchFamily="-65" charset="0"/>
              </a:rPr>
              <a:t>Say talking</a:t>
            </a:r>
            <a:r>
              <a:rPr lang="en-US" baseline="0" dirty="0" smtClean="0">
                <a:latin typeface="Arial" pitchFamily="-65" charset="0"/>
              </a:rPr>
              <a:t> about </a:t>
            </a:r>
            <a:r>
              <a:rPr lang="en-US" baseline="0" dirty="0" err="1" smtClean="0">
                <a:latin typeface="Arial" pitchFamily="-65" charset="0"/>
              </a:rPr>
              <a:t>Lat</a:t>
            </a:r>
            <a:endParaRPr lang="en-US" baseline="0" dirty="0" smtClean="0">
              <a:latin typeface="Arial" pitchFamily="-65" charset="0"/>
            </a:endParaRPr>
          </a:p>
          <a:p>
            <a:r>
              <a:rPr lang="en-US" baseline="0" dirty="0" smtClean="0">
                <a:latin typeface="Arial" pitchFamily="-65" charset="0"/>
              </a:rPr>
              <a:t>Here things get a bit more complex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Arial" pitchFamily="-65" charset="0"/>
              </a:rPr>
              <a:t>Statistics</a:t>
            </a:r>
            <a:r>
              <a:rPr lang="en-US" baseline="0" dirty="0" smtClean="0">
                <a:latin typeface="Arial" pitchFamily="-65" charset="0"/>
              </a:rPr>
              <a:t> terms</a:t>
            </a:r>
          </a:p>
          <a:p>
            <a:r>
              <a:rPr lang="en-US" baseline="0" dirty="0" smtClean="0">
                <a:latin typeface="Arial" pitchFamily="-65" charset="0"/>
              </a:rPr>
              <a:t>When should we use which one?</a:t>
            </a:r>
          </a:p>
          <a:p>
            <a:r>
              <a:rPr lang="en-US" baseline="0" dirty="0" smtClean="0">
                <a:latin typeface="Arial" pitchFamily="-65" charset="0"/>
              </a:rPr>
              <a:t>Rule of sum: add </a:t>
            </a:r>
            <a:r>
              <a:rPr lang="en-US" baseline="0" dirty="0" err="1" smtClean="0">
                <a:latin typeface="Arial" pitchFamily="-65" charset="0"/>
              </a:rPr>
              <a:t>sth</a:t>
            </a:r>
            <a:r>
              <a:rPr lang="en-US" baseline="0" dirty="0" smtClean="0">
                <a:latin typeface="Arial" pitchFamily="-65" charset="0"/>
              </a:rPr>
              <a:t> together, the sum needs to have a physical meaning</a:t>
            </a:r>
          </a:p>
          <a:p>
            <a:r>
              <a:rPr lang="en-US" baseline="0" dirty="0" smtClean="0">
                <a:latin typeface="Arial" pitchFamily="-65" charset="0"/>
              </a:rPr>
              <a:t>45 miles/hour Don’t do it now…</a:t>
            </a:r>
          </a:p>
          <a:p>
            <a:r>
              <a:rPr lang="en-US" baseline="0" dirty="0" smtClean="0">
                <a:latin typeface="Arial" pitchFamily="-65" charset="0"/>
              </a:rPr>
              <a:t>We’ve seen how to average latency &amp; throughput, how about speedup?</a:t>
            </a:r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Arial" pitchFamily="-65" charset="0"/>
              </a:rPr>
              <a:t>Have leaned in CMPE 110</a:t>
            </a:r>
          </a:p>
          <a:p>
            <a:r>
              <a:rPr lang="en-US" dirty="0" smtClean="0">
                <a:latin typeface="Arial" pitchFamily="-65" charset="0"/>
              </a:rPr>
              <a:t>Can be</a:t>
            </a:r>
            <a:r>
              <a:rPr lang="en-US" baseline="0" dirty="0" smtClean="0">
                <a:latin typeface="Arial" pitchFamily="-65" charset="0"/>
              </a:rPr>
              <a:t> calculated in this way</a:t>
            </a:r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Arial" pitchFamily="-65" charset="0"/>
              </a:rPr>
              <a:t>A bit more</a:t>
            </a:r>
            <a:r>
              <a:rPr lang="en-US" baseline="0" dirty="0" smtClean="0">
                <a:latin typeface="Arial" pitchFamily="-65" charset="0"/>
              </a:rPr>
              <a:t> about CPI</a:t>
            </a:r>
          </a:p>
          <a:p>
            <a:r>
              <a:rPr lang="en-US" baseline="0" dirty="0" smtClean="0">
                <a:latin typeface="Arial" pitchFamily="-65" charset="0"/>
              </a:rPr>
              <a:t>Idle </a:t>
            </a:r>
          </a:p>
          <a:p>
            <a:r>
              <a:rPr lang="en-US" baseline="0" dirty="0" smtClean="0">
                <a:latin typeface="Arial" pitchFamily="-65" charset="0"/>
              </a:rPr>
              <a:t>Assign papers reading, not part of paper review assignment, just elevator pitch summary, discuss next week</a:t>
            </a:r>
            <a:endParaRPr lang="en-US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pitchFamily="-65" charset="0"/>
              </a:rPr>
              <a:t>- Design choice – emph set by program vs procesor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pitchFamily="-65" charset="0"/>
              </a:rPr>
              <a:t>- Mention ghz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95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>
                <a:latin typeface="Arial" pitchFamily="-65" charset="0"/>
              </a:rPr>
              <a:t>Overview of today’s class:</a:t>
            </a:r>
            <a:r>
              <a:rPr lang="en-US" baseline="0" dirty="0" smtClean="0">
                <a:latin typeface="Arial" pitchFamily="-65" charset="0"/>
              </a:rPr>
              <a:t> </a:t>
            </a:r>
          </a:p>
          <a:p>
            <a:endParaRPr lang="en-US" baseline="0" dirty="0" smtClean="0">
              <a:latin typeface="Arial" pitchFamily="-65" charset="0"/>
            </a:endParaRPr>
          </a:p>
          <a:p>
            <a:r>
              <a:rPr lang="en-US" baseline="0" dirty="0" smtClean="0">
                <a:latin typeface="Arial" pitchFamily="-65" charset="0"/>
              </a:rPr>
              <a:t>Metrics, how measure CPU performance, </a:t>
            </a:r>
            <a:endParaRPr lang="en-US" dirty="0" smtClean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/>
        </p:spPr>
        <p:txBody>
          <a:bodyPr/>
          <a:lstStyle/>
          <a:p>
            <a:pPr marL="228600" indent="-228600">
              <a:buAutoNum type="arabicPeriod"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two principle metrics</a:t>
            </a:r>
          </a:p>
          <a:p>
            <a:pPr marL="228600" indent="-228600">
              <a:buAutoNum type="arabicPeriod"/>
              <a:defRPr/>
            </a:pPr>
            <a:r>
              <a:rPr lang="en-US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Lat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baseline="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vs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throughput diff: think about when you drive on a high way: </a:t>
            </a:r>
          </a:p>
          <a:p>
            <a:pPr marL="228600" indent="-228600">
              <a:buAutoNum type="arabicPeriod"/>
              <a:defRPr/>
            </a:pPr>
            <a:r>
              <a:rPr lang="en-US" baseline="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Lat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about how long the high way is of course also need to consider speed limit; but it’s all about your car running on the high way, a single car</a:t>
            </a:r>
          </a:p>
          <a:p>
            <a:pPr marL="228600" indent="-228600">
              <a:buAutoNum type="arabicPeriod"/>
              <a:defRPr/>
            </a:pP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Throughput about how many lanes there are: the more the lanes the more the cars the high way can accommodate in parallel, the higher the throughput, so throughput focuses on many tasks rather than a single one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1. The same problem,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measured with different metrics, things will be different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2. Question: What is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the fastest way ~ What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do you think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(assuming 1 </a:t>
            </a:r>
            <a:r>
              <a:rPr lang="en-US" dirty="0" err="1" smtClean="0"/>
              <a:t>Gbits</a:t>
            </a:r>
            <a:r>
              <a:rPr lang="en-US" dirty="0" smtClean="0"/>
              <a:t>/second)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Answer: Used FedEx overnight to deliver the drive.   10 TB in, say, 15 hours is 1,300 </a:t>
            </a:r>
            <a:r>
              <a:rPr lang="en-US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mbits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/second of bandwidth  (600 GB/hour)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Amazon (maybe) 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screensho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1. The same problem,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measured with different metrics, things will be different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2. Question: What is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the fastest way ~ What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do you think</a:t>
            </a:r>
            <a:r>
              <a:rPr 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(assuming 1 </a:t>
            </a:r>
            <a:r>
              <a:rPr lang="en-US" dirty="0" err="1" smtClean="0"/>
              <a:t>Gbits</a:t>
            </a:r>
            <a:r>
              <a:rPr lang="en-US" dirty="0" smtClean="0"/>
              <a:t>/second)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Answer: Used FedEx overnight to deliver the drive.   10 TB in, say, 15 hours is 1,300 </a:t>
            </a:r>
            <a:r>
              <a:rPr lang="en-US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mbits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/second of bandwidth  (600 GB/hour)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Amazon (maybe) 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screensho</a:t>
            </a:r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4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latin typeface="Arial" pitchFamily="-65" charset="0"/>
              </a:rPr>
              <a:t>If</a:t>
            </a:r>
            <a:r>
              <a:rPr lang="en-US" baseline="0" dirty="0" smtClean="0">
                <a:latin typeface="Arial" pitchFamily="-65" charset="0"/>
              </a:rPr>
              <a:t> </a:t>
            </a:r>
            <a:r>
              <a:rPr lang="en-US" dirty="0" smtClean="0">
                <a:latin typeface="Arial" pitchFamily="-65" charset="0"/>
              </a:rPr>
              <a:t>two programs</a:t>
            </a:r>
            <a:r>
              <a:rPr lang="en-US" baseline="0" dirty="0" smtClean="0">
                <a:latin typeface="Arial" pitchFamily="-65" charset="0"/>
              </a:rPr>
              <a:t>, A and B. want to compare them</a:t>
            </a:r>
            <a:r>
              <a:rPr lang="en-US" baseline="0" dirty="0" smtClean="0">
                <a:solidFill>
                  <a:srgbClr val="FF0000"/>
                </a:solidFill>
                <a:latin typeface="Arial" pitchFamily="-65" charset="0"/>
              </a:rPr>
              <a:t>. How calculate?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rgbClr val="FF0000"/>
                </a:solidFill>
                <a:latin typeface="Arial" pitchFamily="-65" charset="0"/>
              </a:rPr>
              <a:t>When vendors advertise about their machines</a:t>
            </a:r>
            <a:endParaRPr lang="en-US" baseline="0" dirty="0" smtClean="0">
              <a:solidFill>
                <a:schemeClr val="tx1"/>
              </a:solidFill>
              <a:latin typeface="Arial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7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538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CMPE 110: Computer Architecture  |  Prof. Jishen Zhao  |  Week 1</a:t>
            </a:r>
            <a:endParaRPr lang="en-US" dirty="0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8751B1-933B-8E47-B6EC-07364378BB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2"/>
          <p:cNvSpPr>
            <a:spLocks noChangeShapeType="1"/>
          </p:cNvSpPr>
          <p:nvPr userDrawn="1"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3C0331-D576-7844-BFC3-04CFD80F691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17AF-0CF5-C94D-84AB-C3CCE109B21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228600"/>
            <a:ext cx="85344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49D11-C564-E14C-85C7-EA1248F5734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9E94-19F6-204E-9C9A-62AF29BDBB6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4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7516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51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F6F6177-7B9E-C544-AA47-63C5E30DE0A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9" r:id="rId3"/>
    <p:sldLayoutId id="2147483680" r:id="rId4"/>
    <p:sldLayoutId id="2147483683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400">
          <a:solidFill>
            <a:srgbClr val="030305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soe.ucsc.edu/~jzha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92780" y="1833106"/>
            <a:ext cx="8042591" cy="605294"/>
          </a:xfrm>
          <a:noFill/>
        </p:spPr>
        <p:txBody>
          <a:bodyPr wrap="none" lIns="63500" tIns="25400" rIns="63500" bIns="25400" anchor="ctr">
            <a:spAutoFit/>
          </a:bodyPr>
          <a:lstStyle/>
          <a:p>
            <a:pPr eaLnBrk="1" hangingPunct="1"/>
            <a:r>
              <a:rPr lang="en-US" b="1" dirty="0" smtClean="0"/>
              <a:t>CMPE 110: Computer Architecture</a:t>
            </a:r>
            <a:endParaRPr lang="en-US" b="1" dirty="0"/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2590800"/>
            <a:ext cx="9144000" cy="113467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 eaLnBrk="1" hangingPunct="1"/>
            <a:r>
              <a:rPr lang="en-US" sz="3200" b="1" dirty="0" smtClean="0"/>
              <a:t>Week 1</a:t>
            </a:r>
          </a:p>
          <a:p>
            <a:pPr marL="203200" indent="-203200" eaLnBrk="1" hangingPunct="1"/>
            <a:r>
              <a:rPr lang="en-US" sz="3200" b="1" dirty="0" smtClean="0"/>
              <a:t>Performance</a:t>
            </a:r>
            <a:endParaRPr lang="en-US" sz="3200" b="1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62000" y="4724400"/>
            <a:ext cx="762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[Adapted in part from Jose 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  <a:cs typeface="Calibri"/>
              </a:rPr>
              <a:t>Renau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, Mary Jane Irwin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, Joe 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  <a:cs typeface="Calibri"/>
              </a:rPr>
              <a:t>Devietti</a:t>
            </a:r>
            <a:r>
              <a:rPr lang="en-US" sz="160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  <a:cs typeface="Calibri"/>
              </a:rPr>
              <a:t>Onur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  <a:cs typeface="Calibri"/>
              </a:rPr>
              <a:t>Mutlu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, and others]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38200" y="396240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Jishen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Zhao (</a:t>
            </a:r>
            <a:r>
              <a:rPr lang="en-US" sz="2400" dirty="0">
                <a:solidFill>
                  <a:srgbClr val="08E3E5"/>
                </a:solidFill>
                <a:latin typeface="Calibri"/>
                <a:cs typeface="Calibri"/>
                <a:hlinkClick r:id="rId3"/>
              </a:rPr>
              <a:t>http://users.soe.ucsc.edu/~jzhao</a:t>
            </a:r>
            <a:r>
              <a:rPr lang="en-US" sz="2400" dirty="0" smtClean="0">
                <a:solidFill>
                  <a:srgbClr val="08E3E5"/>
                </a:solidFill>
                <a:latin typeface="Calibri"/>
                <a:cs typeface="Calibri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8751B1-933B-8E47-B6EC-07364378BB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Measuring performance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 smtClean="0"/>
              <a:t>Latency &amp; throughput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2800"/>
            <a:ext cx="6858000" cy="24375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- Speedup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Speedup of A over B</a:t>
            </a:r>
            <a:endParaRPr lang="en-US" dirty="0"/>
          </a:p>
          <a:p>
            <a:pPr lvl="1"/>
            <a:r>
              <a:rPr lang="en-US" dirty="0"/>
              <a:t>X = Latency(B)/Latency(A) </a:t>
            </a:r>
            <a:r>
              <a:rPr lang="en-US" dirty="0">
                <a:solidFill>
                  <a:srgbClr val="FF0000"/>
                </a:solidFill>
              </a:rPr>
              <a:t>(divide by the faster) </a:t>
            </a:r>
          </a:p>
          <a:p>
            <a:pPr lvl="1"/>
            <a:r>
              <a:rPr lang="en-US" dirty="0"/>
              <a:t>X = Throughput(A)/Throughput(B) </a:t>
            </a:r>
            <a:r>
              <a:rPr lang="en-US" dirty="0">
                <a:solidFill>
                  <a:srgbClr val="FF0000"/>
                </a:solidFill>
              </a:rPr>
              <a:t>(divide by the slower)</a:t>
            </a:r>
          </a:p>
          <a:p>
            <a:r>
              <a:rPr lang="en-US" dirty="0"/>
              <a:t>A is X% </a:t>
            </a:r>
            <a:r>
              <a:rPr lang="en-US" dirty="0">
                <a:solidFill>
                  <a:srgbClr val="FF0000"/>
                </a:solidFill>
              </a:rPr>
              <a:t>faster than </a:t>
            </a:r>
            <a:r>
              <a:rPr lang="en-US" dirty="0"/>
              <a:t>B if</a:t>
            </a:r>
          </a:p>
          <a:p>
            <a:pPr lvl="1"/>
            <a:r>
              <a:rPr lang="en-US" dirty="0" smtClean="0"/>
              <a:t>X = ((Latency(B)/Latency(A)) – 1) * 100</a:t>
            </a:r>
          </a:p>
          <a:p>
            <a:pPr lvl="1"/>
            <a:r>
              <a:rPr lang="en-US" dirty="0"/>
              <a:t>X = ((Throughput</a:t>
            </a:r>
            <a:r>
              <a:rPr lang="en-US" dirty="0" smtClean="0"/>
              <a:t>(A)</a:t>
            </a:r>
            <a:r>
              <a:rPr lang="en-US" dirty="0"/>
              <a:t>/Throughput</a:t>
            </a:r>
            <a:r>
              <a:rPr lang="en-US" dirty="0" smtClean="0"/>
              <a:t>(B)</a:t>
            </a:r>
            <a:r>
              <a:rPr lang="en-US" dirty="0"/>
              <a:t>) – 1) * 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Latency(A) = Latency(B) / (1+(X/100))</a:t>
            </a:r>
          </a:p>
          <a:p>
            <a:pPr lvl="1"/>
            <a:r>
              <a:rPr lang="en-US" dirty="0" smtClean="0"/>
              <a:t>Throughput</a:t>
            </a:r>
            <a:r>
              <a:rPr lang="en-US" dirty="0"/>
              <a:t>(A) = Throughput(B) * (1</a:t>
            </a:r>
            <a:r>
              <a:rPr lang="en-US" dirty="0" smtClean="0"/>
              <a:t>+(X</a:t>
            </a:r>
            <a:r>
              <a:rPr lang="en-US" dirty="0"/>
              <a:t>/100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Car</a:t>
            </a:r>
            <a:r>
              <a:rPr lang="en-US" dirty="0"/>
              <a:t>/bus example</a:t>
            </a:r>
          </a:p>
          <a:p>
            <a:pPr lvl="1"/>
            <a:r>
              <a:rPr lang="en-US" dirty="0"/>
              <a:t>Latency? Car is 3 times (and 200%) faster than bus</a:t>
            </a:r>
          </a:p>
          <a:p>
            <a:pPr lvl="1"/>
            <a:r>
              <a:rPr lang="en-US" dirty="0"/>
              <a:t>Throughput? Bus is 4 times (and 300%) faster than car</a:t>
            </a:r>
          </a:p>
          <a:p>
            <a:pPr lvl="2"/>
            <a:endParaRPr lang="en-US" dirty="0">
              <a:ea typeface="ＭＳ Ｐゴシック" pitchFamily="-65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Car/bus example</a:t>
            </a:r>
            <a:endParaRPr lang="en-US" dirty="0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Latency: </a:t>
            </a:r>
            <a:r>
              <a:rPr lang="en-US" b="1" dirty="0"/>
              <a:t>car = 20 min</a:t>
            </a:r>
            <a:r>
              <a:rPr lang="en-US" dirty="0"/>
              <a:t>, bus = 60 min</a:t>
            </a:r>
          </a:p>
          <a:p>
            <a:r>
              <a:rPr lang="en-US" dirty="0">
                <a:solidFill>
                  <a:srgbClr val="FF0000"/>
                </a:solidFill>
              </a:rPr>
              <a:t>Throughput: </a:t>
            </a:r>
            <a:r>
              <a:rPr lang="en-US" dirty="0"/>
              <a:t>car = 15 PPH, </a:t>
            </a:r>
            <a:r>
              <a:rPr lang="en-US" b="1" dirty="0"/>
              <a:t>bus = 60 PPH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Speedup?</a:t>
            </a:r>
          </a:p>
          <a:p>
            <a:r>
              <a:rPr lang="en-US" dirty="0" smtClean="0"/>
              <a:t>Latency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Speedup of car over bus is 3 </a:t>
            </a:r>
            <a:endParaRPr lang="en-US" dirty="0"/>
          </a:p>
          <a:p>
            <a:pPr lvl="1"/>
            <a:r>
              <a:rPr lang="en-US" dirty="0" smtClean="0"/>
              <a:t>Car is 200% faster </a:t>
            </a:r>
            <a:r>
              <a:rPr lang="en-US" dirty="0"/>
              <a:t>than bus</a:t>
            </a:r>
          </a:p>
          <a:p>
            <a:r>
              <a:rPr lang="en-US" dirty="0" smtClean="0"/>
              <a:t>Throughput: </a:t>
            </a:r>
          </a:p>
          <a:p>
            <a:pPr lvl="1"/>
            <a:r>
              <a:rPr lang="en-US" dirty="0" smtClean="0"/>
              <a:t>Speedup of bus over car is 4</a:t>
            </a:r>
          </a:p>
          <a:p>
            <a:pPr lvl="1"/>
            <a:r>
              <a:rPr lang="en-US" dirty="0" smtClean="0"/>
              <a:t>Bus </a:t>
            </a:r>
            <a:r>
              <a:rPr lang="en-US" dirty="0"/>
              <a:t>is </a:t>
            </a:r>
            <a:r>
              <a:rPr lang="en-US" dirty="0" smtClean="0"/>
              <a:t>300% </a:t>
            </a:r>
            <a:r>
              <a:rPr lang="en-US" dirty="0"/>
              <a:t>faster than car</a:t>
            </a:r>
          </a:p>
          <a:p>
            <a:pPr lvl="1"/>
            <a:endParaRPr lang="en-US" dirty="0">
              <a:ea typeface="ＭＳ Ｐゴシック" pitchFamily="-65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- Speedup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A runs for 200 </a:t>
            </a:r>
            <a:r>
              <a:rPr lang="en-US" dirty="0" smtClean="0"/>
              <a:t>cycles    </a:t>
            </a:r>
          </a:p>
          <a:p>
            <a:r>
              <a:rPr lang="en-US" dirty="0" smtClean="0"/>
              <a:t>Program </a:t>
            </a:r>
            <a:r>
              <a:rPr lang="en-US" dirty="0"/>
              <a:t>B runs for 350 cycles</a:t>
            </a:r>
          </a:p>
          <a:p>
            <a:endParaRPr lang="en-US" dirty="0" smtClean="0"/>
          </a:p>
          <a:p>
            <a:r>
              <a:rPr lang="en-US" dirty="0" smtClean="0"/>
              <a:t>Speedup of A over B?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Speedup = 350/200 = 1.75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As a percentage…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program </a:t>
            </a:r>
            <a:r>
              <a:rPr lang="en-US" dirty="0"/>
              <a:t>C is </a:t>
            </a:r>
            <a:r>
              <a:rPr lang="en-US" dirty="0" smtClean="0"/>
              <a:t>50% faster than A</a:t>
            </a:r>
            <a:r>
              <a:rPr lang="en-US" dirty="0"/>
              <a:t>, how many cycles does C run for? </a:t>
            </a:r>
          </a:p>
          <a:p>
            <a:pPr lvl="1"/>
            <a:r>
              <a:rPr lang="en-US" dirty="0" smtClean="0"/>
              <a:t>133 cycles</a:t>
            </a: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21072571">
            <a:off x="3689726" y="1222374"/>
            <a:ext cx="537368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What is “cycle”?</a:t>
            </a:r>
          </a:p>
          <a:p>
            <a:r>
              <a:rPr lang="en-US" sz="2800" dirty="0" smtClean="0">
                <a:solidFill>
                  <a:srgbClr val="660066"/>
                </a:solidFill>
              </a:rPr>
              <a:t>Execution time * clock frequency</a:t>
            </a:r>
            <a:br>
              <a:rPr lang="en-US" sz="2800" dirty="0" smtClean="0">
                <a:solidFill>
                  <a:srgbClr val="660066"/>
                </a:solidFill>
              </a:rPr>
            </a:br>
            <a:r>
              <a:rPr lang="en-US" sz="2800" dirty="0" smtClean="0">
                <a:solidFill>
                  <a:srgbClr val="660066"/>
                </a:solidFill>
              </a:rPr>
              <a:t>i.e., second * Hz</a:t>
            </a: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800600"/>
            <a:ext cx="990600" cy="12988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Speedup of A over B</a:t>
            </a:r>
          </a:p>
          <a:p>
            <a:pPr lvl="1"/>
            <a:r>
              <a:rPr lang="en-US" dirty="0"/>
              <a:t>X = Latency(B)/Latency(A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X = Throughput(A)/Throughput(B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4400" dirty="0" smtClean="0"/>
              <a:t>        What if X &lt; 1?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</a:t>
            </a:r>
            <a:r>
              <a:rPr lang="en-US" sz="2800" dirty="0" smtClean="0"/>
              <a:t>-- means A is slower than B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3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Speedup and % Increase and Decrease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 runs for 200 </a:t>
            </a:r>
            <a:r>
              <a:rPr lang="en-US" dirty="0" smtClean="0"/>
              <a:t>cycles    </a:t>
            </a:r>
          </a:p>
          <a:p>
            <a:r>
              <a:rPr lang="en-US" dirty="0" smtClean="0"/>
              <a:t>Program </a:t>
            </a:r>
            <a:r>
              <a:rPr lang="en-US" dirty="0"/>
              <a:t>B runs for 350 cycles</a:t>
            </a:r>
          </a:p>
          <a:p>
            <a:r>
              <a:rPr lang="en-US" dirty="0"/>
              <a:t>Percent increase and decrease are </a:t>
            </a:r>
            <a:r>
              <a:rPr lang="en-US" dirty="0">
                <a:solidFill>
                  <a:srgbClr val="FF0000"/>
                </a:solidFill>
              </a:rPr>
              <a:t>not the same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%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increase</a:t>
            </a:r>
            <a:r>
              <a:rPr lang="en-US" dirty="0" smtClean="0"/>
              <a:t> of cycles: </a:t>
            </a:r>
            <a:r>
              <a:rPr lang="en-US" dirty="0"/>
              <a:t>((350 – 200)/</a:t>
            </a:r>
            <a:r>
              <a:rPr lang="en-US" dirty="0">
                <a:solidFill>
                  <a:srgbClr val="FF0000"/>
                </a:solidFill>
              </a:rPr>
              <a:t>200</a:t>
            </a:r>
            <a:r>
              <a:rPr lang="en-US" dirty="0"/>
              <a:t>) * 100 = 75%</a:t>
            </a:r>
          </a:p>
          <a:p>
            <a:pPr lvl="1"/>
            <a:r>
              <a:rPr lang="en-US" dirty="0"/>
              <a:t>%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decrease</a:t>
            </a:r>
            <a:r>
              <a:rPr lang="en-US" dirty="0" smtClean="0"/>
              <a:t> of cycles: </a:t>
            </a:r>
            <a:r>
              <a:rPr lang="en-US" dirty="0"/>
              <a:t>((350 - 200)/</a:t>
            </a:r>
            <a:r>
              <a:rPr lang="en-US" dirty="0">
                <a:solidFill>
                  <a:srgbClr val="FF0000"/>
                </a:solidFill>
              </a:rPr>
              <a:t>350</a:t>
            </a:r>
            <a:r>
              <a:rPr lang="en-US" dirty="0"/>
              <a:t>) * 100 = 42.3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Comparing performance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/>
              <a:t>          Speedup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2800" dirty="0" smtClean="0"/>
              <a:t>Performance metrics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3600" b="1" dirty="0" smtClean="0"/>
              <a:t>Latency, throughput, speedup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7772400" cy="1362075"/>
          </a:xfrm>
        </p:spPr>
        <p:txBody>
          <a:bodyPr/>
          <a:lstStyle/>
          <a:p>
            <a:r>
              <a:rPr lang="en-US" dirty="0" smtClean="0"/>
              <a:t>Averaging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49E94-19F6-204E-9C9A-62AF29BDBB61}" type="slidenum">
              <a:rPr lang="en-US" smtClean="0"/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6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(Average) Performance Numbers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Arithmetic</a:t>
            </a:r>
            <a:r>
              <a:rPr lang="en-US" dirty="0"/>
              <a:t>: (1/N) * ∑</a:t>
            </a:r>
            <a:r>
              <a:rPr lang="en-US" baseline="-25000" dirty="0"/>
              <a:t>P=1..N</a:t>
            </a:r>
            <a:r>
              <a:rPr lang="en-US" dirty="0"/>
              <a:t> Latency(P)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units that are proportional to time (e.g., latency)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dirty="0">
              <a:solidFill>
                <a:srgbClr val="F7020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Harmonic</a:t>
            </a:r>
            <a:r>
              <a:rPr lang="en-US" dirty="0"/>
              <a:t>: N / ∑</a:t>
            </a:r>
            <a:r>
              <a:rPr lang="en-US" baseline="-25000" dirty="0"/>
              <a:t>P=1..N</a:t>
            </a:r>
            <a:r>
              <a:rPr lang="en-US" dirty="0"/>
              <a:t> 1/Throughput(P)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units that are inversely proportional to time (e.g., throughput)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You can add latencies, but not throughputs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Latency(P1+P2</a:t>
            </a:r>
            <a:r>
              <a:rPr lang="en-US" dirty="0" smtClean="0"/>
              <a:t>, A</a:t>
            </a:r>
            <a:r>
              <a:rPr lang="en-US" dirty="0"/>
              <a:t>) = Latency(P1</a:t>
            </a:r>
            <a:r>
              <a:rPr lang="en-US" dirty="0" smtClean="0"/>
              <a:t>, A</a:t>
            </a:r>
            <a:r>
              <a:rPr lang="en-US" dirty="0"/>
              <a:t>) + Latency(P2</a:t>
            </a:r>
            <a:r>
              <a:rPr lang="en-US" dirty="0" smtClean="0"/>
              <a:t>, 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Throughput(P1+P2</a:t>
            </a:r>
            <a:r>
              <a:rPr lang="en-US" dirty="0" smtClean="0"/>
              <a:t>, A</a:t>
            </a:r>
            <a:r>
              <a:rPr lang="en-US" dirty="0"/>
              <a:t>) != Throughput(P1</a:t>
            </a:r>
            <a:r>
              <a:rPr lang="en-US" dirty="0" smtClean="0"/>
              <a:t>, A</a:t>
            </a:r>
            <a:r>
              <a:rPr lang="en-US" dirty="0"/>
              <a:t>) + Throughput(P2</a:t>
            </a:r>
            <a:r>
              <a:rPr lang="en-US" dirty="0" smtClean="0"/>
              <a:t>, A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7020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7020B"/>
                </a:solidFill>
              </a:rPr>
              <a:t>Geometric</a:t>
            </a:r>
            <a:r>
              <a:rPr lang="en-US" dirty="0" smtClean="0"/>
              <a:t>: </a:t>
            </a:r>
            <a:r>
              <a:rPr lang="en-US" baseline="30000" dirty="0" smtClean="0"/>
              <a:t>N</a:t>
            </a:r>
            <a:r>
              <a:rPr lang="en-US" dirty="0" smtClean="0"/>
              <a:t>√∏</a:t>
            </a:r>
            <a:r>
              <a:rPr lang="en-US" baseline="-25000" dirty="0" smtClean="0"/>
              <a:t>P=1..N</a:t>
            </a:r>
            <a:r>
              <a:rPr lang="en-US" dirty="0" smtClean="0"/>
              <a:t> Speedup(P)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unitless</a:t>
            </a:r>
            <a:r>
              <a:rPr lang="en-US" dirty="0" smtClean="0"/>
              <a:t> quantities (e.g., speedup ratios)</a:t>
            </a:r>
            <a:endParaRPr lang="en-US" dirty="0"/>
          </a:p>
        </p:txBody>
      </p:sp>
      <p:sp>
        <p:nvSpPr>
          <p:cNvPr id="20486" name="Rectangle 1"/>
          <p:cNvSpPr>
            <a:spLocks noChangeArrowheads="1"/>
          </p:cNvSpPr>
          <p:nvPr/>
        </p:nvSpPr>
        <p:spPr bwMode="auto">
          <a:xfrm>
            <a:off x="228600" y="1066800"/>
            <a:ext cx="8610600" cy="22098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Example…</a:t>
            </a:r>
          </a:p>
        </p:txBody>
      </p:sp>
      <p:sp>
        <p:nvSpPr>
          <p:cNvPr id="225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lnSpc>
                <a:spcPct val="90000"/>
              </a:lnSpc>
              <a:buNone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1 mile @ 30 miles/hour + 1 mile @ 90 miles/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hour</a:t>
            </a:r>
            <a:br>
              <a:rPr lang="en-US" sz="2800" dirty="0" smtClean="0">
                <a:ea typeface="ＭＳ Ｐゴシック" charset="-128"/>
                <a:cs typeface="ＭＳ Ｐゴシック" charset="-128"/>
              </a:rPr>
            </a:br>
            <a:endParaRPr lang="en-US" sz="2800" dirty="0">
              <a:ea typeface="ＭＳ Ｐゴシック" charset="-128"/>
              <a:cs typeface="ＭＳ Ｐゴシック" charset="-128"/>
            </a:endParaRPr>
          </a:p>
          <a:p>
            <a:r>
              <a:rPr lang="en-US" dirty="0"/>
              <a:t>You drive two miles</a:t>
            </a:r>
          </a:p>
          <a:p>
            <a:pPr lvl="1"/>
            <a:r>
              <a:rPr lang="en-US" dirty="0"/>
              <a:t>30 miles per hour for the first mile</a:t>
            </a:r>
          </a:p>
          <a:p>
            <a:pPr lvl="1"/>
            <a:r>
              <a:rPr lang="en-US" dirty="0"/>
              <a:t>90 miles per hour for the second mile</a:t>
            </a:r>
          </a:p>
          <a:p>
            <a:pPr lvl="1"/>
            <a:endParaRPr lang="en-US" dirty="0"/>
          </a:p>
          <a:p>
            <a:r>
              <a:rPr lang="en-US" dirty="0"/>
              <a:t>Question: what was your average speed?</a:t>
            </a:r>
          </a:p>
          <a:p>
            <a:pPr lvl="1"/>
            <a:r>
              <a:rPr lang="en-US" dirty="0"/>
              <a:t>Hint: the answer is not 60 miles per hour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52600"/>
            <a:ext cx="2489200" cy="19155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724400"/>
            <a:ext cx="990600" cy="12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TA office hours (location: E2-480)</a:t>
            </a:r>
          </a:p>
          <a:p>
            <a:pPr lvl="1"/>
            <a:r>
              <a:rPr lang="en-US" sz="2400" dirty="0" err="1"/>
              <a:t>Akash</a:t>
            </a:r>
            <a:r>
              <a:rPr lang="en-US" sz="2400" dirty="0"/>
              <a:t> </a:t>
            </a:r>
            <a:r>
              <a:rPr lang="en-US" sz="2400" dirty="0" smtClean="0"/>
              <a:t>Sridhar: </a:t>
            </a:r>
            <a:r>
              <a:rPr lang="en-US" sz="2400" dirty="0"/>
              <a:t>Monday, 5-</a:t>
            </a:r>
            <a:r>
              <a:rPr lang="en-US" sz="2400" dirty="0" smtClean="0"/>
              <a:t>6pm</a:t>
            </a:r>
          </a:p>
          <a:p>
            <a:pPr lvl="1"/>
            <a:r>
              <a:rPr lang="en-US" sz="2400" dirty="0" smtClean="0"/>
              <a:t>Ramesh </a:t>
            </a:r>
            <a:r>
              <a:rPr lang="en-US" sz="2400" dirty="0"/>
              <a:t>K. </a:t>
            </a:r>
            <a:r>
              <a:rPr lang="en-US" sz="2400" dirty="0" err="1" smtClean="0"/>
              <a:t>Jayaraman</a:t>
            </a:r>
            <a:r>
              <a:rPr lang="en-US" sz="2400" dirty="0" smtClean="0"/>
              <a:t>: Tuesday </a:t>
            </a:r>
            <a:r>
              <a:rPr lang="en-US" sz="2400" dirty="0"/>
              <a:t>2-3pm </a:t>
            </a:r>
            <a:endParaRPr lang="en-US" sz="2400" dirty="0" smtClean="0"/>
          </a:p>
          <a:p>
            <a:pPr lvl="1"/>
            <a:r>
              <a:rPr lang="en-US" sz="2400" dirty="0" err="1" smtClean="0"/>
              <a:t>Meeta</a:t>
            </a:r>
            <a:r>
              <a:rPr lang="en-US" sz="2400" dirty="0" smtClean="0"/>
              <a:t> </a:t>
            </a:r>
            <a:r>
              <a:rPr lang="en-US" sz="2400" dirty="0" err="1" smtClean="0"/>
              <a:t>Sinha</a:t>
            </a:r>
            <a:r>
              <a:rPr lang="en-US" sz="2400" dirty="0" smtClean="0"/>
              <a:t>: Thursday </a:t>
            </a:r>
            <a:r>
              <a:rPr lang="en-US" sz="2400" dirty="0"/>
              <a:t>11am-</a:t>
            </a:r>
            <a:r>
              <a:rPr lang="en-US" sz="2400" dirty="0" smtClean="0"/>
              <a:t>12pm</a:t>
            </a:r>
          </a:p>
          <a:p>
            <a:r>
              <a:rPr lang="en-US" sz="2800" dirty="0" smtClean="0"/>
              <a:t>Discussion sessions (</a:t>
            </a:r>
            <a:r>
              <a:rPr lang="en-US" sz="2800" dirty="0">
                <a:solidFill>
                  <a:srgbClr val="000000"/>
                </a:solidFill>
              </a:rPr>
              <a:t>l</a:t>
            </a:r>
            <a:r>
              <a:rPr lang="en-US" sz="2800" dirty="0" smtClean="0">
                <a:solidFill>
                  <a:srgbClr val="000000"/>
                </a:solidFill>
              </a:rPr>
              <a:t>ocation: E2-194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/>
              <a:t>Section 1: Wed 3:30 – </a:t>
            </a:r>
            <a:r>
              <a:rPr lang="en-US" sz="2400" dirty="0" smtClean="0"/>
              <a:t>4pm: </a:t>
            </a:r>
            <a:r>
              <a:rPr lang="en-US" sz="2400" dirty="0"/>
              <a:t>Ramesh </a:t>
            </a:r>
            <a:r>
              <a:rPr lang="en-US" sz="2400" dirty="0" err="1"/>
              <a:t>Jayaraman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Section </a:t>
            </a:r>
            <a:r>
              <a:rPr lang="en-US" sz="2400" dirty="0"/>
              <a:t>2: Thu 8:30 – 9:</a:t>
            </a:r>
            <a:r>
              <a:rPr lang="en-US" sz="2400" dirty="0" smtClean="0"/>
              <a:t>40am: </a:t>
            </a:r>
            <a:r>
              <a:rPr lang="en-US" sz="2400" dirty="0" err="1"/>
              <a:t>Meeta</a:t>
            </a:r>
            <a:r>
              <a:rPr lang="en-US" sz="2400" dirty="0"/>
              <a:t> </a:t>
            </a:r>
            <a:r>
              <a:rPr lang="en-US" sz="2400" dirty="0" err="1"/>
              <a:t>Sinha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Section </a:t>
            </a:r>
            <a:r>
              <a:rPr lang="en-US" sz="2400" dirty="0"/>
              <a:t>3: Fri 2 – 3:</a:t>
            </a:r>
            <a:r>
              <a:rPr lang="en-US" sz="2400" dirty="0" smtClean="0"/>
              <a:t>10p: </a:t>
            </a:r>
            <a:r>
              <a:rPr lang="en-US" sz="2400" dirty="0" err="1"/>
              <a:t>Akash</a:t>
            </a:r>
            <a:r>
              <a:rPr lang="en-US" sz="2400" dirty="0"/>
              <a:t> Sridhar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3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45 miles/hour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drive two miles</a:t>
            </a:r>
          </a:p>
          <a:p>
            <a:pPr lvl="1"/>
            <a:r>
              <a:rPr lang="en-US" dirty="0" smtClean="0"/>
              <a:t>30 miles per hour for the first mile</a:t>
            </a:r>
          </a:p>
          <a:p>
            <a:pPr lvl="1"/>
            <a:r>
              <a:rPr lang="en-US" dirty="0" smtClean="0"/>
              <a:t>90miles per hour for the second mile</a:t>
            </a:r>
          </a:p>
          <a:p>
            <a:pPr lvl="1"/>
            <a:endParaRPr lang="en-US" dirty="0"/>
          </a:p>
          <a:p>
            <a:r>
              <a:rPr lang="en-US" dirty="0" smtClean="0"/>
              <a:t>Question: what was your average speed?</a:t>
            </a:r>
          </a:p>
          <a:p>
            <a:pPr lvl="1"/>
            <a:r>
              <a:rPr lang="en-US" dirty="0" smtClean="0"/>
              <a:t>.03333 hours per mile for 1 miles</a:t>
            </a:r>
          </a:p>
          <a:p>
            <a:pPr lvl="1"/>
            <a:r>
              <a:rPr lang="en-US" dirty="0" smtClean="0"/>
              <a:t>.01111 hours per mile for 1 mile</a:t>
            </a:r>
          </a:p>
          <a:p>
            <a:pPr lvl="1"/>
            <a:r>
              <a:rPr lang="en-US" dirty="0" smtClean="0"/>
              <a:t>.04444 hours for 2 miles</a:t>
            </a:r>
          </a:p>
          <a:p>
            <a:pPr lvl="1"/>
            <a:r>
              <a:rPr lang="en-US" dirty="0" smtClean="0"/>
              <a:t>= 45 miles per hour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Throughput = harmonic (inverse proportionate to time)</a:t>
            </a:r>
          </a:p>
          <a:p>
            <a:pPr lvl="1"/>
            <a:r>
              <a:rPr lang="en-US" dirty="0" smtClean="0"/>
              <a:t>Latency = arithmetic (proportionate to time)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5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Averaging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dirty="0" smtClean="0"/>
              <a:t>Arithmetic mean for latency</a:t>
            </a:r>
          </a:p>
          <a:p>
            <a:pPr marL="0" indent="0">
              <a:buNone/>
            </a:pPr>
            <a:r>
              <a:rPr lang="en-US" sz="4000" b="1" dirty="0" smtClean="0"/>
              <a:t>Harmonic mean for throughput</a:t>
            </a:r>
          </a:p>
          <a:p>
            <a:pPr marL="0" indent="0">
              <a:buNone/>
            </a:pPr>
            <a:r>
              <a:rPr lang="en-US" sz="4000" b="1" dirty="0" smtClean="0"/>
              <a:t>Geometric mean for speedup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267200"/>
            <a:ext cx="2489200" cy="191551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0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772400" cy="1362075"/>
          </a:xfrm>
        </p:spPr>
        <p:txBody>
          <a:bodyPr/>
          <a:lstStyle/>
          <a:p>
            <a:pPr eaLnBrk="1" hangingPunct="1"/>
            <a:r>
              <a:rPr lang="en-US" dirty="0"/>
              <a:t>CPU Performance</a:t>
            </a:r>
          </a:p>
        </p:txBody>
      </p:sp>
      <p:sp>
        <p:nvSpPr>
          <p:cNvPr id="27651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838200" y="2690813"/>
            <a:ext cx="7772400" cy="15001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How to evaluate </a:t>
            </a:r>
          </a:p>
          <a:p>
            <a:pPr eaLnBrk="1" hangingPunct="1"/>
            <a:r>
              <a:rPr lang="en-US" sz="2800" dirty="0" smtClean="0"/>
              <a:t>Latency, throughput, and speedup</a:t>
            </a:r>
            <a:endParaRPr lang="en-US" sz="2800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49E94-19F6-204E-9C9A-62AF29BDBB61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CPU </a:t>
            </a:r>
            <a:r>
              <a:rPr lang="en-US" dirty="0"/>
              <a:t>Performance Equation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Latency </a:t>
            </a:r>
            <a:r>
              <a:rPr lang="en-US" sz="2000" dirty="0"/>
              <a:t>= seconds / program =</a:t>
            </a:r>
          </a:p>
          <a:p>
            <a:pPr lvl="1" eaLnBrk="1" hangingPunct="1"/>
            <a:r>
              <a:rPr lang="en-US" sz="1800" dirty="0"/>
              <a:t>(</a:t>
            </a:r>
            <a:r>
              <a:rPr lang="en-US" sz="1800" dirty="0" err="1"/>
              <a:t>insns</a:t>
            </a:r>
            <a:r>
              <a:rPr lang="en-US" sz="1800" dirty="0"/>
              <a:t> / </a:t>
            </a:r>
            <a:r>
              <a:rPr lang="en-US" sz="1800" dirty="0">
                <a:solidFill>
                  <a:srgbClr val="FF0000"/>
                </a:solidFill>
              </a:rPr>
              <a:t>program</a:t>
            </a:r>
            <a:r>
              <a:rPr lang="en-US" sz="1800" dirty="0"/>
              <a:t>) * (cycles / </a:t>
            </a:r>
            <a:r>
              <a:rPr lang="en-US" sz="1800" dirty="0" err="1"/>
              <a:t>insn</a:t>
            </a:r>
            <a:r>
              <a:rPr lang="en-US" sz="1800" dirty="0"/>
              <a:t>) * (</a:t>
            </a:r>
            <a:r>
              <a:rPr lang="en-US" sz="1800" dirty="0">
                <a:solidFill>
                  <a:srgbClr val="FF0000"/>
                </a:solidFill>
              </a:rPr>
              <a:t>seconds</a:t>
            </a:r>
            <a:r>
              <a:rPr lang="en-US" sz="1800" dirty="0"/>
              <a:t> / cycle)</a:t>
            </a:r>
          </a:p>
          <a:p>
            <a:pPr lvl="2" eaLnBrk="1" hangingPunct="1"/>
            <a:r>
              <a:rPr lang="en-US" sz="1800" b="1" dirty="0" smtClean="0">
                <a:solidFill>
                  <a:schemeClr val="accent6"/>
                </a:solidFill>
              </a:rPr>
              <a:t>NOTE: </a:t>
            </a:r>
            <a:r>
              <a:rPr lang="en-US" sz="1800" b="1" dirty="0" err="1" smtClean="0">
                <a:solidFill>
                  <a:schemeClr val="accent6"/>
                </a:solidFill>
              </a:rPr>
              <a:t>insns</a:t>
            </a:r>
            <a:r>
              <a:rPr lang="en-US" sz="1800" b="1" dirty="0" smtClean="0">
                <a:solidFill>
                  <a:schemeClr val="accent6"/>
                </a:solidFill>
              </a:rPr>
              <a:t> = instructions </a:t>
            </a:r>
          </a:p>
          <a:p>
            <a:pPr lvl="1" eaLnBrk="1" hangingPunct="1"/>
            <a:r>
              <a:rPr lang="en-US" sz="1800" b="1" dirty="0" err="1" smtClean="0">
                <a:solidFill>
                  <a:srgbClr val="F7020B"/>
                </a:solidFill>
              </a:rPr>
              <a:t>Insns</a:t>
            </a:r>
            <a:r>
              <a:rPr lang="en-US" sz="1800" b="1" dirty="0" smtClean="0">
                <a:solidFill>
                  <a:srgbClr val="F7020B"/>
                </a:solidFill>
              </a:rPr>
              <a:t> </a:t>
            </a:r>
            <a:r>
              <a:rPr lang="en-US" sz="1800" b="1" dirty="0">
                <a:solidFill>
                  <a:srgbClr val="F7020B"/>
                </a:solidFill>
              </a:rPr>
              <a:t>/ program</a:t>
            </a:r>
            <a:r>
              <a:rPr lang="en-US" sz="1800" dirty="0"/>
              <a:t>: </a:t>
            </a:r>
            <a:r>
              <a:rPr lang="en-US" sz="1800" dirty="0" err="1" smtClean="0"/>
              <a:t>insn</a:t>
            </a:r>
            <a:r>
              <a:rPr lang="en-US" sz="1800" dirty="0" smtClean="0"/>
              <a:t> </a:t>
            </a:r>
            <a:r>
              <a:rPr lang="en-US" sz="1800" dirty="0"/>
              <a:t>count</a:t>
            </a:r>
          </a:p>
          <a:p>
            <a:pPr lvl="2" eaLnBrk="1" hangingPunct="1"/>
            <a:r>
              <a:rPr lang="en-US" sz="1800" dirty="0">
                <a:ea typeface="ＭＳ Ｐゴシック" pitchFamily="-65" charset="-128"/>
              </a:rPr>
              <a:t>Impacted by program, compiler, ISA</a:t>
            </a:r>
          </a:p>
          <a:p>
            <a:pPr lvl="1" eaLnBrk="1" hangingPunct="1"/>
            <a:r>
              <a:rPr lang="en-US" sz="1800" b="1" dirty="0">
                <a:solidFill>
                  <a:srgbClr val="F7020B"/>
                </a:solidFill>
              </a:rPr>
              <a:t>Cycles / </a:t>
            </a:r>
            <a:r>
              <a:rPr lang="en-US" sz="1800" b="1" dirty="0" err="1">
                <a:solidFill>
                  <a:srgbClr val="F7020B"/>
                </a:solidFill>
              </a:rPr>
              <a:t>insn</a:t>
            </a:r>
            <a:r>
              <a:rPr lang="en-US" sz="1800" dirty="0"/>
              <a:t>: </a:t>
            </a:r>
            <a:r>
              <a:rPr lang="en-US" sz="1800" b="1" dirty="0" smtClean="0"/>
              <a:t>CPI </a:t>
            </a:r>
            <a:r>
              <a:rPr lang="en-US" sz="1800" b="1" dirty="0" smtClean="0">
                <a:solidFill>
                  <a:schemeClr val="accent6"/>
                </a:solidFill>
              </a:rPr>
              <a:t>[Note: CPI big part of class]</a:t>
            </a:r>
            <a:endParaRPr lang="en-US" sz="1800" b="1" dirty="0">
              <a:solidFill>
                <a:schemeClr val="accent6"/>
              </a:solidFill>
            </a:endParaRPr>
          </a:p>
          <a:p>
            <a:pPr lvl="2" eaLnBrk="1" hangingPunct="1"/>
            <a:r>
              <a:rPr lang="en-US" sz="1800" dirty="0">
                <a:ea typeface="ＭＳ Ｐゴシック" pitchFamily="-65" charset="-128"/>
              </a:rPr>
              <a:t>Impacted by program, compiler, ISA, </a:t>
            </a:r>
            <a:r>
              <a:rPr lang="en-US" sz="1800" b="1" dirty="0">
                <a:ea typeface="ＭＳ Ｐゴシック" pitchFamily="-65" charset="-128"/>
                <a:sym typeface="Symbol" pitchFamily="-65" charset="2"/>
              </a:rPr>
              <a:t>micro</a:t>
            </a:r>
            <a:r>
              <a:rPr lang="en-US" sz="1800" b="1" dirty="0">
                <a:ea typeface="ＭＳ Ｐゴシック" pitchFamily="-65" charset="-128"/>
              </a:rPr>
              <a:t>-arch</a:t>
            </a:r>
          </a:p>
          <a:p>
            <a:pPr lvl="1" eaLnBrk="1" hangingPunct="1"/>
            <a:r>
              <a:rPr lang="en-US" sz="1800" b="1" dirty="0">
                <a:solidFill>
                  <a:srgbClr val="F7020B"/>
                </a:solidFill>
              </a:rPr>
              <a:t>Seconds / cycle</a:t>
            </a:r>
            <a:r>
              <a:rPr lang="en-US" sz="1800" dirty="0"/>
              <a:t>: </a:t>
            </a:r>
            <a:r>
              <a:rPr lang="en-US" sz="1800" b="1" dirty="0"/>
              <a:t>clock period (Hz</a:t>
            </a:r>
            <a:r>
              <a:rPr lang="en-US" sz="1800" b="1" dirty="0" smtClean="0"/>
              <a:t>) </a:t>
            </a:r>
            <a:endParaRPr lang="en-US" sz="1800" b="1" dirty="0"/>
          </a:p>
          <a:p>
            <a:pPr lvl="2" eaLnBrk="1" hangingPunct="1"/>
            <a:r>
              <a:rPr lang="en-US" sz="1800" dirty="0">
                <a:ea typeface="ＭＳ Ｐゴシック" pitchFamily="-65" charset="-128"/>
              </a:rPr>
              <a:t>Impacted by </a:t>
            </a:r>
            <a:r>
              <a:rPr lang="en-US" sz="1800" dirty="0">
                <a:ea typeface="ＭＳ Ｐゴシック" pitchFamily="-65" charset="-128"/>
                <a:sym typeface="Symbol" pitchFamily="-65" charset="2"/>
              </a:rPr>
              <a:t>micro</a:t>
            </a:r>
            <a:r>
              <a:rPr lang="en-US" sz="1800" dirty="0">
                <a:ea typeface="ＭＳ Ｐゴシック" pitchFamily="-65" charset="-128"/>
              </a:rPr>
              <a:t>-arch, technology</a:t>
            </a:r>
          </a:p>
          <a:p>
            <a:pPr eaLnBrk="1" hangingPunct="1"/>
            <a:r>
              <a:rPr lang="en-US" sz="2000" dirty="0"/>
              <a:t>For low latency (better performance) </a:t>
            </a:r>
            <a:r>
              <a:rPr lang="en-US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minimize all three</a:t>
            </a:r>
          </a:p>
          <a:p>
            <a:pPr lvl="1" eaLnBrk="1" hangingPunct="1">
              <a:buFontTx/>
              <a:buChar char="–"/>
            </a:pPr>
            <a:r>
              <a:rPr lang="en-US" sz="1800" dirty="0"/>
              <a:t>Difficult: often pull against one </a:t>
            </a:r>
            <a:r>
              <a:rPr lang="en-US" sz="1800" dirty="0" smtClean="0"/>
              <a:t>another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(there are tradeoffs, cannot achieve all three. In computer architecture you want to find a balance in all 3)</a:t>
            </a:r>
            <a:endParaRPr lang="en-US" sz="1800" dirty="0"/>
          </a:p>
          <a:p>
            <a:pPr lvl="1" eaLnBrk="1" hangingPunct="1"/>
            <a:r>
              <a:rPr lang="en-US" sz="1800" dirty="0"/>
              <a:t>Example we have seen: RISC vs. CISC ISAs</a:t>
            </a:r>
          </a:p>
          <a:p>
            <a:pPr lvl="2" eaLnBrk="1" hangingPunct="1">
              <a:buFontTx/>
              <a:buChar char="±"/>
            </a:pPr>
            <a:r>
              <a:rPr lang="en-US" sz="1800" dirty="0">
                <a:ea typeface="ＭＳ Ｐゴシック" pitchFamily="-65" charset="-128"/>
              </a:rPr>
              <a:t>RISC: low CPI/clock period, high </a:t>
            </a:r>
            <a:r>
              <a:rPr lang="en-US" sz="1800" dirty="0" err="1">
                <a:ea typeface="ＭＳ Ｐゴシック" pitchFamily="-65" charset="-128"/>
              </a:rPr>
              <a:t>insn</a:t>
            </a:r>
            <a:r>
              <a:rPr lang="en-US" sz="1800" dirty="0">
                <a:ea typeface="ＭＳ Ｐゴシック" pitchFamily="-65" charset="-128"/>
              </a:rPr>
              <a:t> count</a:t>
            </a:r>
          </a:p>
          <a:p>
            <a:pPr lvl="2" eaLnBrk="1" hangingPunct="1">
              <a:buFontTx/>
              <a:buChar char="±"/>
            </a:pPr>
            <a:r>
              <a:rPr lang="en-US" sz="1800" dirty="0">
                <a:ea typeface="ＭＳ Ｐゴシック" pitchFamily="-65" charset="-128"/>
              </a:rPr>
              <a:t>CISC: low </a:t>
            </a:r>
            <a:r>
              <a:rPr lang="en-US" sz="1800" dirty="0" err="1">
                <a:ea typeface="ＭＳ Ｐゴシック" pitchFamily="-65" charset="-128"/>
              </a:rPr>
              <a:t>insn</a:t>
            </a:r>
            <a:r>
              <a:rPr lang="en-US" sz="1800" dirty="0">
                <a:ea typeface="ＭＳ Ｐゴシック" pitchFamily="-65" charset="-128"/>
              </a:rPr>
              <a:t> count, high CPI/clock period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Cycles per Instruction (CPI)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7020B"/>
                </a:solidFill>
              </a:rPr>
              <a:t>CPI</a:t>
            </a:r>
            <a:r>
              <a:rPr lang="en-US" dirty="0"/>
              <a:t>: </a:t>
            </a:r>
            <a:r>
              <a:rPr lang="en-US" dirty="0" smtClean="0"/>
              <a:t>Cycles/instruction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(CPI is a concept of latency)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IPC</a:t>
            </a:r>
            <a:r>
              <a:rPr lang="en-US" dirty="0"/>
              <a:t> = </a:t>
            </a:r>
            <a:r>
              <a:rPr lang="en-US" dirty="0" smtClean="0"/>
              <a:t>1/CPI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(IPC is throughput)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Used more frequently than CPI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Favored because “bigger is better”, but harder to compute with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Different instructions have different cycle costs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65" charset="-128"/>
              </a:rPr>
              <a:t>E.g., “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-65" charset="-128"/>
              </a:rPr>
              <a:t>add</a:t>
            </a:r>
            <a:r>
              <a:rPr lang="en-US" dirty="0">
                <a:ea typeface="ＭＳ Ｐゴシック" pitchFamily="-65" charset="-128"/>
              </a:rPr>
              <a:t>” typically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-65" charset="-128"/>
              </a:rPr>
              <a:t>takes 1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-65" charset="-128"/>
              </a:rPr>
              <a:t>cycle (easier) </a:t>
            </a:r>
            <a:r>
              <a:rPr lang="en-US" dirty="0" smtClean="0">
                <a:ea typeface="ＭＳ Ｐゴシック" pitchFamily="-65" charset="-128"/>
              </a:rPr>
              <a:t>, </a:t>
            </a:r>
            <a:r>
              <a:rPr lang="en-US" dirty="0">
                <a:ea typeface="ＭＳ Ｐゴシック" pitchFamily="-65" charset="-128"/>
              </a:rPr>
              <a:t>“divide” takes &gt;10 cycles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Depends on relative instruction </a:t>
            </a:r>
            <a:r>
              <a:rPr lang="en-US" dirty="0" smtClean="0"/>
              <a:t>frequencies (what if idle)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CPI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program executes equal: integer, floating point (FP), memory 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Cycles per instruction type: integer = 1, memory = 2, FP = 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CPI?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 cycle+2 cycles +3 cycles) / 3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2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     Calculated in another way: 33% x 1 + 33% x 2 + 33% x 3 =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Example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dirty="0"/>
              <a:t>Assume a processor with instruction frequencies and costs</a:t>
            </a:r>
          </a:p>
          <a:p>
            <a:pPr lvl="1"/>
            <a:r>
              <a:rPr lang="en-US" dirty="0"/>
              <a:t>Integer ALU: 50%, 1 cycle</a:t>
            </a:r>
          </a:p>
          <a:p>
            <a:pPr lvl="1"/>
            <a:r>
              <a:rPr lang="en-US" dirty="0"/>
              <a:t>Load: 20%, 5 cycle</a:t>
            </a:r>
          </a:p>
          <a:p>
            <a:pPr lvl="1"/>
            <a:r>
              <a:rPr lang="en-US" dirty="0"/>
              <a:t>Store: 10%, 1 cycle</a:t>
            </a:r>
          </a:p>
          <a:p>
            <a:pPr lvl="1"/>
            <a:r>
              <a:rPr lang="en-US" dirty="0"/>
              <a:t>Branch: 20%, 2 cycle</a:t>
            </a:r>
          </a:p>
          <a:p>
            <a:r>
              <a:rPr lang="en-US" dirty="0"/>
              <a:t>Which change would improve performance more?</a:t>
            </a:r>
          </a:p>
          <a:p>
            <a:pPr lvl="1"/>
            <a:r>
              <a:rPr lang="en-US" dirty="0"/>
              <a:t>A. “Branch prediction” to reduce branch cost to 1 cycle?</a:t>
            </a:r>
          </a:p>
          <a:p>
            <a:pPr lvl="1"/>
            <a:r>
              <a:rPr lang="en-US" dirty="0"/>
              <a:t>B. Faster data memory to reduce load cost to 3 cycles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Compute CPI</a:t>
            </a:r>
          </a:p>
          <a:p>
            <a:pPr lvl="1"/>
            <a:r>
              <a:rPr lang="en-US" dirty="0" smtClean="0"/>
              <a:t>Base = .5*1+.2*5+.1*1+.2*2 = 2 CPI</a:t>
            </a:r>
          </a:p>
          <a:p>
            <a:pPr lvl="1"/>
            <a:r>
              <a:rPr lang="en-US" dirty="0" smtClean="0"/>
              <a:t>A = .</a:t>
            </a:r>
            <a:r>
              <a:rPr lang="en-US" dirty="0"/>
              <a:t>5*1+.2*5+.1*1+.</a:t>
            </a:r>
            <a:r>
              <a:rPr lang="en-US" dirty="0" smtClean="0"/>
              <a:t>2*1 = 1.8 CPI</a:t>
            </a:r>
          </a:p>
          <a:p>
            <a:pPr lvl="1"/>
            <a:r>
              <a:rPr lang="en-US" dirty="0"/>
              <a:t>B = .5*1+.</a:t>
            </a:r>
            <a:r>
              <a:rPr lang="en-US" dirty="0" smtClean="0"/>
              <a:t>2*3+.</a:t>
            </a:r>
            <a:r>
              <a:rPr lang="en-US" dirty="0"/>
              <a:t>1*1+.2*2 </a:t>
            </a:r>
            <a:r>
              <a:rPr lang="en-US" dirty="0" smtClean="0"/>
              <a:t>= 1.6 CPI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B is better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828800"/>
            <a:ext cx="990600" cy="12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95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CPI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How are CPI and execution-time actually measured?</a:t>
            </a:r>
          </a:p>
          <a:p>
            <a:pPr lvl="1"/>
            <a:r>
              <a:rPr lang="en-US" sz="1800" dirty="0"/>
              <a:t>Execution time?  stopwatch timer (Unix “time” command)</a:t>
            </a:r>
          </a:p>
          <a:p>
            <a:pPr lvl="1"/>
            <a:r>
              <a:rPr lang="en-US" sz="1800" dirty="0" smtClean="0"/>
              <a:t>Cycles </a:t>
            </a:r>
            <a:r>
              <a:rPr lang="en-US" sz="1800" dirty="0"/>
              <a:t>= </a:t>
            </a:r>
            <a:r>
              <a:rPr lang="en-US" sz="1800" dirty="0" smtClean="0"/>
              <a:t>execution </a:t>
            </a:r>
            <a:r>
              <a:rPr lang="en-US" sz="1800" dirty="0"/>
              <a:t>time * clock </a:t>
            </a:r>
            <a:r>
              <a:rPr lang="en-US" sz="1800" dirty="0" smtClean="0"/>
              <a:t>frequency</a:t>
            </a:r>
          </a:p>
          <a:p>
            <a:pPr lvl="1"/>
            <a:r>
              <a:rPr lang="en-US" sz="1800" dirty="0" smtClean="0"/>
              <a:t>How is </a:t>
            </a:r>
            <a:r>
              <a:rPr lang="en-US" sz="1800" dirty="0"/>
              <a:t>instruction count measured</a:t>
            </a:r>
            <a:r>
              <a:rPr lang="en-US" sz="1800" dirty="0" smtClean="0"/>
              <a:t>? </a:t>
            </a:r>
            <a:endParaRPr lang="en-US" sz="1800" dirty="0"/>
          </a:p>
          <a:p>
            <a:r>
              <a:rPr lang="en-US" sz="2000" dirty="0" smtClean="0"/>
              <a:t>Hardware </a:t>
            </a:r>
            <a:r>
              <a:rPr lang="en-US" sz="2000" dirty="0"/>
              <a:t>event counters</a:t>
            </a:r>
          </a:p>
          <a:p>
            <a:pPr lvl="1"/>
            <a:r>
              <a:rPr lang="en-US" sz="1800" dirty="0">
                <a:ea typeface="ＭＳ Ｐゴシック" pitchFamily="-65" charset="-128"/>
              </a:rPr>
              <a:t>Available in most processors today</a:t>
            </a:r>
          </a:p>
          <a:p>
            <a:pPr lvl="1"/>
            <a:r>
              <a:rPr lang="en-US" sz="1800" dirty="0">
                <a:ea typeface="ＭＳ Ｐゴシック" pitchFamily="-65" charset="-128"/>
              </a:rPr>
              <a:t>One way to measure </a:t>
            </a:r>
            <a:r>
              <a:rPr lang="en-US" sz="1800" dirty="0" smtClean="0">
                <a:ea typeface="ＭＳ Ｐゴシック" pitchFamily="-65" charset="-128"/>
              </a:rPr>
              <a:t>instruction </a:t>
            </a:r>
            <a:r>
              <a:rPr lang="en-US" sz="1800" dirty="0">
                <a:ea typeface="ＭＳ Ｐゴシック" pitchFamily="-65" charset="-128"/>
              </a:rPr>
              <a:t>count</a:t>
            </a:r>
          </a:p>
          <a:p>
            <a:r>
              <a:rPr lang="en-US" sz="2000" dirty="0" smtClean="0"/>
              <a:t>Cycle</a:t>
            </a:r>
            <a:r>
              <a:rPr lang="en-US" sz="2000" dirty="0"/>
              <a:t>-level micro-architecture </a:t>
            </a:r>
            <a:r>
              <a:rPr lang="en-US" sz="2000" dirty="0" smtClean="0"/>
              <a:t>simulation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(no simulation in this class)</a:t>
            </a:r>
            <a:endParaRPr lang="en-US" sz="2000" dirty="0"/>
          </a:p>
          <a:p>
            <a:pPr lvl="1">
              <a:buFontTx/>
              <a:buChar char="+"/>
            </a:pPr>
            <a:r>
              <a:rPr lang="en-US" sz="1800" dirty="0">
                <a:ea typeface="ＭＳ Ｐゴシック" pitchFamily="-65" charset="-128"/>
              </a:rPr>
              <a:t>Measure exactly what you want … and impact of potential fixes!</a:t>
            </a:r>
          </a:p>
          <a:p>
            <a:pPr lvl="1"/>
            <a:r>
              <a:rPr lang="en-US" sz="1800" dirty="0">
                <a:ea typeface="ＭＳ Ｐゴシック" pitchFamily="-65" charset="-128"/>
              </a:rPr>
              <a:t>Method of choice for many micro-</a:t>
            </a:r>
            <a:r>
              <a:rPr lang="en-US" sz="1800" dirty="0" smtClean="0">
                <a:ea typeface="ＭＳ Ｐゴシック" pitchFamily="-65" charset="-128"/>
              </a:rPr>
              <a:t>architects</a:t>
            </a:r>
          </a:p>
          <a:p>
            <a:r>
              <a:rPr lang="en-US" sz="2000" dirty="0"/>
              <a:t>More useful is CPI breakdown (CPI</a:t>
            </a:r>
            <a:r>
              <a:rPr lang="en-US" sz="2000" baseline="-25000" dirty="0"/>
              <a:t>CPU</a:t>
            </a:r>
            <a:r>
              <a:rPr lang="en-US" sz="2000" dirty="0"/>
              <a:t>, CPI</a:t>
            </a:r>
            <a:r>
              <a:rPr lang="en-US" sz="2000" baseline="-25000" dirty="0"/>
              <a:t>MEM</a:t>
            </a:r>
            <a:r>
              <a:rPr lang="en-US" sz="2000" dirty="0"/>
              <a:t>, etc.)</a:t>
            </a:r>
          </a:p>
          <a:p>
            <a:pPr lvl="1"/>
            <a:r>
              <a:rPr lang="en-US" sz="1800" dirty="0"/>
              <a:t>So we know what performance problems are and what to fix</a:t>
            </a:r>
          </a:p>
          <a:p>
            <a:pPr lvl="1"/>
            <a:endParaRPr lang="en-US" sz="1800" dirty="0">
              <a:ea typeface="ＭＳ Ｐゴシック" pitchFamily="-65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2286000"/>
            <a:ext cx="2645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>
                <a:solidFill>
                  <a:srgbClr val="660066"/>
                </a:solidFill>
                <a:sym typeface="Wingdings"/>
              </a:rPr>
              <a:t> truly executed </a:t>
            </a:r>
            <a:r>
              <a:rPr lang="en-US" sz="2000" dirty="0" err="1">
                <a:solidFill>
                  <a:srgbClr val="660066"/>
                </a:solidFill>
                <a:sym typeface="Wingdings"/>
              </a:rPr>
              <a:t>insn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9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evaluate CPU performance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/>
              <a:t>              CPI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              (IPC)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27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computer architecture?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429000" y="2286000"/>
            <a:ext cx="1752599" cy="92160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950" y="1371600"/>
            <a:ext cx="2692400" cy="304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u="sng" dirty="0">
                <a:solidFill>
                  <a:srgbClr val="000000"/>
                </a:solidFill>
              </a:rPr>
              <a:t>Technology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Logic Gates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SRAM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DRAM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Circuit Techniques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Packaging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Magnetic Storage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Flash Memory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902325" y="1371600"/>
            <a:ext cx="3157538" cy="267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solidFill>
                  <a:srgbClr val="000000"/>
                </a:solidFill>
              </a:rPr>
              <a:t>Applications/Domains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Desktop</a:t>
            </a:r>
          </a:p>
          <a:p>
            <a:r>
              <a:rPr lang="en-US" sz="2400">
                <a:solidFill>
                  <a:srgbClr val="000000"/>
                </a:solidFill>
              </a:rPr>
              <a:t>Servers</a:t>
            </a:r>
          </a:p>
          <a:p>
            <a:r>
              <a:rPr lang="en-US" sz="2400">
                <a:solidFill>
                  <a:srgbClr val="000000"/>
                </a:solidFill>
              </a:rPr>
              <a:t>Mobile Phones</a:t>
            </a:r>
          </a:p>
          <a:p>
            <a:r>
              <a:rPr lang="en-US" sz="2400">
                <a:solidFill>
                  <a:srgbClr val="000000"/>
                </a:solidFill>
              </a:rPr>
              <a:t>Supercomputers</a:t>
            </a:r>
          </a:p>
          <a:p>
            <a:r>
              <a:rPr lang="en-US" sz="2400">
                <a:solidFill>
                  <a:srgbClr val="000000"/>
                </a:solidFill>
              </a:rPr>
              <a:t>Game Consoles</a:t>
            </a:r>
          </a:p>
          <a:p>
            <a:r>
              <a:rPr lang="en-US" sz="2400">
                <a:solidFill>
                  <a:srgbClr val="000000"/>
                </a:solidFill>
              </a:rPr>
              <a:t>Embedded</a:t>
            </a: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2590800" y="1447800"/>
            <a:ext cx="3276600" cy="381000"/>
          </a:xfrm>
          <a:prstGeom prst="leftRightArrow">
            <a:avLst>
              <a:gd name="adj1" fmla="val 50000"/>
              <a:gd name="adj2" fmla="val 86109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 rot="19867534">
            <a:off x="4948238" y="3562350"/>
            <a:ext cx="1447800" cy="381000"/>
          </a:xfrm>
          <a:prstGeom prst="leftRightArrow">
            <a:avLst>
              <a:gd name="adj1" fmla="val 50000"/>
              <a:gd name="adj2" fmla="val 76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 rot="1943175">
            <a:off x="2366963" y="3560763"/>
            <a:ext cx="1447800" cy="381000"/>
          </a:xfrm>
          <a:prstGeom prst="leftRightArrow">
            <a:avLst>
              <a:gd name="adj1" fmla="val 50000"/>
              <a:gd name="adj2" fmla="val 76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800350" y="3508375"/>
            <a:ext cx="3228975" cy="267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Goals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Function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Performance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Reliability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Cost/Manufacturability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Energy Efficiency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Time to Market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582661" y="2362200"/>
            <a:ext cx="155323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Plans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Today: Performance</a:t>
            </a:r>
            <a:endParaRPr lang="en-US" dirty="0"/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  <a:p>
            <a:pPr lvl="1"/>
            <a:r>
              <a:rPr lang="en-US" dirty="0"/>
              <a:t>Latency and throughput</a:t>
            </a:r>
          </a:p>
          <a:p>
            <a:pPr lvl="1"/>
            <a:r>
              <a:rPr lang="en-US" dirty="0"/>
              <a:t>Speedup</a:t>
            </a:r>
          </a:p>
          <a:p>
            <a:pPr lvl="1"/>
            <a:r>
              <a:rPr lang="en-US" dirty="0"/>
              <a:t>Averaging</a:t>
            </a:r>
          </a:p>
          <a:p>
            <a:endParaRPr lang="en-US" dirty="0"/>
          </a:p>
          <a:p>
            <a:r>
              <a:rPr lang="en-US" dirty="0"/>
              <a:t>CPU Performance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96" y="2133600"/>
            <a:ext cx="5228706" cy="2819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5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eaLnBrk="1" hangingPunct="1"/>
            <a:r>
              <a:rPr lang="en-US" dirty="0"/>
              <a:t>Performance Metrics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49E94-19F6-204E-9C9A-62AF29BDBB61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4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Latency vs. Throughput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r>
              <a:rPr lang="en-US" b="1" dirty="0">
                <a:solidFill>
                  <a:srgbClr val="F7020B"/>
                </a:solidFill>
              </a:rPr>
              <a:t>Latency (execution time)</a:t>
            </a:r>
            <a:r>
              <a:rPr lang="en-US" dirty="0"/>
              <a:t>: time to finish a fixed task</a:t>
            </a:r>
          </a:p>
          <a:p>
            <a:r>
              <a:rPr lang="en-US" b="1" dirty="0">
                <a:solidFill>
                  <a:srgbClr val="F7020B"/>
                </a:solidFill>
              </a:rPr>
              <a:t>Throughput (bandwidth)</a:t>
            </a:r>
            <a:r>
              <a:rPr lang="en-US" dirty="0"/>
              <a:t>: number of tasks </a:t>
            </a:r>
            <a:r>
              <a:rPr lang="en-US" dirty="0" smtClean="0"/>
              <a:t>per unit time</a:t>
            </a:r>
            <a:endParaRPr lang="en-US" dirty="0"/>
          </a:p>
          <a:p>
            <a:pPr lvl="1"/>
            <a:r>
              <a:rPr lang="en-US" dirty="0"/>
              <a:t>Different: exploit parallelism for throughput, not </a:t>
            </a:r>
            <a:r>
              <a:rPr lang="en-US" dirty="0" smtClean="0"/>
              <a:t>latency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/>
              <a:t>definition of performance that matches your goals</a:t>
            </a:r>
          </a:p>
          <a:p>
            <a:pPr lvl="1"/>
            <a:r>
              <a:rPr lang="en-US" dirty="0">
                <a:ea typeface="ＭＳ Ｐゴシック" pitchFamily="-65" charset="-128"/>
              </a:rPr>
              <a:t>Scientific program? latency.   </a:t>
            </a:r>
            <a:endParaRPr lang="en-US" dirty="0" smtClean="0">
              <a:ea typeface="ＭＳ Ｐゴシック" pitchFamily="-65" charset="-128"/>
            </a:endParaRPr>
          </a:p>
          <a:p>
            <a:pPr lvl="1"/>
            <a:r>
              <a:rPr lang="en-US" dirty="0"/>
              <a:t>W</a:t>
            </a:r>
            <a:r>
              <a:rPr lang="en-US" dirty="0" smtClean="0">
                <a:ea typeface="ＭＳ Ｐゴシック" pitchFamily="-65" charset="-128"/>
              </a:rPr>
              <a:t>eb </a:t>
            </a:r>
            <a:r>
              <a:rPr lang="en-US" dirty="0">
                <a:ea typeface="ＭＳ Ｐゴシック" pitchFamily="-65" charset="-128"/>
              </a:rPr>
              <a:t>server? </a:t>
            </a:r>
            <a:r>
              <a:rPr lang="en-US" dirty="0"/>
              <a:t>t</a:t>
            </a:r>
            <a:r>
              <a:rPr lang="en-US" dirty="0" smtClean="0">
                <a:ea typeface="ＭＳ Ｐゴシック" pitchFamily="-65" charset="-128"/>
              </a:rPr>
              <a:t>hroughput.</a:t>
            </a:r>
            <a:endParaRPr lang="en-US" dirty="0">
              <a:ea typeface="ＭＳ Ｐゴシック" pitchFamily="-65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600"/>
            <a:ext cx="6858000" cy="24375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6096000" y="1600200"/>
            <a:ext cx="9906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itchFamily="-65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467600" y="1219200"/>
            <a:ext cx="9906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itchFamily="-65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371600"/>
            <a:ext cx="990600" cy="1298898"/>
          </a:xfrm>
          <a:prstGeom prst="rect">
            <a:avLst/>
          </a:prstGeom>
        </p:spPr>
      </p:pic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r>
              <a:rPr lang="en-US" dirty="0" smtClean="0"/>
              <a:t>How to measure the performance of moving people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1</a:t>
            </a:r>
            <a:r>
              <a:rPr lang="en-US" dirty="0" smtClean="0"/>
              <a:t>0 miles </a:t>
            </a:r>
            <a:r>
              <a:rPr lang="en-US" dirty="0" smtClean="0">
                <a:solidFill>
                  <a:srgbClr val="FF0000"/>
                </a:solidFill>
              </a:rPr>
              <a:t>round trip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Car: capacity = 5, speed = 60 miles/hour</a:t>
            </a:r>
          </a:p>
          <a:p>
            <a:pPr lvl="1"/>
            <a:r>
              <a:rPr lang="en-US" dirty="0"/>
              <a:t>Bus: capacity = 60, speed = 20 miles/hour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Latency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how long does </a:t>
            </a:r>
            <a:r>
              <a:rPr lang="en-US" dirty="0">
                <a:solidFill>
                  <a:srgbClr val="000000"/>
                </a:solidFill>
              </a:rPr>
              <a:t>~</a:t>
            </a:r>
            <a:r>
              <a:rPr lang="en-US" dirty="0" smtClean="0">
                <a:solidFill>
                  <a:srgbClr val="000000"/>
                </a:solidFill>
              </a:rPr>
              <a:t> take to move one person for 20 miles?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Throughput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how many people can </a:t>
            </a:r>
            <a:r>
              <a:rPr lang="en-US" dirty="0"/>
              <a:t>~</a:t>
            </a:r>
            <a:r>
              <a:rPr lang="en-US" dirty="0" smtClean="0"/>
              <a:t> move per hour?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2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4419600"/>
          </a:xfrm>
        </p:spPr>
        <p:txBody>
          <a:bodyPr/>
          <a:lstStyle/>
          <a:p>
            <a:r>
              <a:rPr lang="en-US" dirty="0" smtClean="0"/>
              <a:t>Fastest </a:t>
            </a:r>
            <a:r>
              <a:rPr lang="en-US" dirty="0"/>
              <a:t>way to send 10TB of </a:t>
            </a:r>
            <a:r>
              <a:rPr lang="en-US" dirty="0" smtClean="0"/>
              <a:t>data from US to UK?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FTP, SMB, </a:t>
            </a:r>
            <a:r>
              <a:rPr lang="en-US" dirty="0" err="1" smtClean="0"/>
              <a:t>Rsync</a:t>
            </a:r>
            <a:r>
              <a:rPr lang="en-US" dirty="0" smtClean="0"/>
              <a:t> / </a:t>
            </a:r>
            <a:r>
              <a:rPr lang="en-US" dirty="0" err="1" smtClean="0"/>
              <a:t>Robocopy</a:t>
            </a:r>
            <a:r>
              <a:rPr lang="en-US" dirty="0" smtClean="0"/>
              <a:t>, other</a:t>
            </a:r>
            <a:r>
              <a:rPr lang="en-US" dirty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  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6610"/>
            <a:ext cx="1447800" cy="1898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CMPE 110: Computer Architecture  |  Prof. Jishen Zhao  |  Week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C0331-D576-7844-BFC3-04CFD80F6911}" type="slidenum">
              <a:rPr lang="en-US" smtClean="0"/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92574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id">
  <a:themeElements>
    <a:clrScheme name="bluegrid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gr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uegri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Untitled:Microsoft Office X:Templates:My Templates:bluegrid.pot</Template>
  <TotalTime>22297</TotalTime>
  <Pages>47</Pages>
  <Words>2137</Words>
  <Application>Microsoft Office PowerPoint</Application>
  <PresentationFormat>Letter Paper (8.5x11 in)</PresentationFormat>
  <Paragraphs>337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ＭＳ Ｐゴシック</vt:lpstr>
      <vt:lpstr>Symbol</vt:lpstr>
      <vt:lpstr>Tahoma</vt:lpstr>
      <vt:lpstr>Wingdings</vt:lpstr>
      <vt:lpstr>bluegrid</vt:lpstr>
      <vt:lpstr>CMPE 110: Computer Architecture</vt:lpstr>
      <vt:lpstr>Announcements</vt:lpstr>
      <vt:lpstr>Review: What is computer architecture?</vt:lpstr>
      <vt:lpstr>Today: Performance</vt:lpstr>
      <vt:lpstr>Performance Metrics</vt:lpstr>
      <vt:lpstr>Performance: Latency vs. Throughput</vt:lpstr>
      <vt:lpstr>Examples</vt:lpstr>
      <vt:lpstr>Examples</vt:lpstr>
      <vt:lpstr>PowerPoint Presentation</vt:lpstr>
      <vt:lpstr>What we learned</vt:lpstr>
      <vt:lpstr>Comparing Performance - Speedup</vt:lpstr>
      <vt:lpstr>Car/bus example</vt:lpstr>
      <vt:lpstr>Comparing Performance - Speedup</vt:lpstr>
      <vt:lpstr>Note</vt:lpstr>
      <vt:lpstr>Speedup and % Increase and Decrease</vt:lpstr>
      <vt:lpstr>What we learned</vt:lpstr>
      <vt:lpstr>Averaging performance</vt:lpstr>
      <vt:lpstr>Mean (Average) Performance Numbers</vt:lpstr>
      <vt:lpstr>For Example…</vt:lpstr>
      <vt:lpstr>Answer: 45 miles/hour</vt:lpstr>
      <vt:lpstr>What we learned</vt:lpstr>
      <vt:lpstr>CPU Performance</vt:lpstr>
      <vt:lpstr>CPU Performance Equation</vt:lpstr>
      <vt:lpstr>Cycles per Instruction (CPI)</vt:lpstr>
      <vt:lpstr>CPI Example</vt:lpstr>
      <vt:lpstr>Measuring CPI</vt:lpstr>
      <vt:lpstr>What we learned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CS152: Computer Architecture and Engineering</dc:title>
  <dc:subject/>
  <dc:creator>Dave Patterson</dc:creator>
  <cp:keywords/>
  <dc:description/>
  <cp:lastModifiedBy>Gurpreet Singh</cp:lastModifiedBy>
  <cp:revision>1212</cp:revision>
  <cp:lastPrinted>2015-04-03T04:29:48Z</cp:lastPrinted>
  <dcterms:created xsi:type="dcterms:W3CDTF">2012-09-06T15:42:24Z</dcterms:created>
  <dcterms:modified xsi:type="dcterms:W3CDTF">2016-01-06T19:55:04Z</dcterms:modified>
</cp:coreProperties>
</file>