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43"/>
  </p:notesMasterIdLst>
  <p:handoutMasterIdLst>
    <p:handoutMasterId r:id="rId44"/>
  </p:handoutMasterIdLst>
  <p:sldIdLst>
    <p:sldId id="449" r:id="rId2"/>
    <p:sldId id="597" r:id="rId3"/>
    <p:sldId id="641" r:id="rId4"/>
    <p:sldId id="640" r:id="rId5"/>
    <p:sldId id="615" r:id="rId6"/>
    <p:sldId id="616" r:id="rId7"/>
    <p:sldId id="617" r:id="rId8"/>
    <p:sldId id="618" r:id="rId9"/>
    <p:sldId id="619" r:id="rId10"/>
    <p:sldId id="666" r:id="rId11"/>
    <p:sldId id="621" r:id="rId12"/>
    <p:sldId id="622" r:id="rId13"/>
    <p:sldId id="623" r:id="rId14"/>
    <p:sldId id="624" r:id="rId15"/>
    <p:sldId id="625" r:id="rId16"/>
    <p:sldId id="642" r:id="rId17"/>
    <p:sldId id="643" r:id="rId18"/>
    <p:sldId id="644" r:id="rId19"/>
    <p:sldId id="645" r:id="rId20"/>
    <p:sldId id="646" r:id="rId21"/>
    <p:sldId id="647" r:id="rId22"/>
    <p:sldId id="667" r:id="rId23"/>
    <p:sldId id="668" r:id="rId24"/>
    <p:sldId id="648" r:id="rId25"/>
    <p:sldId id="649" r:id="rId26"/>
    <p:sldId id="650" r:id="rId27"/>
    <p:sldId id="651" r:id="rId28"/>
    <p:sldId id="652" r:id="rId29"/>
    <p:sldId id="653" r:id="rId30"/>
    <p:sldId id="654" r:id="rId31"/>
    <p:sldId id="655" r:id="rId32"/>
    <p:sldId id="656" r:id="rId33"/>
    <p:sldId id="657" r:id="rId34"/>
    <p:sldId id="658" r:id="rId35"/>
    <p:sldId id="659" r:id="rId36"/>
    <p:sldId id="660" r:id="rId37"/>
    <p:sldId id="661" r:id="rId38"/>
    <p:sldId id="662" r:id="rId39"/>
    <p:sldId id="663" r:id="rId40"/>
    <p:sldId id="664" r:id="rId41"/>
    <p:sldId id="665" r:id="rId42"/>
  </p:sldIdLst>
  <p:sldSz cx="9144000" cy="6858000" type="letter"/>
  <p:notesSz cx="6858000" cy="9144000"/>
  <p:defaultTextStyle>
    <a:defPPr>
      <a:defRPr lang="en-US"/>
    </a:defPPr>
    <a:lvl1pPr algn="ctr" rtl="0" eaLnBrk="0" fontAlgn="base" hangingPunct="0">
      <a:spcBef>
        <a:spcPct val="0"/>
      </a:spcBef>
      <a:spcAft>
        <a:spcPct val="0"/>
      </a:spcAft>
      <a:defRPr kern="1200">
        <a:solidFill>
          <a:schemeClr val="accent1"/>
        </a:solidFill>
        <a:latin typeface="Arial" charset="0"/>
        <a:ea typeface="+mn-ea"/>
        <a:cs typeface="+mn-cs"/>
      </a:defRPr>
    </a:lvl1pPr>
    <a:lvl2pPr marL="457200" algn="ctr" rtl="0" eaLnBrk="0" fontAlgn="base" hangingPunct="0">
      <a:spcBef>
        <a:spcPct val="0"/>
      </a:spcBef>
      <a:spcAft>
        <a:spcPct val="0"/>
      </a:spcAft>
      <a:defRPr kern="1200">
        <a:solidFill>
          <a:schemeClr val="accent1"/>
        </a:solidFill>
        <a:latin typeface="Arial" charset="0"/>
        <a:ea typeface="+mn-ea"/>
        <a:cs typeface="+mn-cs"/>
      </a:defRPr>
    </a:lvl2pPr>
    <a:lvl3pPr marL="914400" algn="ctr" rtl="0" eaLnBrk="0" fontAlgn="base" hangingPunct="0">
      <a:spcBef>
        <a:spcPct val="0"/>
      </a:spcBef>
      <a:spcAft>
        <a:spcPct val="0"/>
      </a:spcAft>
      <a:defRPr kern="1200">
        <a:solidFill>
          <a:schemeClr val="accent1"/>
        </a:solidFill>
        <a:latin typeface="Arial" charset="0"/>
        <a:ea typeface="+mn-ea"/>
        <a:cs typeface="+mn-cs"/>
      </a:defRPr>
    </a:lvl3pPr>
    <a:lvl4pPr marL="1371600" algn="ctr" rtl="0" eaLnBrk="0" fontAlgn="base" hangingPunct="0">
      <a:spcBef>
        <a:spcPct val="0"/>
      </a:spcBef>
      <a:spcAft>
        <a:spcPct val="0"/>
      </a:spcAft>
      <a:defRPr kern="1200">
        <a:solidFill>
          <a:schemeClr val="accent1"/>
        </a:solidFill>
        <a:latin typeface="Arial" charset="0"/>
        <a:ea typeface="+mn-ea"/>
        <a:cs typeface="+mn-cs"/>
      </a:defRPr>
    </a:lvl4pPr>
    <a:lvl5pPr marL="1828800" algn="ctr" rtl="0" eaLnBrk="0" fontAlgn="base" hangingPunct="0">
      <a:spcBef>
        <a:spcPct val="0"/>
      </a:spcBef>
      <a:spcAft>
        <a:spcPct val="0"/>
      </a:spcAft>
      <a:defRPr kern="1200">
        <a:solidFill>
          <a:schemeClr val="accent1"/>
        </a:solidFill>
        <a:latin typeface="Arial" charset="0"/>
        <a:ea typeface="+mn-ea"/>
        <a:cs typeface="+mn-cs"/>
      </a:defRPr>
    </a:lvl5pPr>
    <a:lvl6pPr marL="2286000" algn="l" defTabSz="457200" rtl="0" eaLnBrk="1" latinLnBrk="0" hangingPunct="1">
      <a:defRPr kern="1200">
        <a:solidFill>
          <a:schemeClr val="accent1"/>
        </a:solidFill>
        <a:latin typeface="Arial" charset="0"/>
        <a:ea typeface="+mn-ea"/>
        <a:cs typeface="+mn-cs"/>
      </a:defRPr>
    </a:lvl6pPr>
    <a:lvl7pPr marL="2743200" algn="l" defTabSz="457200" rtl="0" eaLnBrk="1" latinLnBrk="0" hangingPunct="1">
      <a:defRPr kern="1200">
        <a:solidFill>
          <a:schemeClr val="accent1"/>
        </a:solidFill>
        <a:latin typeface="Arial" charset="0"/>
        <a:ea typeface="+mn-ea"/>
        <a:cs typeface="+mn-cs"/>
      </a:defRPr>
    </a:lvl7pPr>
    <a:lvl8pPr marL="3200400" algn="l" defTabSz="457200" rtl="0" eaLnBrk="1" latinLnBrk="0" hangingPunct="1">
      <a:defRPr kern="1200">
        <a:solidFill>
          <a:schemeClr val="accent1"/>
        </a:solidFill>
        <a:latin typeface="Arial" charset="0"/>
        <a:ea typeface="+mn-ea"/>
        <a:cs typeface="+mn-cs"/>
      </a:defRPr>
    </a:lvl8pPr>
    <a:lvl9pPr marL="3657600" algn="l" defTabSz="457200" rtl="0" eaLnBrk="1" latinLnBrk="0" hangingPunct="1">
      <a:defRPr kern="1200">
        <a:solidFill>
          <a:schemeClr val="accent1"/>
        </a:solidFill>
        <a:latin typeface="Arial" charset="0"/>
        <a:ea typeface="+mn-ea"/>
        <a:cs typeface="+mn-cs"/>
      </a:defRPr>
    </a:lvl9pPr>
  </p:defaultTextStyle>
  <p:extLst>
    <p:ext uri="{521415D9-36F7-43E2-AB2F-B90AF26B5E84}">
      <p14:sectionLst xmlns:p14="http://schemas.microsoft.com/office/powerpoint/2010/main">
        <p14:section name="Default Section" id="{2490E9F5-2DBD-3247-AE6E-04EA2CBC3739}">
          <p14:sldIdLst>
            <p14:sldId id="449"/>
            <p14:sldId id="597"/>
            <p14:sldId id="641"/>
          </p14:sldIdLst>
        </p14:section>
        <p14:section name="ISA" id="{E597125A-F06A-E14F-89E9-99CC95FF5B23}">
          <p14:sldIdLst>
            <p14:sldId id="640"/>
            <p14:sldId id="615"/>
            <p14:sldId id="616"/>
            <p14:sldId id="617"/>
            <p14:sldId id="618"/>
            <p14:sldId id="619"/>
            <p14:sldId id="666"/>
          </p14:sldIdLst>
        </p14:section>
        <p14:section name="what's isa" id="{29CA29B9-00C3-7B43-9AB4-048713BCF126}">
          <p14:sldIdLst>
            <p14:sldId id="621"/>
            <p14:sldId id="622"/>
            <p14:sldId id="623"/>
            <p14:sldId id="624"/>
            <p14:sldId id="625"/>
            <p14:sldId id="642"/>
            <p14:sldId id="643"/>
            <p14:sldId id="644"/>
            <p14:sldId id="645"/>
            <p14:sldId id="646"/>
            <p14:sldId id="647"/>
            <p14:sldId id="667"/>
            <p14:sldId id="668"/>
            <p14:sldId id="648"/>
            <p14:sldId id="649"/>
            <p14:sldId id="650"/>
            <p14:sldId id="651"/>
            <p14:sldId id="652"/>
            <p14:sldId id="653"/>
            <p14:sldId id="654"/>
            <p14:sldId id="655"/>
            <p14:sldId id="656"/>
          </p14:sldIdLst>
        </p14:section>
        <p14:section name="bkp: aspects of ISA" id="{1390C1DC-2E9C-1B45-A149-B6BD097219A2}">
          <p14:sldIdLst>
            <p14:sldId id="657"/>
            <p14:sldId id="658"/>
            <p14:sldId id="659"/>
            <p14:sldId id="660"/>
            <p14:sldId id="661"/>
            <p14:sldId id="662"/>
            <p14:sldId id="663"/>
            <p14:sldId id="664"/>
            <p14:sldId id="6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ph Deviett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E3E5"/>
    <a:srgbClr val="F7020B"/>
    <a:srgbClr val="0000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4" autoAdjust="0"/>
    <p:restoredTop sz="91555" autoAdjust="0"/>
  </p:normalViewPr>
  <p:slideViewPr>
    <p:cSldViewPr showGuides="1">
      <p:cViewPr varScale="1">
        <p:scale>
          <a:sx n="43" d="100"/>
          <a:sy n="43" d="100"/>
        </p:scale>
        <p:origin x="1197" y="27"/>
      </p:cViewPr>
      <p:guideLst>
        <p:guide orient="horz" pos="2160"/>
        <p:guide pos="2880"/>
      </p:guideLst>
    </p:cSldViewPr>
  </p:slideViewPr>
  <p:outlineViewPr>
    <p:cViewPr>
      <p:scale>
        <a:sx n="33" d="100"/>
        <a:sy n="33" d="100"/>
      </p:scale>
      <p:origin x="0" y="28872"/>
    </p:cViewPr>
  </p:outlineViewPr>
  <p:notesTextViewPr>
    <p:cViewPr>
      <p:scale>
        <a:sx n="100" d="100"/>
        <a:sy n="100" d="100"/>
      </p:scale>
      <p:origin x="0" y="0"/>
    </p:cViewPr>
  </p:notesTextViewPr>
  <p:sorterViewPr>
    <p:cViewPr>
      <p:scale>
        <a:sx n="100" d="100"/>
        <a:sy n="100" d="100"/>
      </p:scale>
      <p:origin x="0" y="1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9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155700" y="587375"/>
            <a:ext cx="4559300" cy="34163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15938" y="4343400"/>
            <a:ext cx="5910262"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We want this to be in font 11 and justify.</a:t>
            </a:r>
          </a:p>
        </p:txBody>
      </p:sp>
    </p:spTree>
    <p:extLst>
      <p:ext uri="{BB962C8B-B14F-4D97-AF65-F5344CB8AC3E}">
        <p14:creationId xmlns:p14="http://schemas.microsoft.com/office/powerpoint/2010/main" val="3382940304"/>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itchFamily="-65"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w="9525"/>
        </p:spPr>
        <p:txBody>
          <a:bodyPr/>
          <a:lstStyle/>
          <a:p>
            <a:endParaRPr lang="en-US">
              <a:latin typeface="Arial" charset="0"/>
            </a:endParaRPr>
          </a:p>
        </p:txBody>
      </p:sp>
      <p:sp>
        <p:nvSpPr>
          <p:cNvPr id="9219" name="Rectangle 3"/>
          <p:cNvSpPr>
            <a:spLocks noGrp="1" noRot="1" noChangeAspect="1" noChangeArrowheads="1" noTextEdit="1"/>
          </p:cNvSpPr>
          <p:nvPr>
            <p:ph type="sldImg"/>
          </p:nvPr>
        </p:nvSpPr>
        <p:spPr>
          <a:xfrm>
            <a:off x="1157288" y="587375"/>
            <a:ext cx="4556125" cy="34163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7288" y="587375"/>
            <a:ext cx="4556125" cy="3416300"/>
          </a:xfrm>
        </p:spPr>
      </p:sp>
      <p:sp>
        <p:nvSpPr>
          <p:cNvPr id="93187" name="Rectangle 3"/>
          <p:cNvSpPr>
            <a:spLocks noGrp="1" noChangeArrowheads="1"/>
          </p:cNvSpPr>
          <p:nvPr>
            <p:ph type="body" idx="1"/>
          </p:nvPr>
        </p:nvSpPr>
        <p:spPr>
          <a:noFill/>
          <a:ln w="9525"/>
        </p:spPr>
        <p:txBody>
          <a:bodyPr/>
          <a:lstStyle/>
          <a:p>
            <a:r>
              <a:rPr lang="en-US" dirty="0" smtClean="0">
                <a:latin typeface="Arial" pitchFamily="-65" charset="0"/>
                <a:ea typeface="ＭＳ Ｐゴシック" pitchFamily="-65" charset="-128"/>
                <a:cs typeface="ＭＳ Ｐゴシック" pitchFamily="-65" charset="-128"/>
              </a:rPr>
              <a:t>What was Intel’s trick?</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7288" y="587375"/>
            <a:ext cx="4556125" cy="3416300"/>
          </a:xfrm>
        </p:spPr>
      </p:sp>
      <p:sp>
        <p:nvSpPr>
          <p:cNvPr id="37891" name="Rectangle 3"/>
          <p:cNvSpPr>
            <a:spLocks noGrp="1" noChangeArrowheads="1"/>
          </p:cNvSpPr>
          <p:nvPr>
            <p:ph type="body" idx="1"/>
          </p:nvPr>
        </p:nvSpPr>
        <p:spPr>
          <a:noFill/>
          <a:ln w="9525"/>
        </p:spPr>
        <p:txBody>
          <a:bodyPr/>
          <a:lstStyle/>
          <a:p>
            <a:r>
              <a:rPr lang="en-US" dirty="0" smtClean="0">
                <a:latin typeface="Arial" pitchFamily="-65" charset="0"/>
                <a:ea typeface="ＭＳ Ｐゴシック" pitchFamily="-65" charset="-128"/>
                <a:cs typeface="ＭＳ Ｐゴシック" pitchFamily="-65" charset="-128"/>
              </a:rPr>
              <a:t>Todd </a:t>
            </a:r>
            <a:r>
              <a:rPr lang="en-US" dirty="0" err="1" smtClean="0">
                <a:latin typeface="Arial" pitchFamily="-65" charset="0"/>
                <a:ea typeface="ＭＳ Ｐゴシック" pitchFamily="-65" charset="-128"/>
                <a:cs typeface="ＭＳ Ｐゴシック" pitchFamily="-65" charset="-128"/>
              </a:rPr>
              <a:t>Proebsting</a:t>
            </a:r>
            <a:r>
              <a:rPr lang="en-US" dirty="0" smtClean="0">
                <a:latin typeface="Arial" pitchFamily="-65" charset="0"/>
                <a:ea typeface="ＭＳ Ｐゴシック" pitchFamily="-65" charset="-128"/>
                <a:cs typeface="ＭＳ Ｐゴシック" pitchFamily="-65" charset="-128"/>
              </a:rPr>
              <a:t>: </a:t>
            </a:r>
            <a:r>
              <a:rPr lang="en-US" sz="1100" kern="1200" dirty="0" smtClean="0">
                <a:solidFill>
                  <a:schemeClr val="tx1"/>
                </a:solidFill>
                <a:latin typeface="Arial" pitchFamily="-65" charset="0"/>
                <a:ea typeface="ＭＳ Ｐゴシック" charset="-128"/>
                <a:cs typeface="ＭＳ Ｐゴシック" charset="-128"/>
              </a:rPr>
              <a:t>compiler optimization advances double computing power every 18 years.</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X86 is CISC</a:t>
            </a:r>
            <a:endParaRPr lang="en-US" dirty="0"/>
          </a:p>
        </p:txBody>
      </p:sp>
    </p:spTree>
    <p:extLst>
      <p:ext uri="{BB962C8B-B14F-4D97-AF65-F5344CB8AC3E}">
        <p14:creationId xmlns:p14="http://schemas.microsoft.com/office/powerpoint/2010/main" val="23277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7288" y="587375"/>
            <a:ext cx="4556125" cy="3416300"/>
          </a:xfrm>
        </p:spPr>
      </p:sp>
      <p:sp>
        <p:nvSpPr>
          <p:cNvPr id="98307" name="Rectangle 3"/>
          <p:cNvSpPr>
            <a:spLocks noGrp="1" noChangeArrowheads="1"/>
          </p:cNvSpPr>
          <p:nvPr>
            <p:ph type="body" idx="1"/>
          </p:nvPr>
        </p:nvSpPr>
        <p:spPr>
          <a:noFill/>
          <a:ln w="9525"/>
        </p:spPr>
        <p:txBody>
          <a:bodyPr/>
          <a:lstStyle/>
          <a:p>
            <a:r>
              <a:rPr lang="en-US" dirty="0" smtClean="0">
                <a:latin typeface="Arial" pitchFamily="-65" charset="0"/>
                <a:ea typeface="ＭＳ Ｐゴシック" pitchFamily="-65" charset="-128"/>
                <a:cs typeface="ＭＳ Ｐゴシック" pitchFamily="-65" charset="-128"/>
              </a:rPr>
              <a:t>diff </a:t>
            </a:r>
            <a:r>
              <a:rPr lang="en-US" dirty="0" err="1" smtClean="0">
                <a:latin typeface="Arial" pitchFamily="-65" charset="0"/>
                <a:ea typeface="ＭＳ Ｐゴシック" pitchFamily="-65" charset="-128"/>
                <a:cs typeface="ＭＳ Ｐゴシック" pitchFamily="-65" charset="-128"/>
              </a:rPr>
              <a:t>wrt</a:t>
            </a:r>
            <a:r>
              <a:rPr lang="en-US" dirty="0" smtClean="0">
                <a:latin typeface="Arial" pitchFamily="-65" charset="0"/>
                <a:ea typeface="ＭＳ Ｐゴシック" pitchFamily="-65" charset="-128"/>
                <a:cs typeface="ＭＳ Ｐゴシック" pitchFamily="-65" charset="-128"/>
              </a:rPr>
              <a:t> virtualization software like </a:t>
            </a:r>
            <a:r>
              <a:rPr lang="en-US" dirty="0" err="1" smtClean="0">
                <a:latin typeface="Arial" pitchFamily="-65" charset="0"/>
                <a:ea typeface="ＭＳ Ｐゴシック" pitchFamily="-65" charset="-128"/>
                <a:cs typeface="ＭＳ Ｐゴシック" pitchFamily="-65" charset="-128"/>
              </a:rPr>
              <a:t>VMWare</a:t>
            </a:r>
            <a:r>
              <a:rPr lang="en-US" dirty="0" smtClean="0">
                <a:latin typeface="Arial" pitchFamily="-65" charset="0"/>
                <a:ea typeface="ＭＳ Ｐゴシック" pitchFamily="-65" charset="-128"/>
                <a:cs typeface="ＭＳ Ｐゴシック" pitchFamily="-65" charset="-128"/>
              </a:rPr>
              <a:t>,</a:t>
            </a:r>
            <a:r>
              <a:rPr lang="en-US" baseline="0" dirty="0" smtClean="0">
                <a:latin typeface="Arial" pitchFamily="-65" charset="0"/>
                <a:ea typeface="ＭＳ Ｐゴシック" pitchFamily="-65" charset="-128"/>
                <a:cs typeface="ＭＳ Ｐゴシック" pitchFamily="-65" charset="-128"/>
              </a:rPr>
              <a:t> Virtual PC, Parallels, </a:t>
            </a:r>
            <a:r>
              <a:rPr lang="en-US" baseline="0" dirty="0" err="1" smtClean="0">
                <a:latin typeface="Arial" pitchFamily="-65" charset="0"/>
                <a:ea typeface="ＭＳ Ｐゴシック" pitchFamily="-65" charset="-128"/>
                <a:cs typeface="ＭＳ Ｐゴシック" pitchFamily="-65" charset="-128"/>
              </a:rPr>
              <a:t>Xen</a:t>
            </a:r>
            <a:r>
              <a:rPr lang="en-US" baseline="0" dirty="0" smtClean="0">
                <a:latin typeface="Arial" pitchFamily="-65" charset="0"/>
                <a:ea typeface="ＭＳ Ｐゴシック" pitchFamily="-65" charset="-128"/>
                <a:cs typeface="ＭＳ Ｐゴシック" pitchFamily="-65" charset="-128"/>
              </a:rPr>
              <a:t>, etc.</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Machine code mapped</a:t>
            </a:r>
            <a:r>
              <a:rPr lang="en-US" baseline="0" dirty="0" smtClean="0"/>
              <a:t> to </a:t>
            </a:r>
            <a:r>
              <a:rPr lang="en-US" baseline="0" dirty="0" err="1" smtClean="0"/>
              <a:t>assemply</a:t>
            </a:r>
            <a:endParaRPr lang="en-US" dirty="0"/>
          </a:p>
        </p:txBody>
      </p:sp>
    </p:spTree>
    <p:extLst>
      <p:ext uri="{BB962C8B-B14F-4D97-AF65-F5344CB8AC3E}">
        <p14:creationId xmlns:p14="http://schemas.microsoft.com/office/powerpoint/2010/main" val="2666353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Rot="1" noChangeAspect="1" noChangeArrowheads="1" noTextEdit="1"/>
          </p:cNvSpPr>
          <p:nvPr>
            <p:ph type="sldImg"/>
          </p:nvPr>
        </p:nvSpPr>
        <p:spPr>
          <a:xfrm>
            <a:off x="1157288" y="587375"/>
            <a:ext cx="4556125" cy="3416300"/>
          </a:xfrm>
        </p:spPr>
      </p:sp>
      <p:sp>
        <p:nvSpPr>
          <p:cNvPr id="37891" name="Rectangle 1027"/>
          <p:cNvSpPr>
            <a:spLocks noGrp="1" noChangeArrowheads="1"/>
          </p:cNvSpPr>
          <p:nvPr>
            <p:ph type="body" idx="1"/>
          </p:nvPr>
        </p:nvSpPr>
        <p:spPr>
          <a:noFill/>
          <a:ln w="9525"/>
        </p:spPr>
        <p:txBody>
          <a:bodyPr/>
          <a:lstStyle/>
          <a:p>
            <a:endParaRPr lang="en-US">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err="1" smtClean="0"/>
              <a:t>displ:object</a:t>
            </a:r>
            <a:r>
              <a:rPr lang="en-US" dirty="0" smtClean="0"/>
              <a:t>, </a:t>
            </a:r>
            <a:r>
              <a:rPr lang="en-US" dirty="0" err="1" smtClean="0"/>
              <a:t>idx-base:array</a:t>
            </a:r>
            <a:r>
              <a:rPr lang="en-US" dirty="0" smtClean="0"/>
              <a:t>,</a:t>
            </a:r>
            <a:r>
              <a:rPr lang="en-US" baseline="0" dirty="0" smtClean="0"/>
              <a:t> </a:t>
            </a:r>
            <a:r>
              <a:rPr lang="en-US" dirty="0" err="1" smtClean="0"/>
              <a:t>mem-ind</a:t>
            </a:r>
            <a:r>
              <a:rPr lang="en-US" dirty="0" smtClean="0"/>
              <a:t>:**,</a:t>
            </a:r>
            <a:r>
              <a:rPr lang="en-US" baseline="0" dirty="0" smtClean="0"/>
              <a:t> </a:t>
            </a:r>
            <a:r>
              <a:rPr lang="en-US" baseline="0" dirty="0" err="1" smtClean="0"/>
              <a:t>scaled:array-of-structs</a:t>
            </a:r>
            <a:r>
              <a:rPr lang="en-US" baseline="0" dirty="0" smtClean="0"/>
              <a:t>, </a:t>
            </a:r>
            <a:r>
              <a:rPr lang="en-US" baseline="0" dirty="0" err="1" smtClean="0"/>
              <a:t>pc-rel:constant</a:t>
            </a:r>
            <a:r>
              <a:rPr lang="en-US" baseline="0" dirty="0" smtClean="0"/>
              <a:t> in </a:t>
            </a:r>
            <a:r>
              <a:rPr lang="en-US" baseline="0" dirty="0" err="1" smtClean="0"/>
              <a:t>insn</a:t>
            </a:r>
            <a:r>
              <a:rPr lang="en-US" baseline="0" dirty="0" smtClean="0"/>
              <a:t> memory</a:t>
            </a:r>
            <a:endParaRPr lang="en-US" dirty="0"/>
          </a:p>
        </p:txBody>
      </p:sp>
    </p:spTree>
    <p:extLst>
      <p:ext uri="{BB962C8B-B14F-4D97-AF65-F5344CB8AC3E}">
        <p14:creationId xmlns:p14="http://schemas.microsoft.com/office/powerpoint/2010/main" val="653995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err="1" smtClean="0"/>
              <a:t>displ:object</a:t>
            </a:r>
            <a:r>
              <a:rPr lang="en-US" dirty="0" smtClean="0"/>
              <a:t>, </a:t>
            </a:r>
            <a:r>
              <a:rPr lang="en-US" dirty="0" err="1" smtClean="0"/>
              <a:t>idx-base:array</a:t>
            </a:r>
            <a:r>
              <a:rPr lang="en-US" dirty="0" smtClean="0"/>
              <a:t>,</a:t>
            </a:r>
            <a:r>
              <a:rPr lang="en-US" baseline="0" dirty="0" smtClean="0"/>
              <a:t> </a:t>
            </a:r>
            <a:r>
              <a:rPr lang="en-US" dirty="0" err="1" smtClean="0"/>
              <a:t>mem-ind</a:t>
            </a:r>
            <a:r>
              <a:rPr lang="en-US" dirty="0" smtClean="0"/>
              <a:t>:**,</a:t>
            </a:r>
            <a:r>
              <a:rPr lang="en-US" baseline="0" dirty="0" smtClean="0"/>
              <a:t> </a:t>
            </a:r>
            <a:r>
              <a:rPr lang="en-US" baseline="0" dirty="0" err="1" smtClean="0"/>
              <a:t>scaled:array-of-structs</a:t>
            </a:r>
            <a:r>
              <a:rPr lang="en-US" baseline="0" dirty="0" smtClean="0"/>
              <a:t>, </a:t>
            </a:r>
            <a:r>
              <a:rPr lang="en-US" baseline="0" dirty="0" err="1" smtClean="0"/>
              <a:t>pc-rel:constant</a:t>
            </a:r>
            <a:r>
              <a:rPr lang="en-US" baseline="0" dirty="0" smtClean="0"/>
              <a:t> in </a:t>
            </a:r>
            <a:r>
              <a:rPr lang="en-US" baseline="0" dirty="0" err="1" smtClean="0"/>
              <a:t>insn</a:t>
            </a:r>
            <a:r>
              <a:rPr lang="en-US" baseline="0" dirty="0" smtClean="0"/>
              <a:t> memory</a:t>
            </a:r>
            <a:endParaRPr lang="en-US" dirty="0"/>
          </a:p>
        </p:txBody>
      </p:sp>
    </p:spTree>
    <p:extLst>
      <p:ext uri="{BB962C8B-B14F-4D97-AF65-F5344CB8AC3E}">
        <p14:creationId xmlns:p14="http://schemas.microsoft.com/office/powerpoint/2010/main" val="653995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7288" y="587375"/>
            <a:ext cx="4556125" cy="3416300"/>
          </a:xfrm>
        </p:spPr>
      </p:sp>
      <p:sp>
        <p:nvSpPr>
          <p:cNvPr id="58371" name="Rectangle 3"/>
          <p:cNvSpPr>
            <a:spLocks noGrp="1" noChangeArrowheads="1"/>
          </p:cNvSpPr>
          <p:nvPr>
            <p:ph type="body" idx="1"/>
          </p:nvPr>
        </p:nvSpPr>
        <p:spPr>
          <a:noFill/>
          <a:ln w="9525"/>
        </p:spPr>
        <p:txBody>
          <a:bodyPr/>
          <a:lstStyle/>
          <a:p>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A complex instruction set computer (CISC) has many specialized instructions, some of which may only be rarely used in practical programs. A reduced instruction set computer (RISC) simplifies the processor by efficiently implementing only the instructions that are frequently used in programs, while the less common operations are implemented as subroutines, having their resulting additional processor execution time offset by infrequent use.</a:t>
            </a:r>
            <a:endParaRPr lang="en-US" dirty="0"/>
          </a:p>
        </p:txBody>
      </p:sp>
    </p:spTree>
    <p:extLst>
      <p:ext uri="{BB962C8B-B14F-4D97-AF65-F5344CB8AC3E}">
        <p14:creationId xmlns:p14="http://schemas.microsoft.com/office/powerpoint/2010/main" val="210635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compiler</a:t>
            </a:r>
            <a:r>
              <a:rPr lang="en-US" baseline="0" dirty="0" smtClean="0"/>
              <a:t> often translates all the way to machine code</a:t>
            </a:r>
            <a:endParaRPr lang="en-US" dirty="0"/>
          </a:p>
        </p:txBody>
      </p:sp>
    </p:spTree>
    <p:extLst>
      <p:ext uri="{BB962C8B-B14F-4D97-AF65-F5344CB8AC3E}">
        <p14:creationId xmlns:p14="http://schemas.microsoft.com/office/powerpoint/2010/main" val="43267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Q: which is the destination</a:t>
            </a:r>
            <a:r>
              <a:rPr lang="en-US" baseline="0" dirty="0" smtClean="0"/>
              <a:t> register? R0</a:t>
            </a:r>
            <a:endParaRPr lang="en-US" dirty="0"/>
          </a:p>
        </p:txBody>
      </p:sp>
    </p:spTree>
    <p:extLst>
      <p:ext uri="{BB962C8B-B14F-4D97-AF65-F5344CB8AC3E}">
        <p14:creationId xmlns:p14="http://schemas.microsoft.com/office/powerpoint/2010/main" val="9333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7288" y="587375"/>
            <a:ext cx="4556125" cy="3416300"/>
          </a:xfrm>
        </p:spPr>
      </p:sp>
      <p:sp>
        <p:nvSpPr>
          <p:cNvPr id="25603"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smtClean="0"/>
              <a:t>Too small, read out</a:t>
            </a:r>
            <a:endParaRPr lang="en-US" dirty="0"/>
          </a:p>
        </p:txBody>
      </p:sp>
    </p:spTree>
    <p:extLst>
      <p:ext uri="{BB962C8B-B14F-4D97-AF65-F5344CB8AC3E}">
        <p14:creationId xmlns:p14="http://schemas.microsoft.com/office/powerpoint/2010/main" val="3869769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7288" y="587375"/>
            <a:ext cx="4556125" cy="3416300"/>
          </a:xfrm>
        </p:spPr>
      </p:sp>
      <p:sp>
        <p:nvSpPr>
          <p:cNvPr id="27651"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7288" y="587375"/>
            <a:ext cx="4556125" cy="3416300"/>
          </a:xfrm>
        </p:spPr>
      </p:sp>
      <p:sp>
        <p:nvSpPr>
          <p:cNvPr id="29699" name="Rectangle 3"/>
          <p:cNvSpPr>
            <a:spLocks noGrp="1" noChangeArrowheads="1"/>
          </p:cNvSpPr>
          <p:nvPr>
            <p:ph type="body" idx="1"/>
          </p:nvPr>
        </p:nvSpPr>
        <p:spPr>
          <a:noFill/>
          <a:ln w="9525"/>
        </p:spPr>
        <p:txBody>
          <a:bodyPr/>
          <a:lstStyle/>
          <a:p>
            <a:r>
              <a:rPr lang="en-US" dirty="0" smtClean="0">
                <a:latin typeface="Arial" pitchFamily="-65" charset="0"/>
              </a:rPr>
              <a:t>Have leaned in CMPE 110</a:t>
            </a:r>
          </a:p>
          <a:p>
            <a:r>
              <a:rPr lang="en-US" dirty="0" smtClean="0">
                <a:latin typeface="Arial" pitchFamily="-65" charset="0"/>
              </a:rPr>
              <a:t>Can be</a:t>
            </a:r>
            <a:r>
              <a:rPr lang="en-US" baseline="0" dirty="0" smtClean="0">
                <a:latin typeface="Arial" pitchFamily="-65" charset="0"/>
              </a:rPr>
              <a:t> calculated in this way</a:t>
            </a:r>
            <a:endParaRPr lang="en-US" dirty="0">
              <a:latin typeface="Arial" pitchFamily="-65"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Rot="1" noChangeAspect="1" noChangeArrowheads="1" noTextEdit="1"/>
          </p:cNvSpPr>
          <p:nvPr>
            <p:ph type="sldImg"/>
          </p:nvPr>
        </p:nvSpPr>
        <p:spPr>
          <a:xfrm>
            <a:off x="1157288" y="587375"/>
            <a:ext cx="4556125" cy="3416300"/>
          </a:xfrm>
        </p:spPr>
      </p:sp>
      <p:sp>
        <p:nvSpPr>
          <p:cNvPr id="35843" name="Rectangle 1027"/>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8537" name="Rectangle 57"/>
          <p:cNvSpPr>
            <a:spLocks noGrp="1" noChangeArrowheads="1"/>
          </p:cNvSpPr>
          <p:nvPr>
            <p:ph type="ctrTitle"/>
          </p:nvPr>
        </p:nvSpPr>
        <p:spPr>
          <a:xfrm>
            <a:off x="990600" y="1752600"/>
            <a:ext cx="7772400" cy="1143000"/>
          </a:xfrm>
        </p:spPr>
        <p:txBody>
          <a:bodyPr/>
          <a:lstStyle>
            <a:lvl1pPr algn="ctr">
              <a:defRPr/>
            </a:lvl1pPr>
          </a:lstStyle>
          <a:p>
            <a:r>
              <a:rPr lang="en-US"/>
              <a:t>Click to edit Master title style</a:t>
            </a:r>
          </a:p>
        </p:txBody>
      </p:sp>
      <p:sp>
        <p:nvSpPr>
          <p:cNvPr id="148538"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lgn="ctr">
              <a:buFontTx/>
              <a:buNone/>
              <a:defRPr/>
            </a:lvl1pPr>
          </a:lstStyle>
          <a:p>
            <a:r>
              <a:rPr lang="en-US"/>
              <a:t>Click to edit Master subtitle style</a:t>
            </a:r>
          </a:p>
        </p:txBody>
      </p:sp>
      <p:sp>
        <p:nvSpPr>
          <p:cNvPr id="4" name="Rectangle 60"/>
          <p:cNvSpPr>
            <a:spLocks noGrp="1" noChangeArrowheads="1"/>
          </p:cNvSpPr>
          <p:nvPr>
            <p:ph type="ftr" sz="quarter" idx="10"/>
          </p:nvPr>
        </p:nvSpPr>
        <p:spPr/>
        <p:txBody>
          <a:bodyPr/>
          <a:lstStyle>
            <a:lvl1pPr>
              <a:defRPr smtClean="0"/>
            </a:lvl1pPr>
          </a:lstStyle>
          <a:p>
            <a:r>
              <a:rPr lang="en-US" smtClean="0"/>
              <a:t>CMPE 110: Computer Architecture  |  Prof. Jishen Zhao  |  Week 2</a:t>
            </a:r>
            <a:endParaRPr lang="en-US" dirty="0"/>
          </a:p>
        </p:txBody>
      </p:sp>
      <p:sp>
        <p:nvSpPr>
          <p:cNvPr id="5" name="Rectangle 61"/>
          <p:cNvSpPr>
            <a:spLocks noGrp="1" noChangeArrowheads="1"/>
          </p:cNvSpPr>
          <p:nvPr>
            <p:ph type="sldNum" sz="quarter" idx="11"/>
          </p:nvPr>
        </p:nvSpPr>
        <p:spPr>
          <a:xfrm>
            <a:off x="6553200" y="6248400"/>
            <a:ext cx="1905000" cy="457200"/>
          </a:xfrm>
        </p:spPr>
        <p:txBody>
          <a:bodyPr/>
          <a:lstStyle>
            <a:lvl1pPr>
              <a:defRPr/>
            </a:lvl1pPr>
          </a:lstStyle>
          <a:p>
            <a:fld id="{BE8751B1-933B-8E47-B6EC-07364378BBE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62"/>
          <p:cNvSpPr>
            <a:spLocks noChangeShapeType="1"/>
          </p:cNvSpPr>
          <p:nvPr userDrawn="1"/>
        </p:nvSpPr>
        <p:spPr bwMode="auto">
          <a:xfrm>
            <a:off x="304800" y="914400"/>
            <a:ext cx="8534400" cy="0"/>
          </a:xfrm>
          <a:prstGeom prst="line">
            <a:avLst/>
          </a:prstGeom>
          <a:noFill/>
          <a:ln w="28575">
            <a:solidFill>
              <a:srgbClr val="000000"/>
            </a:solidFill>
            <a:round/>
            <a:headEnd/>
            <a:tailEnd/>
          </a:ln>
          <a:effectLst/>
        </p:spPr>
        <p:txBody>
          <a:bodyPr wrap="none" anchor="ctr">
            <a:prstTxWarp prst="textNoShape">
              <a:avLst/>
            </a:prstTxWarp>
          </a:bodyPr>
          <a:lstStyle/>
          <a:p>
            <a:pPr>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0"/>
          <p:cNvSpPr>
            <a:spLocks noGrp="1" noChangeArrowheads="1"/>
          </p:cNvSpPr>
          <p:nvPr>
            <p:ph type="ftr" sz="quarter" idx="10"/>
          </p:nvPr>
        </p:nvSpPr>
        <p:spPr/>
        <p:txBody>
          <a:bodyPr/>
          <a:lstStyle>
            <a:lvl1pPr>
              <a:defRPr/>
            </a:lvl1pPr>
          </a:lstStyle>
          <a:p>
            <a:r>
              <a:rPr lang="en-US" smtClean="0"/>
              <a:t>CMPE 110: Computer Architecture  |  Prof. Jishen Zhao  |  Week 2</a:t>
            </a:r>
            <a:endParaRPr lang="en-US" dirty="0">
              <a:solidFill>
                <a:schemeClr val="tx1"/>
              </a:solidFill>
            </a:endParaRPr>
          </a:p>
        </p:txBody>
      </p:sp>
      <p:sp>
        <p:nvSpPr>
          <p:cNvPr id="6" name="Rectangle 61"/>
          <p:cNvSpPr>
            <a:spLocks noGrp="1" noChangeArrowheads="1"/>
          </p:cNvSpPr>
          <p:nvPr>
            <p:ph type="sldNum" sz="quarter" idx="11"/>
          </p:nvPr>
        </p:nvSpPr>
        <p:spPr/>
        <p:txBody>
          <a:bodyPr/>
          <a:lstStyle>
            <a:lvl1pPr>
              <a:defRPr/>
            </a:lvl1pPr>
          </a:lstStyle>
          <a:p>
            <a:fld id="{7B3C0331-D576-7844-BFC3-04CFD80F6911}" type="slidenum">
              <a:rPr lang="en-US"/>
              <a:pPr/>
              <a:t>‹#›</a:t>
            </a:fld>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0"/>
          <p:cNvSpPr>
            <a:spLocks noGrp="1" noChangeArrowheads="1"/>
          </p:cNvSpPr>
          <p:nvPr>
            <p:ph type="ftr" sz="quarter" idx="10"/>
          </p:nvPr>
        </p:nvSpPr>
        <p:spPr>
          <a:ln/>
        </p:spPr>
        <p:txBody>
          <a:bodyPr/>
          <a:lstStyle>
            <a:lvl1pPr>
              <a:defRPr/>
            </a:lvl1pPr>
          </a:lstStyle>
          <a:p>
            <a:r>
              <a:rPr lang="en-US" smtClean="0"/>
              <a:t>CMPE 110: Computer Architecture  |  Prof. Jishen Zhao  |  Week 2</a:t>
            </a:r>
            <a:endParaRPr lang="en-US" dirty="0">
              <a:solidFill>
                <a:schemeClr val="tx1"/>
              </a:solidFill>
            </a:endParaRPr>
          </a:p>
        </p:txBody>
      </p:sp>
      <p:sp>
        <p:nvSpPr>
          <p:cNvPr id="3" name="Rectangle 61"/>
          <p:cNvSpPr>
            <a:spLocks noGrp="1" noChangeArrowheads="1"/>
          </p:cNvSpPr>
          <p:nvPr>
            <p:ph type="sldNum" sz="quarter" idx="11"/>
          </p:nvPr>
        </p:nvSpPr>
        <p:spPr>
          <a:ln/>
        </p:spPr>
        <p:txBody>
          <a:bodyPr/>
          <a:lstStyle>
            <a:lvl1pPr>
              <a:defRPr/>
            </a:lvl1pPr>
          </a:lstStyle>
          <a:p>
            <a:fld id="{D2B717AF-0CF5-C94D-84AB-C3CCE109B211}" type="slidenum">
              <a:rPr lang="en-US"/>
              <a:pPr/>
              <a:t>‹#›</a:t>
            </a:fld>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228600"/>
            <a:ext cx="85344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0"/>
          <p:cNvSpPr>
            <a:spLocks noGrp="1" noChangeArrowheads="1"/>
          </p:cNvSpPr>
          <p:nvPr>
            <p:ph type="ftr" sz="quarter" idx="10"/>
          </p:nvPr>
        </p:nvSpPr>
        <p:spPr>
          <a:ln/>
        </p:spPr>
        <p:txBody>
          <a:bodyPr/>
          <a:lstStyle>
            <a:lvl1pPr>
              <a:defRPr/>
            </a:lvl1pPr>
          </a:lstStyle>
          <a:p>
            <a:r>
              <a:rPr lang="en-US" smtClean="0"/>
              <a:t>CMPE 110: Computer Architecture  |  Prof. Jishen Zhao  |  Week 2</a:t>
            </a:r>
            <a:endParaRPr lang="en-US" dirty="0">
              <a:solidFill>
                <a:schemeClr val="tx1"/>
              </a:solidFill>
            </a:endParaRPr>
          </a:p>
        </p:txBody>
      </p:sp>
      <p:sp>
        <p:nvSpPr>
          <p:cNvPr id="4" name="Rectangle 61"/>
          <p:cNvSpPr>
            <a:spLocks noGrp="1" noChangeArrowheads="1"/>
          </p:cNvSpPr>
          <p:nvPr>
            <p:ph type="sldNum" sz="quarter" idx="11"/>
          </p:nvPr>
        </p:nvSpPr>
        <p:spPr>
          <a:ln/>
        </p:spPr>
        <p:txBody>
          <a:bodyPr/>
          <a:lstStyle>
            <a:lvl1pPr>
              <a:defRPr/>
            </a:lvl1pPr>
          </a:lstStyle>
          <a:p>
            <a:fld id="{1C349D11-C564-E14C-85C7-EA1248F57343}" type="slidenum">
              <a:rPr lang="en-US"/>
              <a:pPr/>
              <a:t>‹#›</a:t>
            </a:fld>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0"/>
          <p:cNvSpPr>
            <a:spLocks noGrp="1" noChangeArrowheads="1"/>
          </p:cNvSpPr>
          <p:nvPr>
            <p:ph type="ftr" sz="quarter" idx="10"/>
          </p:nvPr>
        </p:nvSpPr>
        <p:spPr>
          <a:ln/>
        </p:spPr>
        <p:txBody>
          <a:bodyPr/>
          <a:lstStyle>
            <a:lvl1pPr>
              <a:defRPr/>
            </a:lvl1pPr>
          </a:lstStyle>
          <a:p>
            <a:pPr>
              <a:defRPr/>
            </a:pPr>
            <a:r>
              <a:rPr lang="en-US" smtClean="0"/>
              <a:t>CMPE 110: Computer Architecture  |  Prof. Jishen Zhao  |  Week 2</a:t>
            </a:r>
            <a:endParaRPr lang="en-US" dirty="0">
              <a:solidFill>
                <a:schemeClr val="tx1"/>
              </a:solidFill>
            </a:endParaRPr>
          </a:p>
        </p:txBody>
      </p:sp>
      <p:sp>
        <p:nvSpPr>
          <p:cNvPr id="5" name="Rectangle 61"/>
          <p:cNvSpPr>
            <a:spLocks noGrp="1" noChangeArrowheads="1"/>
          </p:cNvSpPr>
          <p:nvPr>
            <p:ph type="sldNum" sz="quarter" idx="11"/>
          </p:nvPr>
        </p:nvSpPr>
        <p:spPr>
          <a:ln/>
        </p:spPr>
        <p:txBody>
          <a:bodyPr/>
          <a:lstStyle>
            <a:lvl1pPr>
              <a:defRPr/>
            </a:lvl1pPr>
          </a:lstStyle>
          <a:p>
            <a:pPr>
              <a:defRPr/>
            </a:pPr>
            <a:fld id="{8A449E94-19F6-204E-9C9A-62AF29BDBB61}" type="slidenum">
              <a:rPr lang="en-US"/>
              <a:pPr>
                <a:defRPr/>
              </a:pPr>
              <a:t>‹#›</a:t>
            </a:fld>
            <a:endParaRPr lang="en-US">
              <a:solidFill>
                <a:schemeClr val="tx1"/>
              </a:solidFill>
            </a:endParaRPr>
          </a:p>
        </p:txBody>
      </p:sp>
    </p:spTree>
    <p:extLst>
      <p:ext uri="{BB962C8B-B14F-4D97-AF65-F5344CB8AC3E}">
        <p14:creationId xmlns:p14="http://schemas.microsoft.com/office/powerpoint/2010/main" val="383374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ftr" sz="quarter" idx="10"/>
          </p:nvPr>
        </p:nvSpPr>
        <p:spPr>
          <a:ln/>
        </p:spPr>
        <p:txBody>
          <a:bodyPr/>
          <a:lstStyle>
            <a:lvl1pPr>
              <a:defRPr/>
            </a:lvl1pPr>
          </a:lstStyle>
          <a:p>
            <a:r>
              <a:rPr lang="en-US" smtClean="0"/>
              <a:t>CMPE 110: Computer Architecture  |  Prof. Jishen Zhao  |  Week 2</a:t>
            </a:r>
            <a:endParaRPr lang="en-US" dirty="0">
              <a:solidFill>
                <a:schemeClr val="tx1"/>
              </a:solidFill>
            </a:endParaRPr>
          </a:p>
        </p:txBody>
      </p:sp>
      <p:sp>
        <p:nvSpPr>
          <p:cNvPr id="4" name="Rectangle 66"/>
          <p:cNvSpPr>
            <a:spLocks noGrp="1" noChangeArrowheads="1"/>
          </p:cNvSpPr>
          <p:nvPr>
            <p:ph type="sldNum" sz="quarter" idx="11"/>
          </p:nvPr>
        </p:nvSpPr>
        <p:spPr>
          <a:ln/>
        </p:spPr>
        <p:txBody>
          <a:bodyPr/>
          <a:lstStyle>
            <a:lvl1pPr>
              <a:defRPr/>
            </a:lvl1pPr>
          </a:lstStyle>
          <a:p>
            <a:fld id="{A9C0F9C6-FE20-4E4A-AE84-924D58E839C5}" type="slidenum">
              <a:rPr lang="en-US"/>
              <a:pPr/>
              <a:t>‹#›</a:t>
            </a:fld>
            <a:endParaRPr lang="en-US">
              <a:solidFill>
                <a:schemeClr val="tx1"/>
              </a:solidFill>
            </a:endParaRPr>
          </a:p>
        </p:txBody>
      </p:sp>
    </p:spTree>
    <p:extLst>
      <p:ext uri="{BB962C8B-B14F-4D97-AF65-F5344CB8AC3E}">
        <p14:creationId xmlns:p14="http://schemas.microsoft.com/office/powerpoint/2010/main" val="2085640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7"/>
          <p:cNvSpPr>
            <a:spLocks noGrp="1" noChangeArrowheads="1"/>
          </p:cNvSpPr>
          <p:nvPr>
            <p:ph type="title"/>
          </p:nvPr>
        </p:nvSpPr>
        <p:spPr bwMode="auto">
          <a:xfrm>
            <a:off x="304800" y="228600"/>
            <a:ext cx="8534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58" descr="Rectangle: Click to edit Master text styles&#10;Second level&#10;Third level&#10;Fourth level&#10;Fifth level"/>
          <p:cNvSpPr>
            <a:spLocks noGrp="1" noChangeArrowheads="1"/>
          </p:cNvSpPr>
          <p:nvPr>
            <p:ph type="body" idx="1"/>
          </p:nvPr>
        </p:nvSpPr>
        <p:spPr bwMode="auto">
          <a:xfrm>
            <a:off x="304800" y="11430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7516" name="Rectangle 60"/>
          <p:cNvSpPr>
            <a:spLocks noGrp="1" noChangeArrowheads="1"/>
          </p:cNvSpPr>
          <p:nvPr>
            <p:ph type="ftr" sz="quarter" idx="3"/>
          </p:nvPr>
        </p:nvSpPr>
        <p:spPr bwMode="auto">
          <a:xfrm>
            <a:off x="304800" y="6400800"/>
            <a:ext cx="571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solidFill>
                  <a:srgbClr val="000000"/>
                </a:solidFill>
                <a:latin typeface="Tahoma" charset="0"/>
              </a:defRPr>
            </a:lvl1pPr>
          </a:lstStyle>
          <a:p>
            <a:r>
              <a:rPr lang="en-US" smtClean="0"/>
              <a:t>CMPE 110: Computer Architecture  |  Prof. Jishen Zhao  |  Week 2</a:t>
            </a:r>
            <a:endParaRPr lang="en-US" dirty="0">
              <a:solidFill>
                <a:schemeClr val="tx1"/>
              </a:solidFill>
            </a:endParaRPr>
          </a:p>
        </p:txBody>
      </p:sp>
      <p:sp>
        <p:nvSpPr>
          <p:cNvPr id="147517" name="Rectangle 61"/>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charset="0"/>
              </a:defRPr>
            </a:lvl1pPr>
          </a:lstStyle>
          <a:p>
            <a:fld id="{5F6F6177-7B9E-C544-AA47-63C5E30DE0A4}" type="slidenum">
              <a:rPr lang="en-US"/>
              <a:pPr/>
              <a:t>‹#›</a:t>
            </a:fld>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79" r:id="rId3"/>
    <p:sldLayoutId id="2147483680" r:id="rId4"/>
    <p:sldLayoutId id="2147483683" r:id="rId5"/>
    <p:sldLayoutId id="2147483684" r:id="rId6"/>
  </p:sldLayoutIdLst>
  <p:hf hdr="0" dt="0"/>
  <p:txStyles>
    <p:titleStyle>
      <a:lvl1pPr algn="l" rtl="0" eaLnBrk="0" fontAlgn="base" hangingPunct="0">
        <a:spcBef>
          <a:spcPct val="0"/>
        </a:spcBef>
        <a:spcAft>
          <a:spcPct val="0"/>
        </a:spcAft>
        <a:defRPr sz="3600">
          <a:solidFill>
            <a:srgbClr val="6B02FF"/>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2pPr>
      <a:lvl3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3pPr>
      <a:lvl4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4pPr>
      <a:lvl5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5pPr>
      <a:lvl6pPr marL="457200" algn="l" rtl="0" fontAlgn="base">
        <a:spcBef>
          <a:spcPct val="0"/>
        </a:spcBef>
        <a:spcAft>
          <a:spcPct val="0"/>
        </a:spcAft>
        <a:defRPr sz="3600">
          <a:solidFill>
            <a:srgbClr val="6B02FF"/>
          </a:solidFill>
          <a:latin typeface="Tahoma" pitchFamily="-65" charset="0"/>
        </a:defRPr>
      </a:lvl6pPr>
      <a:lvl7pPr marL="914400" algn="l" rtl="0" fontAlgn="base">
        <a:spcBef>
          <a:spcPct val="0"/>
        </a:spcBef>
        <a:spcAft>
          <a:spcPct val="0"/>
        </a:spcAft>
        <a:defRPr sz="3600">
          <a:solidFill>
            <a:srgbClr val="6B02FF"/>
          </a:solidFill>
          <a:latin typeface="Tahoma" pitchFamily="-65" charset="0"/>
        </a:defRPr>
      </a:lvl7pPr>
      <a:lvl8pPr marL="1371600" algn="l" rtl="0" fontAlgn="base">
        <a:spcBef>
          <a:spcPct val="0"/>
        </a:spcBef>
        <a:spcAft>
          <a:spcPct val="0"/>
        </a:spcAft>
        <a:defRPr sz="3600">
          <a:solidFill>
            <a:srgbClr val="6B02FF"/>
          </a:solidFill>
          <a:latin typeface="Tahoma" pitchFamily="-65" charset="0"/>
        </a:defRPr>
      </a:lvl8pPr>
      <a:lvl9pPr marL="1828800" algn="l" rtl="0" fontAlgn="base">
        <a:spcBef>
          <a:spcPct val="0"/>
        </a:spcBef>
        <a:spcAft>
          <a:spcPct val="0"/>
        </a:spcAft>
        <a:defRPr sz="3600">
          <a:solidFill>
            <a:srgbClr val="6B02FF"/>
          </a:solidFill>
          <a:latin typeface="Tahoma" pitchFamily="-65" charset="0"/>
        </a:defRPr>
      </a:lvl9pPr>
    </p:titleStyle>
    <p:bodyStyle>
      <a:lvl1pPr marL="342900" indent="-342900" algn="l" rtl="0" eaLnBrk="0" fontAlgn="base" hangingPunct="0">
        <a:spcBef>
          <a:spcPct val="20000"/>
        </a:spcBef>
        <a:spcAft>
          <a:spcPct val="0"/>
        </a:spcAft>
        <a:buClr>
          <a:srgbClr val="030305"/>
        </a:buClr>
        <a:buChar char="•"/>
        <a:defRPr sz="2400">
          <a:solidFill>
            <a:srgbClr val="030305"/>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2pPr>
      <a:lvl3pPr marL="11430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3pPr>
      <a:lvl4pPr marL="16002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4pPr>
      <a:lvl5pPr marL="20574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5pPr>
      <a:lvl6pPr marL="25146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6pPr>
      <a:lvl7pPr marL="29718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7pPr>
      <a:lvl8pPr marL="34290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8pPr>
      <a:lvl9pPr marL="38862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ers.soe.ucsc.edu/~jzha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ctrTitle"/>
          </p:nvPr>
        </p:nvSpPr>
        <p:spPr>
          <a:xfrm>
            <a:off x="592780" y="1833106"/>
            <a:ext cx="8042591" cy="605294"/>
          </a:xfrm>
          <a:noFill/>
        </p:spPr>
        <p:txBody>
          <a:bodyPr wrap="none" lIns="63500" tIns="25400" rIns="63500" bIns="25400" anchor="ctr">
            <a:spAutoFit/>
          </a:bodyPr>
          <a:lstStyle/>
          <a:p>
            <a:pPr eaLnBrk="1" hangingPunct="1"/>
            <a:r>
              <a:rPr lang="en-US" b="1" dirty="0" smtClean="0"/>
              <a:t>CMPE 110: Computer Architecture</a:t>
            </a:r>
            <a:endParaRPr lang="en-US" b="1" dirty="0"/>
          </a:p>
        </p:txBody>
      </p:sp>
      <p:sp>
        <p:nvSpPr>
          <p:cNvPr id="8197" name="Rectangle 1027" descr="Rectangle: Click to edit Master text styles&#10;Second level&#10;Third level&#10;Fourth level&#10;Fifth level"/>
          <p:cNvSpPr>
            <a:spLocks noGrp="1" noChangeArrowheads="1"/>
          </p:cNvSpPr>
          <p:nvPr>
            <p:ph type="subTitle" idx="1"/>
          </p:nvPr>
        </p:nvSpPr>
        <p:spPr>
          <a:xfrm>
            <a:off x="0" y="2590800"/>
            <a:ext cx="9144000" cy="1134670"/>
          </a:xfrm>
          <a:noFill/>
        </p:spPr>
        <p:txBody>
          <a:bodyPr wrap="square" lIns="63500" tIns="25400" rIns="63500" bIns="25400">
            <a:spAutoFit/>
          </a:bodyPr>
          <a:lstStyle/>
          <a:p>
            <a:pPr marL="203200" indent="-203200" eaLnBrk="1" hangingPunct="1"/>
            <a:r>
              <a:rPr lang="en-US" sz="3200" b="1" dirty="0" smtClean="0"/>
              <a:t>Week 2</a:t>
            </a:r>
          </a:p>
          <a:p>
            <a:pPr marL="203200" indent="-203200" eaLnBrk="1" hangingPunct="1"/>
            <a:r>
              <a:rPr lang="en-US" sz="3200" b="1" dirty="0" smtClean="0"/>
              <a:t>ISA</a:t>
            </a:r>
            <a:endParaRPr lang="en-US" sz="3200" b="1" dirty="0"/>
          </a:p>
        </p:txBody>
      </p:sp>
      <p:sp>
        <p:nvSpPr>
          <p:cNvPr id="10" name="TextBox 5"/>
          <p:cNvSpPr txBox="1">
            <a:spLocks noChangeArrowheads="1"/>
          </p:cNvSpPr>
          <p:nvPr/>
        </p:nvSpPr>
        <p:spPr bwMode="auto">
          <a:xfrm>
            <a:off x="762000" y="4724400"/>
            <a:ext cx="7620000" cy="338554"/>
          </a:xfrm>
          <a:prstGeom prst="rect">
            <a:avLst/>
          </a:prstGeom>
          <a:noFill/>
          <a:ln w="9525">
            <a:noFill/>
            <a:miter lim="800000"/>
            <a:headEnd/>
            <a:tailEnd/>
          </a:ln>
        </p:spPr>
        <p:txBody>
          <a:bodyPr>
            <a:prstTxWarp prst="textNoShape">
              <a:avLst/>
            </a:prstTxWarp>
            <a:spAutoFit/>
          </a:bodyPr>
          <a:lstStyle/>
          <a:p>
            <a:r>
              <a:rPr lang="en-US" sz="1600" dirty="0" smtClean="0">
                <a:solidFill>
                  <a:srgbClr val="000000"/>
                </a:solidFill>
                <a:latin typeface="Calibri"/>
                <a:cs typeface="Calibri"/>
              </a:rPr>
              <a:t>[Adapted in part from Jose </a:t>
            </a:r>
            <a:r>
              <a:rPr lang="en-US" sz="1600" dirty="0" err="1" smtClean="0">
                <a:solidFill>
                  <a:srgbClr val="000000"/>
                </a:solidFill>
                <a:latin typeface="Calibri"/>
                <a:cs typeface="Calibri"/>
              </a:rPr>
              <a:t>Renau</a:t>
            </a:r>
            <a:r>
              <a:rPr lang="en-US" sz="1600" dirty="0" smtClean="0">
                <a:solidFill>
                  <a:srgbClr val="000000"/>
                </a:solidFill>
                <a:latin typeface="Calibri"/>
                <a:cs typeface="Calibri"/>
              </a:rPr>
              <a:t>, Mary Jane Irwin</a:t>
            </a:r>
            <a:r>
              <a:rPr lang="en-US" sz="1600" dirty="0">
                <a:solidFill>
                  <a:srgbClr val="000000"/>
                </a:solidFill>
                <a:latin typeface="Calibri"/>
                <a:cs typeface="Calibri"/>
              </a:rPr>
              <a:t>, Joe </a:t>
            </a:r>
            <a:r>
              <a:rPr lang="en-US" sz="1600" dirty="0" err="1" smtClean="0">
                <a:solidFill>
                  <a:srgbClr val="000000"/>
                </a:solidFill>
                <a:latin typeface="Calibri"/>
                <a:cs typeface="Calibri"/>
              </a:rPr>
              <a:t>Devietti</a:t>
            </a:r>
            <a:r>
              <a:rPr lang="en-US" sz="1600" smtClean="0">
                <a:solidFill>
                  <a:srgbClr val="000000"/>
                </a:solidFill>
                <a:latin typeface="Calibri"/>
                <a:cs typeface="Calibri"/>
              </a:rPr>
              <a:t>, </a:t>
            </a:r>
            <a:r>
              <a:rPr lang="en-US" sz="1600" dirty="0" err="1" smtClean="0">
                <a:solidFill>
                  <a:srgbClr val="000000"/>
                </a:solidFill>
                <a:latin typeface="Calibri"/>
                <a:cs typeface="Calibri"/>
              </a:rPr>
              <a:t>Onur</a:t>
            </a:r>
            <a:r>
              <a:rPr lang="en-US" sz="1600" dirty="0" smtClean="0">
                <a:solidFill>
                  <a:srgbClr val="000000"/>
                </a:solidFill>
                <a:latin typeface="Calibri"/>
                <a:cs typeface="Calibri"/>
              </a:rPr>
              <a:t> </a:t>
            </a:r>
            <a:r>
              <a:rPr lang="en-US" sz="1600" dirty="0" err="1" smtClean="0">
                <a:solidFill>
                  <a:srgbClr val="000000"/>
                </a:solidFill>
                <a:latin typeface="Calibri"/>
                <a:cs typeface="Calibri"/>
              </a:rPr>
              <a:t>Mutlu</a:t>
            </a:r>
            <a:r>
              <a:rPr lang="en-US" sz="1600" dirty="0" smtClean="0">
                <a:solidFill>
                  <a:srgbClr val="000000"/>
                </a:solidFill>
                <a:latin typeface="Calibri"/>
                <a:cs typeface="Calibri"/>
              </a:rPr>
              <a:t>, and others]</a:t>
            </a:r>
            <a:endParaRPr lang="en-US" sz="1600" dirty="0">
              <a:solidFill>
                <a:srgbClr val="000000"/>
              </a:solidFill>
              <a:latin typeface="Calibri"/>
              <a:cs typeface="Calibri"/>
            </a:endParaRPr>
          </a:p>
        </p:txBody>
      </p:sp>
      <p:sp>
        <p:nvSpPr>
          <p:cNvPr id="7" name="TextBox 5"/>
          <p:cNvSpPr txBox="1">
            <a:spLocks noChangeArrowheads="1"/>
          </p:cNvSpPr>
          <p:nvPr/>
        </p:nvSpPr>
        <p:spPr bwMode="auto">
          <a:xfrm>
            <a:off x="838200" y="3962400"/>
            <a:ext cx="7620000" cy="461665"/>
          </a:xfrm>
          <a:prstGeom prst="rect">
            <a:avLst/>
          </a:prstGeom>
          <a:noFill/>
          <a:ln w="9525">
            <a:noFill/>
            <a:miter lim="800000"/>
            <a:headEnd/>
            <a:tailEnd/>
          </a:ln>
        </p:spPr>
        <p:txBody>
          <a:bodyPr>
            <a:prstTxWarp prst="textNoShape">
              <a:avLst/>
            </a:prstTxWarp>
            <a:spAutoFit/>
          </a:bodyPr>
          <a:lstStyle/>
          <a:p>
            <a:r>
              <a:rPr lang="en-US" sz="2400" dirty="0" smtClean="0">
                <a:solidFill>
                  <a:srgbClr val="000000"/>
                </a:solidFill>
                <a:latin typeface="Calibri"/>
                <a:cs typeface="Calibri"/>
              </a:rPr>
              <a:t>Jishen </a:t>
            </a:r>
            <a:r>
              <a:rPr lang="en-US" sz="2400" dirty="0">
                <a:solidFill>
                  <a:srgbClr val="000000"/>
                </a:solidFill>
                <a:latin typeface="Calibri"/>
                <a:cs typeface="Calibri"/>
              </a:rPr>
              <a:t>Zhao (</a:t>
            </a:r>
            <a:r>
              <a:rPr lang="en-US" sz="2400" dirty="0">
                <a:solidFill>
                  <a:srgbClr val="08E3E5"/>
                </a:solidFill>
                <a:latin typeface="Calibri"/>
                <a:cs typeface="Calibri"/>
                <a:hlinkClick r:id="rId3"/>
              </a:rPr>
              <a:t>http://users.soe.ucsc.edu/~jzhao</a:t>
            </a:r>
            <a:r>
              <a:rPr lang="en-US" sz="2400" dirty="0" smtClean="0">
                <a:solidFill>
                  <a:srgbClr val="08E3E5"/>
                </a:solidFill>
                <a:latin typeface="Calibri"/>
                <a:cs typeface="Calibri"/>
                <a:hlinkClick r:id="rId3"/>
              </a:rPr>
              <a:t>/</a:t>
            </a:r>
            <a:r>
              <a:rPr lang="en-US" sz="2400" dirty="0" smtClean="0">
                <a:solidFill>
                  <a:srgbClr val="000000"/>
                </a:solidFill>
                <a:latin typeface="Calibri"/>
                <a:cs typeface="Calibri"/>
              </a:rPr>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ea typeface="ＭＳ Ｐゴシック" pitchFamily="-84" charset="-128"/>
                <a:cs typeface="ＭＳ Ｐゴシック" pitchFamily="-84" charset="-128"/>
              </a:rPr>
              <a:t>Instruction Execution Model</a:t>
            </a:r>
          </a:p>
        </p:txBody>
      </p:sp>
      <p:sp>
        <p:nvSpPr>
          <p:cNvPr id="12291" name="Content Placeholder 2" descr="Rectangle: Click to edit Master text styles&#10;Second level&#10;Third level&#10;Fourth level&#10;Fifth level"/>
          <p:cNvSpPr>
            <a:spLocks noGrp="1"/>
          </p:cNvSpPr>
          <p:nvPr>
            <p:ph idx="1"/>
          </p:nvPr>
        </p:nvSpPr>
        <p:spPr>
          <a:xfrm>
            <a:off x="2667000" y="1066800"/>
            <a:ext cx="6248400" cy="5181600"/>
          </a:xfrm>
        </p:spPr>
        <p:txBody>
          <a:bodyPr/>
          <a:lstStyle/>
          <a:p>
            <a:r>
              <a:rPr lang="en-US" sz="1800" dirty="0">
                <a:ea typeface="ＭＳ Ｐゴシック" pitchFamily="-84" charset="-128"/>
                <a:cs typeface="ＭＳ Ｐゴシック" pitchFamily="-84" charset="-128"/>
              </a:rPr>
              <a:t>A</a:t>
            </a:r>
            <a:r>
              <a:rPr lang="en-US" sz="1800" dirty="0" smtClean="0">
                <a:ea typeface="ＭＳ Ｐゴシック" pitchFamily="-84" charset="-128"/>
                <a:cs typeface="ＭＳ Ｐゴシック" pitchFamily="-84" charset="-128"/>
              </a:rPr>
              <a:t> computer is just a finite state machine</a:t>
            </a:r>
          </a:p>
          <a:p>
            <a:pPr lvl="1"/>
            <a:r>
              <a:rPr lang="en-US" sz="1600" b="1" dirty="0" smtClean="0">
                <a:solidFill>
                  <a:srgbClr val="FF0000"/>
                </a:solidFill>
              </a:rPr>
              <a:t>Registers </a:t>
            </a:r>
            <a:r>
              <a:rPr lang="en-US" sz="1600" dirty="0" smtClean="0"/>
              <a:t>(few of them, but fast</a:t>
            </a:r>
            <a:r>
              <a:rPr lang="en-US" sz="1600" dirty="0" smtClean="0"/>
              <a:t>)</a:t>
            </a:r>
          </a:p>
          <a:p>
            <a:pPr lvl="2"/>
            <a:r>
              <a:rPr lang="en-US" sz="1400" dirty="0" smtClean="0">
                <a:solidFill>
                  <a:srgbClr val="FF0000"/>
                </a:solidFill>
                <a:latin typeface="Bell MT" panose="02020503060305020303" pitchFamily="18" charset="0"/>
              </a:rPr>
              <a:t>Temporary, where input/outputs stay, easier for machine to access</a:t>
            </a:r>
          </a:p>
          <a:p>
            <a:pPr lvl="2"/>
            <a:r>
              <a:rPr lang="en-US" sz="1400" dirty="0" smtClean="0">
                <a:solidFill>
                  <a:srgbClr val="FF0000"/>
                </a:solidFill>
                <a:latin typeface="Bell MT" panose="02020503060305020303" pitchFamily="18" charset="0"/>
              </a:rPr>
              <a:t>Faste</a:t>
            </a:r>
            <a:r>
              <a:rPr lang="en-US" sz="1400" dirty="0" smtClean="0">
                <a:solidFill>
                  <a:srgbClr val="FF0000"/>
                </a:solidFill>
                <a:latin typeface="Bell MT" panose="02020503060305020303" pitchFamily="18" charset="0"/>
              </a:rPr>
              <a:t>r than disk</a:t>
            </a:r>
            <a:endParaRPr lang="en-US" sz="1400" dirty="0" smtClean="0">
              <a:solidFill>
                <a:srgbClr val="FF0000"/>
              </a:solidFill>
              <a:latin typeface="Bell MT" panose="02020503060305020303" pitchFamily="18" charset="0"/>
            </a:endParaRPr>
          </a:p>
          <a:p>
            <a:pPr lvl="1"/>
            <a:r>
              <a:rPr lang="en-US" sz="1600" b="1" dirty="0" smtClean="0">
                <a:solidFill>
                  <a:srgbClr val="FF0000"/>
                </a:solidFill>
              </a:rPr>
              <a:t>Memory </a:t>
            </a:r>
            <a:r>
              <a:rPr lang="en-US" sz="1600" dirty="0" smtClean="0"/>
              <a:t>(lots of memory, but slower</a:t>
            </a:r>
            <a:r>
              <a:rPr lang="en-US" sz="1600" dirty="0" smtClean="0"/>
              <a:t>)</a:t>
            </a:r>
          </a:p>
          <a:p>
            <a:pPr lvl="2"/>
            <a:r>
              <a:rPr lang="en-US" sz="1600" dirty="0">
                <a:solidFill>
                  <a:srgbClr val="FF0000"/>
                </a:solidFill>
                <a:latin typeface="Bell MT" panose="02020503060305020303" pitchFamily="18" charset="0"/>
              </a:rPr>
              <a:t>Faster than </a:t>
            </a:r>
            <a:r>
              <a:rPr lang="en-US" sz="1600" dirty="0" smtClean="0">
                <a:solidFill>
                  <a:srgbClr val="FF0000"/>
                </a:solidFill>
                <a:latin typeface="Bell MT" panose="02020503060305020303" pitchFamily="18" charset="0"/>
              </a:rPr>
              <a:t>disk but slower than registers </a:t>
            </a:r>
            <a:endParaRPr lang="en-US" sz="1600" dirty="0" smtClean="0"/>
          </a:p>
          <a:p>
            <a:pPr lvl="1"/>
            <a:r>
              <a:rPr lang="en-US" sz="1600" b="1" dirty="0" smtClean="0">
                <a:solidFill>
                  <a:srgbClr val="FF0000"/>
                </a:solidFill>
              </a:rPr>
              <a:t>Program </a:t>
            </a:r>
            <a:r>
              <a:rPr lang="en-US" sz="1600" b="1" dirty="0" smtClean="0">
                <a:solidFill>
                  <a:srgbClr val="FF0000"/>
                </a:solidFill>
              </a:rPr>
              <a:t>counter </a:t>
            </a:r>
            <a:r>
              <a:rPr lang="en-US" sz="1600" dirty="0" smtClean="0"/>
              <a:t>(next </a:t>
            </a:r>
            <a:r>
              <a:rPr lang="en-US" sz="1600" dirty="0" err="1" smtClean="0"/>
              <a:t>insn</a:t>
            </a:r>
            <a:r>
              <a:rPr lang="en-US" sz="1600" dirty="0" smtClean="0"/>
              <a:t> to execute)</a:t>
            </a:r>
          </a:p>
          <a:p>
            <a:pPr lvl="2"/>
            <a:r>
              <a:rPr lang="en-US" sz="1600" dirty="0" smtClean="0">
                <a:ea typeface="ＭＳ Ｐゴシック" pitchFamily="-84" charset="-128"/>
              </a:rPr>
              <a:t>Called “instruction pointer” in </a:t>
            </a:r>
            <a:r>
              <a:rPr lang="en-US" sz="1600" dirty="0" smtClean="0">
                <a:ea typeface="ＭＳ Ｐゴシック" pitchFamily="-84" charset="-128"/>
              </a:rPr>
              <a:t>x86</a:t>
            </a:r>
          </a:p>
          <a:p>
            <a:pPr lvl="2"/>
            <a:r>
              <a:rPr lang="en-US" sz="1600" dirty="0" smtClean="0">
                <a:solidFill>
                  <a:srgbClr val="FF0000"/>
                </a:solidFill>
                <a:latin typeface="Bell MT" panose="02020503060305020303" pitchFamily="18" charset="0"/>
              </a:rPr>
              <a:t>Stores pointers of addresses of instructions </a:t>
            </a:r>
            <a:endParaRPr lang="en-US" sz="1600" dirty="0" smtClean="0">
              <a:ea typeface="ＭＳ Ｐゴシック" pitchFamily="-84" charset="-128"/>
            </a:endParaRPr>
          </a:p>
          <a:p>
            <a:r>
              <a:rPr lang="en-US" sz="1800" dirty="0" smtClean="0">
                <a:ea typeface="ＭＳ Ｐゴシック" pitchFamily="-84" charset="-128"/>
                <a:cs typeface="ＭＳ Ｐゴシック" pitchFamily="-84" charset="-128"/>
              </a:rPr>
              <a:t>A computer executes </a:t>
            </a:r>
            <a:r>
              <a:rPr lang="en-US" sz="1800" b="1" dirty="0" smtClean="0">
                <a:solidFill>
                  <a:srgbClr val="FF0000"/>
                </a:solidFill>
                <a:ea typeface="ＭＳ Ｐゴシック" pitchFamily="-84" charset="-128"/>
                <a:cs typeface="ＭＳ Ｐゴシック" pitchFamily="-84" charset="-128"/>
              </a:rPr>
              <a:t>instructions</a:t>
            </a:r>
          </a:p>
          <a:p>
            <a:pPr lvl="1"/>
            <a:r>
              <a:rPr lang="en-US" sz="1600" b="1" dirty="0" smtClean="0"/>
              <a:t>Fetches </a:t>
            </a:r>
            <a:r>
              <a:rPr lang="en-US" sz="1600" dirty="0" smtClean="0"/>
              <a:t>next instruction from memory</a:t>
            </a:r>
          </a:p>
          <a:p>
            <a:pPr lvl="1"/>
            <a:r>
              <a:rPr lang="en-US" sz="1600" b="1" dirty="0" smtClean="0"/>
              <a:t>Decodes </a:t>
            </a:r>
            <a:r>
              <a:rPr lang="en-US" sz="1600" dirty="0" smtClean="0"/>
              <a:t>it (figure out what it does)</a:t>
            </a:r>
          </a:p>
          <a:p>
            <a:pPr lvl="1"/>
            <a:r>
              <a:rPr lang="en-US" sz="1600" b="1" dirty="0" smtClean="0"/>
              <a:t>Reads </a:t>
            </a:r>
            <a:r>
              <a:rPr lang="en-US" sz="1600" dirty="0" smtClean="0"/>
              <a:t>its </a:t>
            </a:r>
            <a:r>
              <a:rPr lang="en-US" sz="1600" b="1" dirty="0" smtClean="0"/>
              <a:t>inputs </a:t>
            </a:r>
            <a:r>
              <a:rPr lang="en-US" sz="1600" dirty="0" smtClean="0"/>
              <a:t>(registers &amp; memory)</a:t>
            </a:r>
          </a:p>
          <a:p>
            <a:pPr lvl="1"/>
            <a:r>
              <a:rPr lang="en-US" sz="1600" b="1" dirty="0" smtClean="0"/>
              <a:t>Executes </a:t>
            </a:r>
            <a:r>
              <a:rPr lang="en-US" sz="1600" dirty="0" smtClean="0"/>
              <a:t>it (adds, multiply, etc.)</a:t>
            </a:r>
          </a:p>
          <a:p>
            <a:pPr lvl="1"/>
            <a:r>
              <a:rPr lang="en-US" sz="1600" b="1" dirty="0" smtClean="0"/>
              <a:t>Write </a:t>
            </a:r>
            <a:r>
              <a:rPr lang="en-US" sz="1600" dirty="0" smtClean="0"/>
              <a:t>its </a:t>
            </a:r>
            <a:r>
              <a:rPr lang="en-US" sz="1600" b="1" dirty="0" smtClean="0"/>
              <a:t>outputs </a:t>
            </a:r>
            <a:r>
              <a:rPr lang="en-US" sz="1600" dirty="0" smtClean="0"/>
              <a:t>(registers &amp; memory)</a:t>
            </a:r>
          </a:p>
          <a:p>
            <a:pPr lvl="1"/>
            <a:r>
              <a:rPr lang="en-US" sz="1600" b="1" dirty="0" smtClean="0"/>
              <a:t>Next </a:t>
            </a:r>
            <a:r>
              <a:rPr lang="en-US" sz="1600" b="1" dirty="0" err="1" smtClean="0"/>
              <a:t>insn</a:t>
            </a:r>
            <a:r>
              <a:rPr lang="en-US" sz="1600" b="1" dirty="0" smtClean="0"/>
              <a:t> </a:t>
            </a:r>
            <a:r>
              <a:rPr lang="en-US" sz="1600" dirty="0" smtClean="0"/>
              <a:t>(adjust the program counter)</a:t>
            </a:r>
          </a:p>
          <a:p>
            <a:r>
              <a:rPr lang="en-US" sz="1800" b="1" dirty="0" smtClean="0">
                <a:solidFill>
                  <a:srgbClr val="FF0909"/>
                </a:solidFill>
                <a:ea typeface="ＭＳ Ｐゴシック" pitchFamily="-84" charset="-128"/>
                <a:cs typeface="ＭＳ Ｐゴシック" pitchFamily="-84" charset="-128"/>
              </a:rPr>
              <a:t>Program is just “data in memory”</a:t>
            </a:r>
          </a:p>
          <a:p>
            <a:pPr lvl="1"/>
            <a:r>
              <a:rPr lang="en-US" sz="1600" dirty="0" smtClean="0"/>
              <a:t>Makes computers programmable (“universal”)</a:t>
            </a:r>
            <a:endParaRPr lang="en-US" sz="1600" dirty="0" smtClean="0">
              <a:solidFill>
                <a:srgbClr val="000000"/>
              </a:solidFill>
            </a:endParaRPr>
          </a:p>
        </p:txBody>
      </p:sp>
      <p:sp>
        <p:nvSpPr>
          <p:cNvPr id="1229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12293" name="Slide Number Placeholder 4"/>
          <p:cNvSpPr>
            <a:spLocks noGrp="1"/>
          </p:cNvSpPr>
          <p:nvPr>
            <p:ph type="sldNum" sz="quarter" idx="11"/>
          </p:nvPr>
        </p:nvSpPr>
        <p:spPr>
          <a:noFill/>
        </p:spPr>
        <p:txBody>
          <a:bodyPr/>
          <a:lstStyle/>
          <a:p>
            <a:fld id="{6874574C-3FC9-0D42-A5F6-353E5B955A78}" type="slidenum">
              <a:rPr lang="en-US" smtClean="0">
                <a:latin typeface="Tahoma" pitchFamily="-84" charset="0"/>
              </a:rPr>
              <a:pPr/>
              <a:t>10</a:t>
            </a:fld>
            <a:endParaRPr lang="en-US" smtClean="0">
              <a:solidFill>
                <a:schemeClr val="tx1"/>
              </a:solidFill>
              <a:latin typeface="Tahoma" pitchFamily="-84" charset="0"/>
            </a:endParaRPr>
          </a:p>
        </p:txBody>
      </p:sp>
      <p:sp>
        <p:nvSpPr>
          <p:cNvPr id="6" name="Rectangle 31"/>
          <p:cNvSpPr>
            <a:spLocks noChangeArrowheads="1"/>
          </p:cNvSpPr>
          <p:nvPr/>
        </p:nvSpPr>
        <p:spPr bwMode="auto">
          <a:xfrm>
            <a:off x="1143000" y="2133600"/>
            <a:ext cx="685800" cy="609600"/>
          </a:xfrm>
          <a:prstGeom prst="rect">
            <a:avLst/>
          </a:prstGeom>
          <a:solidFill>
            <a:srgbClr val="FF0909"/>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FFFFFF"/>
                </a:solidFill>
                <a:latin typeface="Tahoma" charset="0"/>
              </a:rPr>
              <a:t>CPU</a:t>
            </a:r>
          </a:p>
        </p:txBody>
      </p:sp>
      <p:sp>
        <p:nvSpPr>
          <p:cNvPr id="7" name="Line 32"/>
          <p:cNvSpPr>
            <a:spLocks noChangeShapeType="1"/>
          </p:cNvSpPr>
          <p:nvPr/>
        </p:nvSpPr>
        <p:spPr bwMode="auto">
          <a:xfrm>
            <a:off x="304800" y="20574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304800" y="21336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1981200" y="21336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304800" y="16002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11430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3048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19812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5" name="Rectangle 4"/>
          <p:cNvSpPr>
            <a:spLocks noChangeArrowheads="1"/>
          </p:cNvSpPr>
          <p:nvPr/>
        </p:nvSpPr>
        <p:spPr bwMode="auto">
          <a:xfrm>
            <a:off x="762000" y="3581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16" name="Rectangle 5"/>
          <p:cNvSpPr>
            <a:spLocks noChangeArrowheads="1"/>
          </p:cNvSpPr>
          <p:nvPr/>
        </p:nvSpPr>
        <p:spPr bwMode="auto">
          <a:xfrm>
            <a:off x="762000" y="3886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17" name="Rectangle 6"/>
          <p:cNvSpPr>
            <a:spLocks noChangeArrowheads="1"/>
          </p:cNvSpPr>
          <p:nvPr/>
        </p:nvSpPr>
        <p:spPr bwMode="auto">
          <a:xfrm>
            <a:off x="762000" y="4191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18" name="Rectangle 7"/>
          <p:cNvSpPr>
            <a:spLocks noChangeArrowheads="1"/>
          </p:cNvSpPr>
          <p:nvPr/>
        </p:nvSpPr>
        <p:spPr bwMode="auto">
          <a:xfrm>
            <a:off x="762000" y="4495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19" name="Rectangle 8"/>
          <p:cNvSpPr>
            <a:spLocks noChangeArrowheads="1"/>
          </p:cNvSpPr>
          <p:nvPr/>
        </p:nvSpPr>
        <p:spPr bwMode="auto">
          <a:xfrm>
            <a:off x="762000" y="4800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20" name="Rectangle 9"/>
          <p:cNvSpPr>
            <a:spLocks noChangeArrowheads="1"/>
          </p:cNvSpPr>
          <p:nvPr/>
        </p:nvSpPr>
        <p:spPr bwMode="auto">
          <a:xfrm>
            <a:off x="762000" y="5105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21" name="Freeform 10"/>
          <p:cNvSpPr>
            <a:spLocks/>
          </p:cNvSpPr>
          <p:nvPr/>
        </p:nvSpPr>
        <p:spPr bwMode="auto">
          <a:xfrm>
            <a:off x="1371600" y="32766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
        <p:nvSpPr>
          <p:cNvPr id="22" name="Rectangle 21"/>
          <p:cNvSpPr/>
          <p:nvPr/>
        </p:nvSpPr>
        <p:spPr>
          <a:xfrm>
            <a:off x="185738" y="5878513"/>
            <a:ext cx="2371725" cy="369887"/>
          </a:xfrm>
          <a:prstGeom prst="rect">
            <a:avLst/>
          </a:prstGeom>
        </p:spPr>
        <p:txBody>
          <a:bodyPr wrap="none">
            <a:spAutoFit/>
          </a:bodyPr>
          <a:lstStyle/>
          <a:p>
            <a:pPr>
              <a:defRPr/>
            </a:pPr>
            <a:r>
              <a:rPr lang="en-US" b="1" dirty="0">
                <a:solidFill>
                  <a:srgbClr val="000000"/>
                </a:solidFill>
                <a:latin typeface="Tahoma" charset="0"/>
                <a:ea typeface="ＭＳ Ｐゴシック" charset="-128"/>
                <a:cs typeface="ＭＳ Ｐゴシック" charset="-128"/>
              </a:rPr>
              <a:t>Instruction </a:t>
            </a:r>
            <a:r>
              <a:rPr lang="en-US" b="1" dirty="0" err="1">
                <a:solidFill>
                  <a:srgbClr val="000000"/>
                </a:solidFill>
                <a:latin typeface="Tahoma" charset="0"/>
                <a:ea typeface="ＭＳ Ｐゴシック" charset="-128"/>
                <a:cs typeface="ＭＳ Ｐゴシック" charset="-128"/>
                <a:sym typeface="Symbol" charset="2"/>
              </a:rPr>
              <a:t></a:t>
            </a:r>
            <a:r>
              <a:rPr lang="en-US" b="1" dirty="0">
                <a:solidFill>
                  <a:srgbClr val="000000"/>
                </a:solidFill>
                <a:latin typeface="Tahoma" charset="0"/>
                <a:ea typeface="ＭＳ Ｐゴシック" charset="-128"/>
                <a:cs typeface="ＭＳ Ｐゴシック" charset="-128"/>
              </a:rPr>
              <a:t> </a:t>
            </a:r>
            <a:r>
              <a:rPr lang="en-US" b="1" dirty="0" err="1">
                <a:solidFill>
                  <a:srgbClr val="000000"/>
                </a:solidFill>
                <a:latin typeface="Tahoma" charset="0"/>
                <a:ea typeface="ＭＳ Ｐゴシック" charset="-128"/>
                <a:cs typeface="ＭＳ Ｐゴシック" charset="-128"/>
              </a:rPr>
              <a:t>Insn</a:t>
            </a:r>
            <a:r>
              <a:rPr lang="en-US" b="1" dirty="0">
                <a:solidFill>
                  <a:srgbClr val="000000"/>
                </a:solidFill>
                <a:latin typeface="Tahoma" charset="0"/>
                <a:ea typeface="ＭＳ Ｐゴシック" charset="-128"/>
                <a:cs typeface="ＭＳ Ｐゴシック" charset="-128"/>
              </a:rPr>
              <a:t> </a:t>
            </a:r>
            <a:endParaRPr lang="en-US" b="1" dirty="0">
              <a:solidFill>
                <a:srgbClr val="000000"/>
              </a:solidFill>
              <a:latin typeface="Tahoma" charset="0"/>
            </a:endParaRPr>
          </a:p>
        </p:txBody>
      </p:sp>
    </p:spTree>
    <p:extLst>
      <p:ext uri="{BB962C8B-B14F-4D97-AF65-F5344CB8AC3E}">
        <p14:creationId xmlns:p14="http://schemas.microsoft.com/office/powerpoint/2010/main" val="18780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5"/>
          <p:cNvSpPr>
            <a:spLocks noGrp="1"/>
          </p:cNvSpPr>
          <p:nvPr>
            <p:ph type="title"/>
          </p:nvPr>
        </p:nvSpPr>
        <p:spPr/>
        <p:txBody>
          <a:bodyPr/>
          <a:lstStyle/>
          <a:p>
            <a:pPr eaLnBrk="1" hangingPunct="1"/>
            <a:r>
              <a:rPr lang="en-US" dirty="0" smtClean="0">
                <a:ea typeface="ＭＳ Ｐゴシック" pitchFamily="-84" charset="-128"/>
                <a:cs typeface="ＭＳ Ｐゴシック" pitchFamily="-84" charset="-128"/>
              </a:rPr>
              <a:t>What is an ISA? -- In more detail</a:t>
            </a:r>
          </a:p>
        </p:txBody>
      </p:sp>
      <p:sp>
        <p:nvSpPr>
          <p:cNvPr id="15363" name="Text Placeholder 6" descr="Rectangle: Click to edit Master text styles&#10;Second level&#10;Third level&#10;Fourth level&#10;Fifth level"/>
          <p:cNvSpPr>
            <a:spLocks noGrp="1"/>
          </p:cNvSpPr>
          <p:nvPr>
            <p:ph type="body" idx="1"/>
          </p:nvPr>
        </p:nvSpPr>
        <p:spPr/>
        <p:txBody>
          <a:bodyPr/>
          <a:lstStyle/>
          <a:p>
            <a:pPr eaLnBrk="1" hangingPunct="1"/>
            <a:endParaRPr lang="en-US" smtClean="0">
              <a:ea typeface="ＭＳ Ｐゴシック" pitchFamily="-84" charset="-128"/>
              <a:cs typeface="ＭＳ Ｐゴシック" pitchFamily="-84" charset="-128"/>
            </a:endParaRPr>
          </a:p>
        </p:txBody>
      </p:sp>
      <p:sp>
        <p:nvSpPr>
          <p:cNvPr id="15364"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15365" name="Slide Number Placeholder 4"/>
          <p:cNvSpPr>
            <a:spLocks noGrp="1"/>
          </p:cNvSpPr>
          <p:nvPr>
            <p:ph type="sldNum" sz="quarter" idx="11"/>
          </p:nvPr>
        </p:nvSpPr>
        <p:spPr>
          <a:noFill/>
        </p:spPr>
        <p:txBody>
          <a:bodyPr/>
          <a:lstStyle/>
          <a:p>
            <a:fld id="{4499B69E-82D5-F04D-8F58-22BF81E5CC0D}" type="slidenum">
              <a:rPr lang="en-US" smtClean="0">
                <a:latin typeface="Tahoma" pitchFamily="-84" charset="0"/>
              </a:rPr>
              <a:pPr/>
              <a:t>11</a:t>
            </a:fld>
            <a:endParaRPr lang="en-US" smtClean="0">
              <a:solidFill>
                <a:schemeClr val="tx1"/>
              </a:solidFill>
              <a:latin typeface="Tahoma" pitchFamily="-84" charset="0"/>
            </a:endParaRPr>
          </a:p>
        </p:txBody>
      </p:sp>
    </p:spTree>
    <p:extLst>
      <p:ext uri="{BB962C8B-B14F-4D97-AF65-F5344CB8AC3E}">
        <p14:creationId xmlns:p14="http://schemas.microsoft.com/office/powerpoint/2010/main" val="300610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24579" name="Slide Number Placeholder 4"/>
          <p:cNvSpPr>
            <a:spLocks noGrp="1"/>
          </p:cNvSpPr>
          <p:nvPr>
            <p:ph type="sldNum" sz="quarter" idx="11"/>
          </p:nvPr>
        </p:nvSpPr>
        <p:spPr>
          <a:noFill/>
        </p:spPr>
        <p:txBody>
          <a:bodyPr/>
          <a:lstStyle/>
          <a:p>
            <a:fld id="{FBDF7188-7D6A-0046-B978-B968888123C7}" type="slidenum">
              <a:rPr lang="en-US" smtClean="0">
                <a:latin typeface="Tahoma" pitchFamily="-65" charset="0"/>
              </a:rPr>
              <a:pPr/>
              <a:t>12</a:t>
            </a:fld>
            <a:endParaRPr lang="en-US" smtClean="0">
              <a:solidFill>
                <a:schemeClr val="tx1"/>
              </a:solidFill>
              <a:latin typeface="Tahoma" pitchFamily="-65" charset="0"/>
            </a:endParaRPr>
          </a:p>
        </p:txBody>
      </p:sp>
      <p:sp>
        <p:nvSpPr>
          <p:cNvPr id="24580"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What Is An ISA?</a:t>
            </a:r>
          </a:p>
        </p:txBody>
      </p:sp>
      <p:sp>
        <p:nvSpPr>
          <p:cNvPr id="2458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smtClean="0">
                <a:solidFill>
                  <a:srgbClr val="FD0002"/>
                </a:solidFill>
                <a:ea typeface="ＭＳ Ｐゴシック" pitchFamily="-65" charset="-128"/>
                <a:cs typeface="ＭＳ Ｐゴシック" pitchFamily="-65" charset="-128"/>
              </a:rPr>
              <a:t>ISA (instruction set architecture)</a:t>
            </a:r>
          </a:p>
          <a:p>
            <a:pPr lvl="1" eaLnBrk="1" hangingPunct="1"/>
            <a:r>
              <a:rPr lang="en-US" dirty="0" smtClean="0"/>
              <a:t>A well-defined hardware/software interface</a:t>
            </a:r>
          </a:p>
          <a:p>
            <a:pPr lvl="1" eaLnBrk="1" hangingPunct="1"/>
            <a:r>
              <a:rPr lang="en-US" dirty="0" smtClean="0"/>
              <a:t>The </a:t>
            </a:r>
            <a:r>
              <a:rPr lang="en-US" b="1" dirty="0" smtClean="0">
                <a:solidFill>
                  <a:srgbClr val="FD0002"/>
                </a:solidFill>
              </a:rPr>
              <a:t>“contract”</a:t>
            </a:r>
            <a:r>
              <a:rPr lang="en-US" dirty="0" smtClean="0"/>
              <a:t> between software and hardware</a:t>
            </a:r>
            <a:endParaRPr lang="en-US" b="1" dirty="0" smtClean="0"/>
          </a:p>
          <a:p>
            <a:pPr lvl="2" eaLnBrk="1" hangingPunct="1"/>
            <a:r>
              <a:rPr lang="en-US" b="1" dirty="0" smtClean="0">
                <a:solidFill>
                  <a:srgbClr val="FD0002"/>
                </a:solidFill>
                <a:ea typeface="ＭＳ Ｐゴシック" pitchFamily="-65" charset="-128"/>
              </a:rPr>
              <a:t>Functional definition</a:t>
            </a:r>
            <a:r>
              <a:rPr lang="en-US" dirty="0" smtClean="0">
                <a:ea typeface="ＭＳ Ｐゴシック" pitchFamily="-65" charset="-128"/>
              </a:rPr>
              <a:t> of storage locations &amp; operations</a:t>
            </a:r>
          </a:p>
          <a:p>
            <a:pPr lvl="3"/>
            <a:r>
              <a:rPr lang="en-US" dirty="0" smtClean="0">
                <a:ea typeface="ＭＳ Ｐゴシック" pitchFamily="-65" charset="-128"/>
              </a:rPr>
              <a:t>Storage locations: registers, memory</a:t>
            </a:r>
          </a:p>
          <a:p>
            <a:pPr lvl="3"/>
            <a:r>
              <a:rPr lang="en-US" dirty="0" smtClean="0">
                <a:ea typeface="ＭＳ Ｐゴシック" pitchFamily="-65" charset="-128"/>
              </a:rPr>
              <a:t>Operations: add, multiply, branch, load, store, </a:t>
            </a:r>
            <a:r>
              <a:rPr lang="en-US" dirty="0" err="1" smtClean="0">
                <a:ea typeface="ＭＳ Ｐゴシック" pitchFamily="-65" charset="-128"/>
              </a:rPr>
              <a:t>etc</a:t>
            </a:r>
            <a:endParaRPr lang="en-US" dirty="0" smtClean="0">
              <a:ea typeface="ＭＳ Ｐゴシック" pitchFamily="-65" charset="-128"/>
            </a:endParaRPr>
          </a:p>
          <a:p>
            <a:pPr lvl="2" eaLnBrk="1" hangingPunct="1"/>
            <a:r>
              <a:rPr lang="en-US" b="1" dirty="0" smtClean="0">
                <a:solidFill>
                  <a:srgbClr val="FD0002"/>
                </a:solidFill>
                <a:ea typeface="ＭＳ Ｐゴシック" pitchFamily="-65" charset="-128"/>
              </a:rPr>
              <a:t>Precise description</a:t>
            </a:r>
            <a:r>
              <a:rPr lang="en-US" dirty="0" smtClean="0">
                <a:ea typeface="ＭＳ Ｐゴシック" pitchFamily="-65" charset="-128"/>
              </a:rPr>
              <a:t> of how to invoke &amp; access them</a:t>
            </a:r>
          </a:p>
          <a:p>
            <a:pPr eaLnBrk="1" hangingPunct="1"/>
            <a:r>
              <a:rPr lang="en-US" dirty="0" smtClean="0">
                <a:solidFill>
                  <a:schemeClr val="tx2">
                    <a:lumMod val="40000"/>
                    <a:lumOff val="60000"/>
                  </a:schemeClr>
                </a:solidFill>
                <a:ea typeface="ＭＳ Ｐゴシック" pitchFamily="-65" charset="-128"/>
                <a:cs typeface="ＭＳ Ｐゴシック" pitchFamily="-65" charset="-128"/>
              </a:rPr>
              <a:t>Not in the contract: non-functional </a:t>
            </a:r>
            <a:r>
              <a:rPr lang="en-US" dirty="0" smtClean="0">
                <a:solidFill>
                  <a:schemeClr val="tx2">
                    <a:lumMod val="40000"/>
                    <a:lumOff val="60000"/>
                  </a:schemeClr>
                </a:solidFill>
                <a:ea typeface="ＭＳ Ｐゴシック" pitchFamily="-65" charset="-128"/>
                <a:cs typeface="ＭＳ Ｐゴシック" pitchFamily="-65" charset="-128"/>
              </a:rPr>
              <a:t>aspects </a:t>
            </a:r>
            <a:r>
              <a:rPr lang="en-US" dirty="0" smtClean="0">
                <a:solidFill>
                  <a:schemeClr val="tx2">
                    <a:lumMod val="40000"/>
                    <a:lumOff val="60000"/>
                  </a:schemeClr>
                </a:solidFill>
                <a:latin typeface="Bell MT" panose="02020503060305020303" pitchFamily="18" charset="0"/>
                <a:ea typeface="ＭＳ Ｐゴシック" pitchFamily="-65" charset="-128"/>
                <a:cs typeface="ＭＳ Ｐゴシック" pitchFamily="-65" charset="-128"/>
              </a:rPr>
              <a:t>(Quiz)</a:t>
            </a:r>
            <a:endParaRPr lang="en-US" dirty="0" smtClean="0">
              <a:solidFill>
                <a:schemeClr val="tx2">
                  <a:lumMod val="40000"/>
                  <a:lumOff val="60000"/>
                </a:schemeClr>
              </a:solidFill>
              <a:latin typeface="Bell MT" panose="02020503060305020303" pitchFamily="18" charset="0"/>
              <a:ea typeface="ＭＳ Ｐゴシック" pitchFamily="-65" charset="-128"/>
              <a:cs typeface="ＭＳ Ｐゴシック" pitchFamily="-65" charset="-128"/>
            </a:endParaRPr>
          </a:p>
          <a:p>
            <a:pPr lvl="1" eaLnBrk="1" hangingPunct="1"/>
            <a:r>
              <a:rPr lang="en-US" dirty="0" smtClean="0">
                <a:solidFill>
                  <a:schemeClr val="tx2">
                    <a:lumMod val="40000"/>
                    <a:lumOff val="60000"/>
                  </a:schemeClr>
                </a:solidFill>
              </a:rPr>
              <a:t>How operations are implemented</a:t>
            </a:r>
          </a:p>
          <a:p>
            <a:pPr lvl="1" eaLnBrk="1" hangingPunct="1"/>
            <a:r>
              <a:rPr lang="en-US" dirty="0" smtClean="0">
                <a:solidFill>
                  <a:schemeClr val="tx2">
                    <a:lumMod val="40000"/>
                    <a:lumOff val="60000"/>
                  </a:schemeClr>
                </a:solidFill>
              </a:rPr>
              <a:t>Which operations are fast and which are slow and when</a:t>
            </a:r>
          </a:p>
          <a:p>
            <a:pPr lvl="1" eaLnBrk="1" hangingPunct="1"/>
            <a:r>
              <a:rPr lang="en-US" dirty="0" smtClean="0">
                <a:solidFill>
                  <a:schemeClr val="tx2">
                    <a:lumMod val="40000"/>
                    <a:lumOff val="60000"/>
                  </a:schemeClr>
                </a:solidFill>
              </a:rPr>
              <a:t>Which operations take more power and which take less</a:t>
            </a:r>
          </a:p>
          <a:p>
            <a:pPr eaLnBrk="1" hangingPunct="1"/>
            <a:r>
              <a:rPr lang="en-US" dirty="0" smtClean="0">
                <a:ea typeface="ＭＳ Ｐゴシック" pitchFamily="-65" charset="-128"/>
                <a:cs typeface="ＭＳ Ｐゴシック" pitchFamily="-65" charset="-128"/>
              </a:rPr>
              <a:t>Instructions (</a:t>
            </a:r>
            <a:r>
              <a:rPr lang="en-US" dirty="0" err="1" smtClean="0">
                <a:ea typeface="ＭＳ Ｐゴシック" pitchFamily="-65" charset="-128"/>
                <a:cs typeface="ＭＳ Ｐゴシック" pitchFamily="-65" charset="-128"/>
              </a:rPr>
              <a:t>Insns</a:t>
            </a:r>
            <a:r>
              <a:rPr lang="en-US" dirty="0" smtClean="0">
                <a:ea typeface="ＭＳ Ｐゴシック" pitchFamily="-65" charset="-128"/>
                <a:cs typeface="ＭＳ Ｐゴシック" pitchFamily="-65" charset="-128"/>
              </a:rPr>
              <a:t>)</a:t>
            </a:r>
          </a:p>
          <a:p>
            <a:pPr lvl="1" eaLnBrk="1" hangingPunct="1"/>
            <a:r>
              <a:rPr lang="en-US" dirty="0" smtClean="0"/>
              <a:t>Bit-patterns hardware interprets as commands</a:t>
            </a:r>
          </a:p>
        </p:txBody>
      </p:sp>
    </p:spTree>
    <p:extLst>
      <p:ext uri="{BB962C8B-B14F-4D97-AF65-F5344CB8AC3E}">
        <p14:creationId xmlns:p14="http://schemas.microsoft.com/office/powerpoint/2010/main" val="21408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581">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81">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581">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58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ADD Documentation</a:t>
            </a:r>
            <a:endParaRPr lang="en-US" dirty="0"/>
          </a:p>
        </p:txBody>
      </p:sp>
      <p:sp>
        <p:nvSpPr>
          <p:cNvPr id="4" name="Footer Placeholder 3"/>
          <p:cNvSpPr>
            <a:spLocks noGrp="1"/>
          </p:cNvSpPr>
          <p:nvPr>
            <p:ph type="ftr" sz="quarter" idx="10"/>
          </p:nvPr>
        </p:nvSpPr>
        <p:spPr/>
        <p:txBody>
          <a:bodyPr/>
          <a:lstStyle/>
          <a:p>
            <a:pPr>
              <a:defRPr/>
            </a:pPr>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pPr>
              <a:defRPr/>
            </a:pPr>
            <a:fld id="{0E03C20F-8283-C147-B255-FB405127D032}" type="slidenum">
              <a:rPr lang="en-US" smtClean="0"/>
              <a:pPr>
                <a:defRPr/>
              </a:pPr>
              <a:t>13</a:t>
            </a:fld>
            <a:endParaRPr lang="en-US">
              <a:solidFill>
                <a:schemeClr val="tx1"/>
              </a:solidFill>
            </a:endParaRPr>
          </a:p>
        </p:txBody>
      </p:sp>
      <p:pic>
        <p:nvPicPr>
          <p:cNvPr id="7" name="Picture 6" descr="Screen Shot 2015-01-20 at 10.02.28 PM.png"/>
          <p:cNvPicPr>
            <a:picLocks noChangeAspect="1"/>
          </p:cNvPicPr>
          <p:nvPr/>
        </p:nvPicPr>
        <p:blipFill rotWithShape="1">
          <a:blip r:embed="rId3">
            <a:extLst>
              <a:ext uri="{28A0092B-C50C-407E-A947-70E740481C1C}">
                <a14:useLocalDpi xmlns:a14="http://schemas.microsoft.com/office/drawing/2010/main" val="0"/>
              </a:ext>
            </a:extLst>
          </a:blip>
          <a:srcRect b="42261"/>
          <a:stretch/>
        </p:blipFill>
        <p:spPr>
          <a:xfrm>
            <a:off x="533400" y="953170"/>
            <a:ext cx="7538224" cy="3959726"/>
          </a:xfrm>
          <a:prstGeom prst="rect">
            <a:avLst/>
          </a:prstGeom>
        </p:spPr>
      </p:pic>
      <p:pic>
        <p:nvPicPr>
          <p:cNvPr id="8" name="Picture 7" descr="Screen Shot 2015-01-20 at 10.02.28 PM.png"/>
          <p:cNvPicPr>
            <a:picLocks noChangeAspect="1"/>
          </p:cNvPicPr>
          <p:nvPr/>
        </p:nvPicPr>
        <p:blipFill rotWithShape="1">
          <a:blip r:embed="rId3">
            <a:extLst>
              <a:ext uri="{28A0092B-C50C-407E-A947-70E740481C1C}">
                <a14:useLocalDpi xmlns:a14="http://schemas.microsoft.com/office/drawing/2010/main" val="0"/>
              </a:ext>
            </a:extLst>
          </a:blip>
          <a:srcRect t="77817"/>
          <a:stretch/>
        </p:blipFill>
        <p:spPr>
          <a:xfrm>
            <a:off x="536074" y="4866105"/>
            <a:ext cx="7538224" cy="1521326"/>
          </a:xfrm>
          <a:prstGeom prst="rect">
            <a:avLst/>
          </a:prstGeom>
        </p:spPr>
      </p:pic>
    </p:spTree>
    <p:extLst>
      <p:ext uri="{BB962C8B-B14F-4D97-AF65-F5344CB8AC3E}">
        <p14:creationId xmlns:p14="http://schemas.microsoft.com/office/powerpoint/2010/main" val="65814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26627" name="Slide Number Placeholder 4"/>
          <p:cNvSpPr>
            <a:spLocks noGrp="1"/>
          </p:cNvSpPr>
          <p:nvPr>
            <p:ph type="sldNum" sz="quarter" idx="11"/>
          </p:nvPr>
        </p:nvSpPr>
        <p:spPr>
          <a:noFill/>
        </p:spPr>
        <p:txBody>
          <a:bodyPr/>
          <a:lstStyle/>
          <a:p>
            <a:fld id="{E73449AB-7CE8-4043-A662-EE5E08E03BCD}" type="slidenum">
              <a:rPr lang="en-US" smtClean="0">
                <a:latin typeface="Tahoma" pitchFamily="-65" charset="0"/>
              </a:rPr>
              <a:pPr/>
              <a:t>14</a:t>
            </a:fld>
            <a:endParaRPr lang="en-US" smtClean="0">
              <a:solidFill>
                <a:schemeClr val="tx1"/>
              </a:solidFill>
              <a:latin typeface="Tahoma" pitchFamily="-65" charset="0"/>
            </a:endParaRPr>
          </a:p>
        </p:txBody>
      </p:sp>
      <p:sp>
        <p:nvSpPr>
          <p:cNvPr id="26628"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 Language Analogy for ISAs</a:t>
            </a:r>
          </a:p>
        </p:txBody>
      </p:sp>
      <p:sp>
        <p:nvSpPr>
          <p:cNvPr id="2662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solidFill>
                  <a:srgbClr val="000000"/>
                </a:solidFill>
                <a:ea typeface="ＭＳ Ｐゴシック" pitchFamily="-65" charset="-128"/>
                <a:cs typeface="ＭＳ Ｐゴシック" pitchFamily="-65" charset="-128"/>
              </a:rPr>
              <a:t>Communication</a:t>
            </a:r>
            <a:endParaRPr lang="en-US" dirty="0">
              <a:ea typeface="ＭＳ Ｐゴシック" pitchFamily="-65" charset="-128"/>
              <a:cs typeface="ＭＳ Ｐゴシック" pitchFamily="-65" charset="-128"/>
            </a:endParaRPr>
          </a:p>
          <a:p>
            <a:pPr lvl="1" eaLnBrk="1" hangingPunct="1"/>
            <a:r>
              <a:rPr lang="en-US" dirty="0"/>
              <a:t>Person-to-person </a:t>
            </a:r>
            <a:r>
              <a:rPr lang="en-US" dirty="0">
                <a:solidFill>
                  <a:srgbClr val="000000"/>
                </a:solidFill>
                <a:sym typeface="Symbol" pitchFamily="-65" charset="2"/>
              </a:rPr>
              <a:t></a:t>
            </a:r>
            <a:r>
              <a:rPr lang="en-US" dirty="0"/>
              <a:t> software-to-hardware</a:t>
            </a:r>
            <a:endParaRPr lang="en-US" dirty="0">
              <a:solidFill>
                <a:srgbClr val="000000"/>
              </a:solidFill>
            </a:endParaRPr>
          </a:p>
          <a:p>
            <a:pPr eaLnBrk="1" hangingPunct="1"/>
            <a:r>
              <a:rPr lang="en-US" dirty="0">
                <a:solidFill>
                  <a:srgbClr val="000000"/>
                </a:solidFill>
                <a:ea typeface="ＭＳ Ｐゴシック" pitchFamily="-65" charset="-128"/>
                <a:cs typeface="ＭＳ Ｐゴシック" pitchFamily="-65" charset="-128"/>
              </a:rPr>
              <a:t>Similar structure</a:t>
            </a:r>
          </a:p>
          <a:p>
            <a:pPr lvl="1" eaLnBrk="1" hangingPunct="1"/>
            <a:r>
              <a:rPr lang="en-US" dirty="0">
                <a:solidFill>
                  <a:srgbClr val="000000"/>
                </a:solidFill>
              </a:rPr>
              <a:t>Narrative </a:t>
            </a:r>
            <a:r>
              <a:rPr lang="en-US" dirty="0">
                <a:solidFill>
                  <a:srgbClr val="000000"/>
                </a:solidFill>
                <a:sym typeface="Symbol" pitchFamily="-65" charset="2"/>
              </a:rPr>
              <a:t></a:t>
            </a:r>
            <a:r>
              <a:rPr lang="en-US" dirty="0">
                <a:solidFill>
                  <a:srgbClr val="000000"/>
                </a:solidFill>
              </a:rPr>
              <a:t> program</a:t>
            </a:r>
          </a:p>
          <a:p>
            <a:pPr lvl="1" eaLnBrk="1" hangingPunct="1"/>
            <a:r>
              <a:rPr lang="en-US" dirty="0"/>
              <a:t>Sentence </a:t>
            </a:r>
            <a:r>
              <a:rPr lang="en-US" dirty="0">
                <a:sym typeface="Symbol" pitchFamily="-65" charset="2"/>
              </a:rPr>
              <a:t> </a:t>
            </a:r>
            <a:r>
              <a:rPr lang="en-US" dirty="0" err="1"/>
              <a:t>insn</a:t>
            </a:r>
            <a:endParaRPr lang="en-US" dirty="0"/>
          </a:p>
          <a:p>
            <a:pPr lvl="1" eaLnBrk="1" hangingPunct="1"/>
            <a:r>
              <a:rPr lang="en-US" dirty="0"/>
              <a:t>Verb </a:t>
            </a:r>
            <a:r>
              <a:rPr lang="en-US" dirty="0">
                <a:sym typeface="Symbol" pitchFamily="-65" charset="2"/>
              </a:rPr>
              <a:t> operation (add, multiply, load, branch)</a:t>
            </a:r>
          </a:p>
          <a:p>
            <a:pPr lvl="1" eaLnBrk="1" hangingPunct="1"/>
            <a:r>
              <a:rPr lang="en-US" dirty="0"/>
              <a:t>Noun </a:t>
            </a:r>
            <a:r>
              <a:rPr lang="en-US" dirty="0">
                <a:sym typeface="Symbol" pitchFamily="-65" charset="2"/>
              </a:rPr>
              <a:t> data item (immediate, register value, memory value)</a:t>
            </a:r>
          </a:p>
          <a:p>
            <a:pPr lvl="1" eaLnBrk="1" hangingPunct="1"/>
            <a:r>
              <a:rPr lang="en-US" dirty="0"/>
              <a:t>Adjective </a:t>
            </a:r>
            <a:r>
              <a:rPr lang="en-US" dirty="0">
                <a:sym typeface="Symbol" pitchFamily="-65" charset="2"/>
              </a:rPr>
              <a:t> addressing mode</a:t>
            </a:r>
          </a:p>
          <a:p>
            <a:pPr eaLnBrk="1" hangingPunct="1"/>
            <a:r>
              <a:rPr lang="en-US" dirty="0">
                <a:solidFill>
                  <a:srgbClr val="000000"/>
                </a:solidFill>
                <a:ea typeface="ＭＳ Ｐゴシック" pitchFamily="-65" charset="-128"/>
                <a:cs typeface="ＭＳ Ｐゴシック" pitchFamily="-65" charset="-128"/>
              </a:rPr>
              <a:t>Many different languages, many different ISAs</a:t>
            </a:r>
          </a:p>
          <a:p>
            <a:pPr lvl="1" eaLnBrk="1" hangingPunct="1"/>
            <a:r>
              <a:rPr lang="en-US" dirty="0">
                <a:solidFill>
                  <a:srgbClr val="000000"/>
                </a:solidFill>
              </a:rPr>
              <a:t>Similar basic structure, details differ (sometimes greatly)</a:t>
            </a:r>
          </a:p>
          <a:p>
            <a:pPr eaLnBrk="1" hangingPunct="1"/>
            <a:r>
              <a:rPr lang="en-US" dirty="0">
                <a:ea typeface="ＭＳ Ｐゴシック" pitchFamily="-65" charset="-128"/>
                <a:cs typeface="ＭＳ Ｐゴシック" pitchFamily="-65" charset="-128"/>
              </a:rPr>
              <a:t>Key differences between languages and ISAs</a:t>
            </a:r>
          </a:p>
          <a:p>
            <a:pPr lvl="1" eaLnBrk="1" hangingPunct="1"/>
            <a:r>
              <a:rPr lang="en-US" dirty="0">
                <a:solidFill>
                  <a:srgbClr val="000000"/>
                </a:solidFill>
              </a:rPr>
              <a:t>Languages evolve organically, many ambiguities, inconsistencies</a:t>
            </a:r>
          </a:p>
          <a:p>
            <a:pPr lvl="1" eaLnBrk="1" hangingPunct="1"/>
            <a:r>
              <a:rPr lang="en-US" dirty="0">
                <a:solidFill>
                  <a:srgbClr val="000000"/>
                </a:solidFill>
              </a:rPr>
              <a:t>ISAs are explicitly engineered and extended, unambiguous</a:t>
            </a:r>
          </a:p>
        </p:txBody>
      </p:sp>
      <p:sp>
        <p:nvSpPr>
          <p:cNvPr id="2" name="Rectangle 1"/>
          <p:cNvSpPr/>
          <p:nvPr/>
        </p:nvSpPr>
        <p:spPr>
          <a:xfrm>
            <a:off x="3810000" y="2057400"/>
            <a:ext cx="3108794" cy="400110"/>
          </a:xfrm>
          <a:prstGeom prst="rect">
            <a:avLst/>
          </a:prstGeom>
        </p:spPr>
        <p:txBody>
          <a:bodyPr wrap="none">
            <a:spAutoFit/>
          </a:bodyPr>
          <a:lstStyle/>
          <a:p>
            <a:pPr marL="742950" lvl="1" indent="-285750" algn="l" eaLnBrk="1" hangingPunct="1">
              <a:spcBef>
                <a:spcPct val="20000"/>
              </a:spcBef>
              <a:buClr>
                <a:srgbClr val="030305"/>
              </a:buClr>
              <a:defRPr/>
            </a:pPr>
            <a:r>
              <a:rPr lang="nb-NO" sz="2000" b="1" dirty="0" err="1">
                <a:solidFill>
                  <a:srgbClr val="000000"/>
                </a:solidFill>
                <a:latin typeface="Courier" pitchFamily="-65" charset="0"/>
                <a:ea typeface="Courier" pitchFamily="-65" charset="0"/>
                <a:cs typeface="Courier" pitchFamily="-65" charset="0"/>
              </a:rPr>
              <a:t>adds</a:t>
            </a:r>
            <a:r>
              <a:rPr lang="nb-NO" sz="2000" b="1" dirty="0">
                <a:solidFill>
                  <a:srgbClr val="000000"/>
                </a:solidFill>
                <a:latin typeface="Courier" pitchFamily="-65" charset="0"/>
                <a:ea typeface="Courier" pitchFamily="-65" charset="0"/>
                <a:cs typeface="Courier" pitchFamily="-65" charset="0"/>
              </a:rPr>
              <a:t>	r3, r3, #1</a:t>
            </a:r>
          </a:p>
        </p:txBody>
      </p:sp>
    </p:spTree>
    <p:extLst>
      <p:ext uri="{BB962C8B-B14F-4D97-AF65-F5344CB8AC3E}">
        <p14:creationId xmlns:p14="http://schemas.microsoft.com/office/powerpoint/2010/main" val="199476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62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629">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22531" name="Slide Number Placeholder 4"/>
          <p:cNvSpPr>
            <a:spLocks noGrp="1"/>
          </p:cNvSpPr>
          <p:nvPr>
            <p:ph type="sldNum" sz="quarter" idx="11"/>
          </p:nvPr>
        </p:nvSpPr>
        <p:spPr>
          <a:noFill/>
        </p:spPr>
        <p:txBody>
          <a:bodyPr/>
          <a:lstStyle/>
          <a:p>
            <a:fld id="{01E8C811-7192-844E-9690-774469066A25}" type="slidenum">
              <a:rPr lang="en-US" smtClean="0">
                <a:latin typeface="Tahoma" pitchFamily="-65" charset="0"/>
              </a:rPr>
              <a:pPr/>
              <a:t>15</a:t>
            </a:fld>
            <a:endParaRPr lang="en-US" smtClean="0">
              <a:solidFill>
                <a:schemeClr val="tx1"/>
              </a:solidFill>
              <a:latin typeface="Tahoma" pitchFamily="-65" charset="0"/>
            </a:endParaRPr>
          </a:p>
        </p:txBody>
      </p:sp>
      <p:sp>
        <p:nvSpPr>
          <p:cNvPr id="22532" name="Rectangle 2"/>
          <p:cNvSpPr>
            <a:spLocks noGrp="1" noChangeArrowheads="1"/>
          </p:cNvSpPr>
          <p:nvPr>
            <p:ph type="title"/>
          </p:nvPr>
        </p:nvSpPr>
        <p:spPr/>
        <p:txBody>
          <a:bodyPr/>
          <a:lstStyle/>
          <a:p>
            <a:pPr eaLnBrk="1" hangingPunct="1"/>
            <a:r>
              <a:rPr lang="en-US" smtClean="0">
                <a:ea typeface="ＭＳ Ｐゴシック" pitchFamily="-65" charset="-128"/>
                <a:cs typeface="ＭＳ Ｐゴシック" pitchFamily="-65" charset="-128"/>
              </a:rPr>
              <a:t/>
            </a:r>
            <a:br>
              <a:rPr lang="en-US" smtClean="0">
                <a:ea typeface="ＭＳ Ｐゴシック" pitchFamily="-65" charset="-128"/>
                <a:cs typeface="ＭＳ Ｐゴシック" pitchFamily="-65" charset="-128"/>
              </a:rPr>
            </a:br>
            <a:r>
              <a:rPr lang="en-US" smtClean="0">
                <a:ea typeface="ＭＳ Ｐゴシック" pitchFamily="-65" charset="-128"/>
                <a:cs typeface="ＭＳ Ｐゴシック" pitchFamily="-65" charset="-128"/>
              </a:rPr>
              <a:t>The Sequential Model</a:t>
            </a:r>
          </a:p>
        </p:txBody>
      </p:sp>
      <p:sp>
        <p:nvSpPr>
          <p:cNvPr id="22533" name="Rectangle 3" descr="Rectangle: Click to edit Master text styles&#10;Second level&#10;Third level&#10;Fourth level&#10;Fifth level"/>
          <p:cNvSpPr>
            <a:spLocks noGrp="1" noChangeArrowheads="1"/>
          </p:cNvSpPr>
          <p:nvPr>
            <p:ph type="body" idx="1"/>
          </p:nvPr>
        </p:nvSpPr>
        <p:spPr>
          <a:xfrm>
            <a:off x="1676400" y="1143000"/>
            <a:ext cx="7391400" cy="5562600"/>
          </a:xfrm>
        </p:spPr>
        <p:txBody>
          <a:bodyPr/>
          <a:lstStyle/>
          <a:p>
            <a:pPr eaLnBrk="1" hangingPunct="1"/>
            <a:r>
              <a:rPr lang="en-US" sz="1800" b="1" dirty="0">
                <a:solidFill>
                  <a:srgbClr val="0000FF"/>
                </a:solidFill>
                <a:ea typeface="ＭＳ Ｐゴシック" pitchFamily="-65" charset="-128"/>
                <a:cs typeface="ＭＳ Ｐゴシック" pitchFamily="-65" charset="-128"/>
              </a:rPr>
              <a:t>Basic structure of all modern </a:t>
            </a:r>
            <a:r>
              <a:rPr lang="en-US" sz="1800" b="1" dirty="0" err="1">
                <a:solidFill>
                  <a:srgbClr val="0000FF"/>
                </a:solidFill>
                <a:ea typeface="ＭＳ Ｐゴシック" pitchFamily="-65" charset="-128"/>
                <a:cs typeface="ＭＳ Ｐゴシック" pitchFamily="-65" charset="-128"/>
              </a:rPr>
              <a:t>ISAs</a:t>
            </a:r>
            <a:endParaRPr lang="en-US" sz="1800" b="1" dirty="0">
              <a:solidFill>
                <a:srgbClr val="0000FF"/>
              </a:solidFill>
              <a:ea typeface="ＭＳ Ｐゴシック" pitchFamily="-65" charset="-128"/>
              <a:cs typeface="ＭＳ Ｐゴシック" pitchFamily="-65" charset="-128"/>
            </a:endParaRPr>
          </a:p>
          <a:p>
            <a:pPr lvl="1" eaLnBrk="1" hangingPunct="1"/>
            <a:r>
              <a:rPr lang="en-US" sz="1600" dirty="0"/>
              <a:t>Often called </a:t>
            </a:r>
            <a:r>
              <a:rPr lang="en-US" sz="1600" dirty="0" smtClean="0"/>
              <a:t>Von Neumann, </a:t>
            </a:r>
            <a:r>
              <a:rPr lang="en-US" sz="1600" dirty="0"/>
              <a:t>but in ENIAC before</a:t>
            </a:r>
          </a:p>
          <a:p>
            <a:pPr lvl="1" eaLnBrk="1" hangingPunct="1"/>
            <a:endParaRPr lang="en-US" sz="400" dirty="0"/>
          </a:p>
          <a:p>
            <a:pPr eaLnBrk="1" hangingPunct="1"/>
            <a:r>
              <a:rPr lang="en-US" sz="1800" b="1" dirty="0">
                <a:solidFill>
                  <a:srgbClr val="F7020B"/>
                </a:solidFill>
                <a:ea typeface="ＭＳ Ｐゴシック" pitchFamily="-65" charset="-128"/>
                <a:cs typeface="ＭＳ Ｐゴシック" pitchFamily="-65" charset="-128"/>
              </a:rPr>
              <a:t>Program order</a:t>
            </a:r>
            <a:r>
              <a:rPr lang="en-US" sz="1800" dirty="0">
                <a:solidFill>
                  <a:srgbClr val="000000"/>
                </a:solidFill>
                <a:ea typeface="ＭＳ Ｐゴシック" pitchFamily="-65" charset="-128"/>
                <a:cs typeface="ＭＳ Ｐゴシック" pitchFamily="-65" charset="-128"/>
              </a:rPr>
              <a:t>: total order</a:t>
            </a:r>
            <a:r>
              <a:rPr lang="en-US" sz="1800" dirty="0">
                <a:ea typeface="ＭＳ Ｐゴシック" pitchFamily="-65" charset="-128"/>
                <a:cs typeface="ＭＳ Ｐゴシック" pitchFamily="-65" charset="-128"/>
              </a:rPr>
              <a:t> on dynamic </a:t>
            </a:r>
            <a:r>
              <a:rPr lang="en-US" sz="1800" dirty="0" err="1">
                <a:ea typeface="ＭＳ Ｐゴシック" pitchFamily="-65" charset="-128"/>
                <a:cs typeface="ＭＳ Ｐゴシック" pitchFamily="-65" charset="-128"/>
              </a:rPr>
              <a:t>insns</a:t>
            </a:r>
            <a:endParaRPr lang="en-US" sz="1800" dirty="0">
              <a:ea typeface="ＭＳ Ｐゴシック" pitchFamily="-65" charset="-128"/>
              <a:cs typeface="ＭＳ Ｐゴシック" pitchFamily="-65" charset="-128"/>
            </a:endParaRPr>
          </a:p>
          <a:p>
            <a:pPr lvl="1" eaLnBrk="1" hangingPunct="1"/>
            <a:r>
              <a:rPr lang="en-US" sz="1600" dirty="0"/>
              <a:t>Order and </a:t>
            </a:r>
            <a:r>
              <a:rPr lang="en-US" sz="1600" b="1" dirty="0">
                <a:solidFill>
                  <a:srgbClr val="FD0002"/>
                </a:solidFill>
              </a:rPr>
              <a:t>named storage</a:t>
            </a:r>
            <a:r>
              <a:rPr lang="en-US" sz="1600" b="1" dirty="0"/>
              <a:t> </a:t>
            </a:r>
            <a:r>
              <a:rPr lang="en-US" sz="1600" dirty="0"/>
              <a:t>define </a:t>
            </a:r>
            <a:r>
              <a:rPr lang="en-US" sz="1600" dirty="0" smtClean="0"/>
              <a:t>computation</a:t>
            </a:r>
          </a:p>
          <a:p>
            <a:pPr lvl="1" eaLnBrk="1" hangingPunct="1"/>
            <a:r>
              <a:rPr lang="en-US" sz="1600" dirty="0" smtClean="0">
                <a:solidFill>
                  <a:srgbClr val="FF0000"/>
                </a:solidFill>
                <a:latin typeface="Bell MT" panose="02020503060305020303" pitchFamily="18" charset="0"/>
              </a:rPr>
              <a:t>Order the program gets executed </a:t>
            </a:r>
            <a:endParaRPr lang="en-US" sz="1600" dirty="0"/>
          </a:p>
          <a:p>
            <a:pPr lvl="1" eaLnBrk="1" hangingPunct="1"/>
            <a:endParaRPr lang="en-US" sz="700" dirty="0"/>
          </a:p>
          <a:p>
            <a:pPr eaLnBrk="1" hangingPunct="1"/>
            <a:r>
              <a:rPr lang="en-US" sz="1800" dirty="0">
                <a:ea typeface="ＭＳ Ｐゴシック" pitchFamily="-65" charset="-128"/>
                <a:cs typeface="ＭＳ Ｐゴシック" pitchFamily="-65" charset="-128"/>
              </a:rPr>
              <a:t>Convenient feature: </a:t>
            </a:r>
            <a:r>
              <a:rPr lang="en-US" sz="1800" b="1" dirty="0">
                <a:solidFill>
                  <a:srgbClr val="FD0002"/>
                </a:solidFill>
                <a:ea typeface="ＭＳ Ｐゴシック" pitchFamily="-65" charset="-128"/>
                <a:cs typeface="ＭＳ Ｐゴシック" pitchFamily="-65" charset="-128"/>
              </a:rPr>
              <a:t>program counter (PC)</a:t>
            </a:r>
          </a:p>
          <a:p>
            <a:pPr lvl="1" eaLnBrk="1" hangingPunct="1"/>
            <a:r>
              <a:rPr lang="en-US" sz="1600" dirty="0" err="1">
                <a:solidFill>
                  <a:srgbClr val="000000"/>
                </a:solidFill>
              </a:rPr>
              <a:t>Insn</a:t>
            </a:r>
            <a:r>
              <a:rPr lang="en-US" sz="1600" dirty="0">
                <a:solidFill>
                  <a:srgbClr val="000000"/>
                </a:solidFill>
              </a:rPr>
              <a:t> itself stored in memory at location pointed to by PC</a:t>
            </a:r>
            <a:endParaRPr lang="en-US" sz="1600" b="1" dirty="0"/>
          </a:p>
          <a:p>
            <a:pPr lvl="1" eaLnBrk="1" hangingPunct="1"/>
            <a:r>
              <a:rPr lang="en-US" sz="1600" dirty="0"/>
              <a:t>Next PC is next </a:t>
            </a:r>
            <a:r>
              <a:rPr lang="en-US" sz="1600" dirty="0" err="1"/>
              <a:t>insn</a:t>
            </a:r>
            <a:r>
              <a:rPr lang="en-US" sz="1600" dirty="0"/>
              <a:t> unless </a:t>
            </a:r>
            <a:r>
              <a:rPr lang="en-US" sz="1600" dirty="0" err="1"/>
              <a:t>insn</a:t>
            </a:r>
            <a:r>
              <a:rPr lang="en-US" sz="1600" dirty="0"/>
              <a:t> says otherwise </a:t>
            </a:r>
            <a:endParaRPr lang="en-US" sz="1600" dirty="0" smtClean="0"/>
          </a:p>
          <a:p>
            <a:pPr lvl="1" eaLnBrk="1" hangingPunct="1"/>
            <a:r>
              <a:rPr lang="en-US" sz="1600" dirty="0" smtClean="0">
                <a:solidFill>
                  <a:srgbClr val="FF0000"/>
                </a:solidFill>
                <a:latin typeface="Bell MT" panose="02020503060305020303" pitchFamily="18" charset="0"/>
              </a:rPr>
              <a:t>Special register that stores location of next instruction </a:t>
            </a:r>
            <a:endParaRPr lang="en-US" sz="1600" dirty="0"/>
          </a:p>
          <a:p>
            <a:pPr lvl="1" eaLnBrk="1" hangingPunct="1"/>
            <a:endParaRPr lang="en-US" sz="500" dirty="0"/>
          </a:p>
          <a:p>
            <a:pPr eaLnBrk="1" hangingPunct="1"/>
            <a:r>
              <a:rPr lang="en-US" sz="1800" dirty="0">
                <a:ea typeface="ＭＳ Ｐゴシック" pitchFamily="-65" charset="-128"/>
                <a:cs typeface="ＭＳ Ｐゴシック" pitchFamily="-65" charset="-128"/>
              </a:rPr>
              <a:t>Processor logically executes loop at left</a:t>
            </a:r>
          </a:p>
          <a:p>
            <a:pPr eaLnBrk="1" hangingPunct="1"/>
            <a:endParaRPr lang="en-US" sz="500" dirty="0">
              <a:ea typeface="ＭＳ Ｐゴシック" pitchFamily="-65" charset="-128"/>
              <a:cs typeface="ＭＳ Ｐゴシック" pitchFamily="-65" charset="-128"/>
            </a:endParaRPr>
          </a:p>
          <a:p>
            <a:pPr eaLnBrk="1" hangingPunct="1"/>
            <a:r>
              <a:rPr lang="en-US" sz="1800" b="1" dirty="0">
                <a:solidFill>
                  <a:srgbClr val="FD0002"/>
                </a:solidFill>
                <a:ea typeface="ＭＳ Ｐゴシック" pitchFamily="-65" charset="-128"/>
                <a:cs typeface="ＭＳ Ｐゴシック" pitchFamily="-65" charset="-128"/>
              </a:rPr>
              <a:t>Atomic</a:t>
            </a:r>
            <a:r>
              <a:rPr lang="en-US" sz="1800" dirty="0">
                <a:ea typeface="ＭＳ Ｐゴシック" pitchFamily="-65" charset="-128"/>
                <a:cs typeface="ＭＳ Ｐゴシック" pitchFamily="-65" charset="-128"/>
              </a:rPr>
              <a:t>: </a:t>
            </a:r>
            <a:r>
              <a:rPr lang="en-US" sz="1800" dirty="0" err="1">
                <a:ea typeface="ＭＳ Ｐゴシック" pitchFamily="-65" charset="-128"/>
                <a:cs typeface="ＭＳ Ｐゴシック" pitchFamily="-65" charset="-128"/>
              </a:rPr>
              <a:t>insn</a:t>
            </a:r>
            <a:r>
              <a:rPr lang="en-US" sz="1800" dirty="0">
                <a:ea typeface="ＭＳ Ｐゴシック" pitchFamily="-65" charset="-128"/>
                <a:cs typeface="ＭＳ Ｐゴシック" pitchFamily="-65" charset="-128"/>
              </a:rPr>
              <a:t> finishes before next </a:t>
            </a:r>
            <a:r>
              <a:rPr lang="en-US" sz="1800" dirty="0" err="1">
                <a:ea typeface="ＭＳ Ｐゴシック" pitchFamily="-65" charset="-128"/>
                <a:cs typeface="ＭＳ Ｐゴシック" pitchFamily="-65" charset="-128"/>
              </a:rPr>
              <a:t>insn</a:t>
            </a:r>
            <a:r>
              <a:rPr lang="en-US" sz="1800" dirty="0">
                <a:ea typeface="ＭＳ Ｐゴシック" pitchFamily="-65" charset="-128"/>
                <a:cs typeface="ＭＳ Ｐゴシック" pitchFamily="-65" charset="-128"/>
              </a:rPr>
              <a:t> starts</a:t>
            </a:r>
          </a:p>
          <a:p>
            <a:pPr lvl="1" eaLnBrk="1" hangingPunct="1"/>
            <a:r>
              <a:rPr lang="en-US" sz="1600" dirty="0"/>
              <a:t>Implementations can break this constraint physically</a:t>
            </a:r>
          </a:p>
          <a:p>
            <a:pPr lvl="1" eaLnBrk="1" hangingPunct="1"/>
            <a:r>
              <a:rPr lang="en-US" sz="1600" dirty="0"/>
              <a:t>But must maintain illusion to preserve </a:t>
            </a:r>
            <a:r>
              <a:rPr lang="en-US" sz="1600" dirty="0" smtClean="0"/>
              <a:t>correctness</a:t>
            </a:r>
          </a:p>
          <a:p>
            <a:pPr lvl="1" eaLnBrk="1" hangingPunct="1"/>
            <a:r>
              <a:rPr lang="en-US" sz="1600" dirty="0" smtClean="0">
                <a:solidFill>
                  <a:srgbClr val="FF0000"/>
                </a:solidFill>
                <a:latin typeface="Bell MT" panose="02020503060305020303" pitchFamily="18" charset="0"/>
              </a:rPr>
              <a:t>The next instruction cannot get in the way, so one </a:t>
            </a:r>
            <a:r>
              <a:rPr lang="en-US" sz="1600" dirty="0" err="1" smtClean="0">
                <a:solidFill>
                  <a:srgbClr val="FF0000"/>
                </a:solidFill>
                <a:latin typeface="Bell MT" panose="02020503060305020303" pitchFamily="18" charset="0"/>
              </a:rPr>
              <a:t>inst</a:t>
            </a:r>
            <a:r>
              <a:rPr lang="en-US" sz="1600" dirty="0" smtClean="0">
                <a:solidFill>
                  <a:srgbClr val="FF0000"/>
                </a:solidFill>
                <a:latin typeface="Bell MT" panose="02020503060305020303" pitchFamily="18" charset="0"/>
              </a:rPr>
              <a:t> is executed atomically</a:t>
            </a:r>
            <a:endParaRPr lang="en-US" sz="1600" dirty="0"/>
          </a:p>
          <a:p>
            <a:pPr lvl="1" eaLnBrk="1" hangingPunct="1"/>
            <a:endParaRPr lang="en-US" sz="1600" dirty="0"/>
          </a:p>
        </p:txBody>
      </p:sp>
      <p:sp>
        <p:nvSpPr>
          <p:cNvPr id="222212" name="Rectangle 4"/>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222213" name="Rectangle 5"/>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222214" name="Rectangle 6"/>
          <p:cNvSpPr>
            <a:spLocks noChangeArrowheads="1"/>
          </p:cNvSpPr>
          <p:nvPr/>
        </p:nvSpPr>
        <p:spPr bwMode="auto">
          <a:xfrm>
            <a:off x="304800" y="2438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Read Inputs</a:t>
            </a:r>
          </a:p>
        </p:txBody>
      </p:sp>
      <p:sp>
        <p:nvSpPr>
          <p:cNvPr id="222215"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222216" name="Rectangle 8"/>
          <p:cNvSpPr>
            <a:spLocks noChangeArrowheads="1"/>
          </p:cNvSpPr>
          <p:nvPr/>
        </p:nvSpPr>
        <p:spPr bwMode="auto">
          <a:xfrm>
            <a:off x="304800" y="3048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222217"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222218"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latin typeface="Tahoma" charset="0"/>
            </a:endParaRPr>
          </a:p>
        </p:txBody>
      </p:sp>
    </p:spTree>
    <p:extLst>
      <p:ext uri="{BB962C8B-B14F-4D97-AF65-F5344CB8AC3E}">
        <p14:creationId xmlns:p14="http://schemas.microsoft.com/office/powerpoint/2010/main" val="23010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p:txBody>
          <a:bodyPr/>
          <a:lstStyle/>
          <a:p>
            <a:pPr eaLnBrk="1" hangingPunct="1"/>
            <a:r>
              <a:rPr lang="en-US" smtClean="0">
                <a:ea typeface="ＭＳ Ｐゴシック" pitchFamily="-65" charset="-128"/>
                <a:cs typeface="ＭＳ Ｐゴシック" pitchFamily="-65" charset="-128"/>
              </a:rPr>
              <a:t>ISA Design Goals </a:t>
            </a:r>
          </a:p>
        </p:txBody>
      </p:sp>
      <p:sp>
        <p:nvSpPr>
          <p:cNvPr id="29699" name="Text Placeholder 16" descr="Rectangle: Click to edit Master text styles&#10;Second level&#10;Third level&#10;Fourth level&#10;Fifth level"/>
          <p:cNvSpPr>
            <a:spLocks noGrp="1"/>
          </p:cNvSpPr>
          <p:nvPr>
            <p:ph type="body" idx="1"/>
          </p:nvPr>
        </p:nvSpPr>
        <p:spPr/>
        <p:txBody>
          <a:bodyPr/>
          <a:lstStyle/>
          <a:p>
            <a:pPr eaLnBrk="1" hangingPunct="1"/>
            <a:endParaRPr lang="en-US">
              <a:ea typeface="ＭＳ Ｐゴシック" pitchFamily="-65" charset="-128"/>
              <a:cs typeface="ＭＳ Ｐゴシック" pitchFamily="-65" charset="-128"/>
            </a:endParaRPr>
          </a:p>
        </p:txBody>
      </p:sp>
      <p:sp>
        <p:nvSpPr>
          <p:cNvPr id="29700"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latin typeface="Tahoma" pitchFamily="-65" charset="0"/>
            </a:endParaRPr>
          </a:p>
        </p:txBody>
      </p:sp>
      <p:sp>
        <p:nvSpPr>
          <p:cNvPr id="29701" name="Slide Number Placeholder 4"/>
          <p:cNvSpPr>
            <a:spLocks noGrp="1"/>
          </p:cNvSpPr>
          <p:nvPr>
            <p:ph type="sldNum" sz="quarter" idx="11"/>
          </p:nvPr>
        </p:nvSpPr>
        <p:spPr>
          <a:noFill/>
        </p:spPr>
        <p:txBody>
          <a:bodyPr/>
          <a:lstStyle/>
          <a:p>
            <a:fld id="{0BEDB667-4A72-0145-BA51-22C3E6BC3D39}" type="slidenum">
              <a:rPr lang="en-US" smtClean="0">
                <a:latin typeface="Tahoma" pitchFamily="-65" charset="0"/>
              </a:rPr>
              <a:pPr/>
              <a:t>16</a:t>
            </a:fld>
            <a:endParaRPr lang="en-US" smtClean="0">
              <a:latin typeface="Tahoma" pitchFamily="-65" charset="0"/>
            </a:endParaRPr>
          </a:p>
        </p:txBody>
      </p:sp>
    </p:spTree>
    <p:extLst>
      <p:ext uri="{BB962C8B-B14F-4D97-AF65-F5344CB8AC3E}">
        <p14:creationId xmlns:p14="http://schemas.microsoft.com/office/powerpoint/2010/main" val="380060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0723" name="Slide Number Placeholder 4"/>
          <p:cNvSpPr>
            <a:spLocks noGrp="1"/>
          </p:cNvSpPr>
          <p:nvPr>
            <p:ph type="sldNum" sz="quarter" idx="11"/>
          </p:nvPr>
        </p:nvSpPr>
        <p:spPr>
          <a:noFill/>
        </p:spPr>
        <p:txBody>
          <a:bodyPr/>
          <a:lstStyle/>
          <a:p>
            <a:fld id="{0943F056-2DAD-7A43-BE6E-0E728DAC9F40}" type="slidenum">
              <a:rPr lang="en-US" smtClean="0">
                <a:latin typeface="Tahoma" pitchFamily="-65" charset="0"/>
              </a:rPr>
              <a:pPr/>
              <a:t>17</a:t>
            </a:fld>
            <a:endParaRPr lang="en-US" smtClean="0">
              <a:solidFill>
                <a:schemeClr val="tx1"/>
              </a:solidFill>
              <a:latin typeface="Tahoma" pitchFamily="-65" charset="0"/>
            </a:endParaRPr>
          </a:p>
        </p:txBody>
      </p:sp>
      <p:sp>
        <p:nvSpPr>
          <p:cNvPr id="3072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What Makes a Good ISA?</a:t>
            </a:r>
          </a:p>
        </p:txBody>
      </p:sp>
      <p:sp>
        <p:nvSpPr>
          <p:cNvPr id="30725" name="Rectangle 3" descr="Rectangle: Click to edit Master text styles&#10;Second level&#10;Third level&#10;Fourth level&#10;Fifth level"/>
          <p:cNvSpPr>
            <a:spLocks noGrp="1" noChangeArrowheads="1"/>
          </p:cNvSpPr>
          <p:nvPr>
            <p:ph type="body" idx="1"/>
          </p:nvPr>
        </p:nvSpPr>
        <p:spPr/>
        <p:txBody>
          <a:bodyPr/>
          <a:lstStyle/>
          <a:p>
            <a:pPr marL="0" indent="0" eaLnBrk="1" hangingPunct="1">
              <a:buNone/>
            </a:pPr>
            <a:r>
              <a:rPr lang="en-US" sz="2000" dirty="0" smtClean="0">
                <a:solidFill>
                  <a:srgbClr val="FD0002"/>
                </a:solidFill>
                <a:latin typeface="Bell MT" panose="02020503060305020303" pitchFamily="18" charset="0"/>
                <a:ea typeface="ＭＳ Ｐゴシック" pitchFamily="-65" charset="-128"/>
                <a:cs typeface="ＭＳ Ｐゴシック" pitchFamily="-65" charset="-128"/>
              </a:rPr>
              <a:t>Three Design Goals</a:t>
            </a:r>
          </a:p>
          <a:p>
            <a:pPr eaLnBrk="1" hangingPunct="1"/>
            <a:r>
              <a:rPr lang="en-US" sz="2000" b="1" dirty="0" smtClean="0">
                <a:solidFill>
                  <a:srgbClr val="FD0002"/>
                </a:solidFill>
                <a:ea typeface="ＭＳ Ｐゴシック" pitchFamily="-65" charset="-128"/>
                <a:cs typeface="ＭＳ Ｐゴシック" pitchFamily="-65" charset="-128"/>
              </a:rPr>
              <a:t>Programmability </a:t>
            </a:r>
            <a:r>
              <a:rPr lang="en-US" sz="2000" dirty="0" smtClean="0">
                <a:solidFill>
                  <a:srgbClr val="FD0002"/>
                </a:solidFill>
                <a:latin typeface="Bell MT" panose="02020503060305020303" pitchFamily="18" charset="0"/>
                <a:ea typeface="ＭＳ Ｐゴシック" pitchFamily="-65" charset="-128"/>
                <a:cs typeface="ＭＳ Ｐゴシック" pitchFamily="-65" charset="-128"/>
              </a:rPr>
              <a:t>(1) </a:t>
            </a:r>
            <a:endParaRPr lang="en-US" sz="2000" dirty="0">
              <a:latin typeface="Bell MT" panose="02020503060305020303" pitchFamily="18" charset="0"/>
              <a:ea typeface="ＭＳ Ｐゴシック" pitchFamily="-65" charset="-128"/>
              <a:cs typeface="ＭＳ Ｐゴシック" pitchFamily="-65" charset="-128"/>
            </a:endParaRPr>
          </a:p>
          <a:p>
            <a:pPr lvl="1" eaLnBrk="1" hangingPunct="1"/>
            <a:r>
              <a:rPr lang="en-US" sz="1800" dirty="0"/>
              <a:t>Easy to express programs efficiently?</a:t>
            </a:r>
          </a:p>
          <a:p>
            <a:pPr eaLnBrk="1" hangingPunct="1"/>
            <a:endParaRPr lang="en-US" sz="2000" b="1" dirty="0">
              <a:solidFill>
                <a:srgbClr val="FD0002"/>
              </a:solidFill>
              <a:ea typeface="ＭＳ Ｐゴシック" pitchFamily="-65" charset="-128"/>
              <a:cs typeface="ＭＳ Ｐゴシック" pitchFamily="-65" charset="-128"/>
            </a:endParaRPr>
          </a:p>
          <a:p>
            <a:pPr eaLnBrk="1" hangingPunct="1"/>
            <a:r>
              <a:rPr lang="en-US" sz="2000" b="1" dirty="0" smtClean="0">
                <a:solidFill>
                  <a:srgbClr val="FD0002"/>
                </a:solidFill>
                <a:ea typeface="ＭＳ Ｐゴシック" pitchFamily="-65" charset="-128"/>
                <a:cs typeface="ＭＳ Ｐゴシック" pitchFamily="-65" charset="-128"/>
              </a:rPr>
              <a:t>Performance/</a:t>
            </a:r>
            <a:r>
              <a:rPr lang="en-US" sz="2000" b="1" dirty="0" err="1" smtClean="0">
                <a:solidFill>
                  <a:srgbClr val="FD0002"/>
                </a:solidFill>
                <a:ea typeface="ＭＳ Ｐゴシック" pitchFamily="-65" charset="-128"/>
                <a:cs typeface="ＭＳ Ｐゴシック" pitchFamily="-65" charset="-128"/>
              </a:rPr>
              <a:t>Implementability</a:t>
            </a:r>
            <a:r>
              <a:rPr lang="en-US" sz="2000" b="1" dirty="0">
                <a:solidFill>
                  <a:srgbClr val="FD0002"/>
                </a:solidFill>
                <a:ea typeface="ＭＳ Ｐゴシック" pitchFamily="-65" charset="-128"/>
                <a:cs typeface="ＭＳ Ｐゴシック" pitchFamily="-65" charset="-128"/>
              </a:rPr>
              <a:t> </a:t>
            </a:r>
            <a:r>
              <a:rPr lang="en-US" sz="2000" dirty="0" smtClean="0">
                <a:solidFill>
                  <a:srgbClr val="FD0002"/>
                </a:solidFill>
                <a:latin typeface="Bell MT" panose="02020503060305020303" pitchFamily="18" charset="0"/>
                <a:ea typeface="ＭＳ Ｐゴシック" pitchFamily="-65" charset="-128"/>
                <a:cs typeface="ＭＳ Ｐゴシック" pitchFamily="-65" charset="-128"/>
              </a:rPr>
              <a:t>(2)</a:t>
            </a:r>
            <a:endParaRPr lang="en-US" sz="2000" dirty="0">
              <a:latin typeface="Bell MT" panose="02020503060305020303" pitchFamily="18" charset="0"/>
              <a:ea typeface="ＭＳ Ｐゴシック" pitchFamily="-65" charset="-128"/>
              <a:cs typeface="ＭＳ Ｐゴシック" pitchFamily="-65" charset="-128"/>
            </a:endParaRPr>
          </a:p>
          <a:p>
            <a:pPr lvl="1" eaLnBrk="1" hangingPunct="1"/>
            <a:r>
              <a:rPr lang="en-US" sz="1800" dirty="0"/>
              <a:t>Easy to design high-performance implementations?</a:t>
            </a:r>
          </a:p>
          <a:p>
            <a:pPr lvl="1" eaLnBrk="1" hangingPunct="1"/>
            <a:r>
              <a:rPr lang="en-US" sz="1800" dirty="0" smtClean="0">
                <a:ea typeface="ＭＳ Ｐゴシック" pitchFamily="-65" charset="-128"/>
              </a:rPr>
              <a:t>Easy </a:t>
            </a:r>
            <a:r>
              <a:rPr lang="en-US" sz="1800" dirty="0">
                <a:ea typeface="ＭＳ Ｐゴシック" pitchFamily="-65" charset="-128"/>
              </a:rPr>
              <a:t>to design low-power implementations?</a:t>
            </a:r>
          </a:p>
          <a:p>
            <a:pPr lvl="1" eaLnBrk="1" hangingPunct="1"/>
            <a:r>
              <a:rPr lang="en-US" sz="1800" dirty="0">
                <a:ea typeface="ＭＳ Ｐゴシック" pitchFamily="-65" charset="-128"/>
              </a:rPr>
              <a:t>Easy to design low-cost implementations?</a:t>
            </a:r>
          </a:p>
          <a:p>
            <a:pPr eaLnBrk="1" hangingPunct="1"/>
            <a:endParaRPr lang="en-US" sz="2000" b="1" dirty="0">
              <a:solidFill>
                <a:srgbClr val="FD0002"/>
              </a:solidFill>
              <a:ea typeface="ＭＳ Ｐゴシック" pitchFamily="-65" charset="-128"/>
              <a:cs typeface="ＭＳ Ｐゴシック" pitchFamily="-65" charset="-128"/>
            </a:endParaRPr>
          </a:p>
          <a:p>
            <a:pPr eaLnBrk="1" hangingPunct="1"/>
            <a:r>
              <a:rPr lang="en-US" sz="2000" b="1" dirty="0" smtClean="0">
                <a:solidFill>
                  <a:srgbClr val="FD0002"/>
                </a:solidFill>
                <a:ea typeface="ＭＳ Ｐゴシック" pitchFamily="-65" charset="-128"/>
                <a:cs typeface="ＭＳ Ｐゴシック" pitchFamily="-65" charset="-128"/>
              </a:rPr>
              <a:t>Compatibility </a:t>
            </a:r>
            <a:r>
              <a:rPr lang="en-US" sz="2000" dirty="0" smtClean="0">
                <a:solidFill>
                  <a:srgbClr val="FD0002"/>
                </a:solidFill>
                <a:latin typeface="Bell MT" panose="02020503060305020303" pitchFamily="18" charset="0"/>
                <a:ea typeface="ＭＳ Ｐゴシック" pitchFamily="-65" charset="-128"/>
                <a:cs typeface="ＭＳ Ｐゴシック" pitchFamily="-65" charset="-128"/>
              </a:rPr>
              <a:t>(3) </a:t>
            </a:r>
            <a:endParaRPr lang="en-US" sz="2000" dirty="0">
              <a:latin typeface="Bell MT" panose="02020503060305020303" pitchFamily="18" charset="0"/>
              <a:ea typeface="ＭＳ Ｐゴシック" pitchFamily="-65" charset="-128"/>
              <a:cs typeface="ＭＳ Ｐゴシック" pitchFamily="-65" charset="-128"/>
            </a:endParaRPr>
          </a:p>
          <a:p>
            <a:pPr lvl="1" eaLnBrk="1" hangingPunct="1"/>
            <a:r>
              <a:rPr lang="en-US" sz="1800" dirty="0"/>
              <a:t>Easy to maintain as languages, programs, and technology evolve?</a:t>
            </a:r>
          </a:p>
          <a:p>
            <a:pPr lvl="1" eaLnBrk="1" hangingPunct="1"/>
            <a:r>
              <a:rPr lang="en-US" sz="1800" dirty="0"/>
              <a:t>x86 (IA32) generations: 8086, 286, 386, 486, Pentium, </a:t>
            </a:r>
            <a:r>
              <a:rPr lang="en-US" sz="1800" dirty="0" err="1"/>
              <a:t>PentiumII</a:t>
            </a:r>
            <a:r>
              <a:rPr lang="en-US" sz="1800" dirty="0"/>
              <a:t>, </a:t>
            </a:r>
            <a:r>
              <a:rPr lang="en-US" sz="1800" dirty="0" err="1"/>
              <a:t>PentiumIII</a:t>
            </a:r>
            <a:r>
              <a:rPr lang="en-US" sz="1800" dirty="0"/>
              <a:t>, Pentium4, Core2, Core i7, …</a:t>
            </a:r>
          </a:p>
        </p:txBody>
      </p:sp>
    </p:spTree>
    <p:extLst>
      <p:ext uri="{BB962C8B-B14F-4D97-AF65-F5344CB8AC3E}">
        <p14:creationId xmlns:p14="http://schemas.microsoft.com/office/powerpoint/2010/main" val="89157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1747" name="Slide Number Placeholder 4"/>
          <p:cNvSpPr>
            <a:spLocks noGrp="1"/>
          </p:cNvSpPr>
          <p:nvPr>
            <p:ph type="sldNum" sz="quarter" idx="11"/>
          </p:nvPr>
        </p:nvSpPr>
        <p:spPr>
          <a:noFill/>
        </p:spPr>
        <p:txBody>
          <a:bodyPr/>
          <a:lstStyle/>
          <a:p>
            <a:fld id="{55CFD94A-4ECA-5448-A488-89E924970352}" type="slidenum">
              <a:rPr lang="en-US" smtClean="0">
                <a:latin typeface="Tahoma" pitchFamily="-65" charset="0"/>
              </a:rPr>
              <a:pPr/>
              <a:t>18</a:t>
            </a:fld>
            <a:endParaRPr lang="en-US" smtClean="0">
              <a:solidFill>
                <a:schemeClr val="tx1"/>
              </a:solidFill>
              <a:latin typeface="Tahoma" pitchFamily="-65" charset="0"/>
            </a:endParaRPr>
          </a:p>
        </p:txBody>
      </p:sp>
      <p:sp>
        <p:nvSpPr>
          <p:cNvPr id="31748"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Programmability</a:t>
            </a:r>
          </a:p>
        </p:txBody>
      </p:sp>
      <p:sp>
        <p:nvSpPr>
          <p:cNvPr id="3174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ea typeface="ＭＳ Ｐゴシック" pitchFamily="-65" charset="-128"/>
                <a:cs typeface="ＭＳ Ｐゴシック" pitchFamily="-65" charset="-128"/>
              </a:rPr>
              <a:t>Easy to express programs efficiently?</a:t>
            </a:r>
          </a:p>
          <a:p>
            <a:pPr lvl="1" eaLnBrk="1" hangingPunct="1"/>
            <a:r>
              <a:rPr lang="en-US" dirty="0"/>
              <a:t>For whom?</a:t>
            </a:r>
          </a:p>
          <a:p>
            <a:pPr eaLnBrk="1" hangingPunct="1"/>
            <a:endParaRPr lang="en-US" sz="1600" dirty="0">
              <a:solidFill>
                <a:srgbClr val="000000"/>
              </a:solidFill>
              <a:ea typeface="ＭＳ Ｐゴシック" pitchFamily="-65" charset="-128"/>
              <a:cs typeface="ＭＳ Ｐゴシック" pitchFamily="-65" charset="-128"/>
            </a:endParaRPr>
          </a:p>
          <a:p>
            <a:pPr eaLnBrk="1" hangingPunct="1"/>
            <a:r>
              <a:rPr lang="en-US" dirty="0">
                <a:solidFill>
                  <a:srgbClr val="000000"/>
                </a:solidFill>
                <a:ea typeface="ＭＳ Ｐゴシック" pitchFamily="-65" charset="-128"/>
                <a:cs typeface="ＭＳ Ｐゴシック" pitchFamily="-65" charset="-128"/>
              </a:rPr>
              <a:t>Before </a:t>
            </a:r>
            <a:r>
              <a:rPr lang="en-US" dirty="0" smtClean="0">
                <a:solidFill>
                  <a:srgbClr val="000000"/>
                </a:solidFill>
                <a:ea typeface="ＭＳ Ｐゴシック" pitchFamily="-65" charset="-128"/>
                <a:cs typeface="ＭＳ Ｐゴシック" pitchFamily="-65" charset="-128"/>
              </a:rPr>
              <a:t>1980s:</a:t>
            </a:r>
            <a:r>
              <a:rPr lang="en-US" b="1" dirty="0" smtClean="0">
                <a:solidFill>
                  <a:srgbClr val="FD0002"/>
                </a:solidFill>
                <a:ea typeface="ＭＳ Ｐゴシック" pitchFamily="-65" charset="-128"/>
                <a:cs typeface="ＭＳ Ｐゴシック" pitchFamily="-65" charset="-128"/>
              </a:rPr>
              <a:t> </a:t>
            </a:r>
            <a:r>
              <a:rPr lang="en-US" b="1" dirty="0">
                <a:solidFill>
                  <a:srgbClr val="FD0002"/>
                </a:solidFill>
                <a:ea typeface="ＭＳ Ｐゴシック" pitchFamily="-65" charset="-128"/>
                <a:cs typeface="ＭＳ Ｐゴシック" pitchFamily="-65" charset="-128"/>
              </a:rPr>
              <a:t>human</a:t>
            </a:r>
            <a:endParaRPr lang="en-US" dirty="0">
              <a:ea typeface="ＭＳ Ｐゴシック" pitchFamily="-65" charset="-128"/>
              <a:cs typeface="ＭＳ Ｐゴシック" pitchFamily="-65" charset="-128"/>
            </a:endParaRPr>
          </a:p>
          <a:p>
            <a:pPr lvl="1" eaLnBrk="1" hangingPunct="1"/>
            <a:r>
              <a:rPr lang="en-US" dirty="0"/>
              <a:t>Compilers were terrible, most code was hand-assembled</a:t>
            </a:r>
          </a:p>
          <a:p>
            <a:pPr lvl="1" eaLnBrk="1" hangingPunct="1"/>
            <a:r>
              <a:rPr lang="en-US" dirty="0"/>
              <a:t>Want high-level coarse-grain instructions</a:t>
            </a:r>
          </a:p>
          <a:p>
            <a:pPr lvl="2" eaLnBrk="1" hangingPunct="1"/>
            <a:r>
              <a:rPr lang="en-US" dirty="0">
                <a:ea typeface="ＭＳ Ｐゴシック" pitchFamily="-65" charset="-128"/>
              </a:rPr>
              <a:t>As similar to high-level language as possible</a:t>
            </a:r>
          </a:p>
          <a:p>
            <a:pPr eaLnBrk="1" hangingPunct="1">
              <a:buFontTx/>
              <a:buNone/>
            </a:pPr>
            <a:endParaRPr lang="en-US" sz="1200" dirty="0">
              <a:solidFill>
                <a:srgbClr val="000000"/>
              </a:solidFill>
              <a:ea typeface="ＭＳ Ｐゴシック" pitchFamily="-65" charset="-128"/>
              <a:cs typeface="ＭＳ Ｐゴシック" pitchFamily="-65" charset="-128"/>
            </a:endParaRPr>
          </a:p>
          <a:p>
            <a:pPr eaLnBrk="1" hangingPunct="1"/>
            <a:r>
              <a:rPr lang="en-US" dirty="0">
                <a:solidFill>
                  <a:srgbClr val="000000"/>
                </a:solidFill>
                <a:ea typeface="ＭＳ Ｐゴシック" pitchFamily="-65" charset="-128"/>
                <a:cs typeface="ＭＳ Ｐゴシック" pitchFamily="-65" charset="-128"/>
              </a:rPr>
              <a:t>After </a:t>
            </a:r>
            <a:r>
              <a:rPr lang="en-US" dirty="0" smtClean="0">
                <a:solidFill>
                  <a:srgbClr val="000000"/>
                </a:solidFill>
                <a:ea typeface="ＭＳ Ｐゴシック" pitchFamily="-65" charset="-128"/>
                <a:cs typeface="ＭＳ Ｐゴシック" pitchFamily="-65" charset="-128"/>
              </a:rPr>
              <a:t>1980s:</a:t>
            </a:r>
            <a:r>
              <a:rPr lang="en-US" b="1" dirty="0" smtClean="0">
                <a:solidFill>
                  <a:srgbClr val="FD0002"/>
                </a:solidFill>
                <a:ea typeface="ＭＳ Ｐゴシック" pitchFamily="-65" charset="-128"/>
                <a:cs typeface="ＭＳ Ｐゴシック" pitchFamily="-65" charset="-128"/>
              </a:rPr>
              <a:t> </a:t>
            </a:r>
            <a:r>
              <a:rPr lang="en-US" b="1" dirty="0">
                <a:solidFill>
                  <a:srgbClr val="FD0002"/>
                </a:solidFill>
                <a:ea typeface="ＭＳ Ｐゴシック" pitchFamily="-65" charset="-128"/>
                <a:cs typeface="ＭＳ Ｐゴシック" pitchFamily="-65" charset="-128"/>
              </a:rPr>
              <a:t>compiler</a:t>
            </a:r>
            <a:endParaRPr lang="en-US" dirty="0">
              <a:ea typeface="ＭＳ Ｐゴシック" pitchFamily="-65" charset="-128"/>
              <a:cs typeface="ＭＳ Ｐゴシック" pitchFamily="-65" charset="-128"/>
            </a:endParaRPr>
          </a:p>
          <a:p>
            <a:pPr lvl="1" eaLnBrk="1" hangingPunct="1"/>
            <a:r>
              <a:rPr lang="en-US" dirty="0"/>
              <a:t>Optimizing compilers generate much better code that you or I</a:t>
            </a:r>
          </a:p>
          <a:p>
            <a:pPr lvl="1" eaLnBrk="1" hangingPunct="1"/>
            <a:r>
              <a:rPr lang="en-US" dirty="0"/>
              <a:t>Want low-level fine-grain instructions</a:t>
            </a:r>
          </a:p>
          <a:p>
            <a:pPr lvl="2" eaLnBrk="1" hangingPunct="1"/>
            <a:r>
              <a:rPr lang="en-US" dirty="0">
                <a:ea typeface="ＭＳ Ｐゴシック" pitchFamily="-65" charset="-128"/>
              </a:rPr>
              <a:t>Compiler can’t tell if two high-level idioms match exactly or not</a:t>
            </a:r>
          </a:p>
          <a:p>
            <a:pPr lvl="2" eaLnBrk="1" hangingPunct="1"/>
            <a:endParaRPr lang="en-US" dirty="0" smtClean="0">
              <a:ea typeface="ＭＳ Ｐゴシック" pitchFamily="-65" charset="-128"/>
            </a:endParaRPr>
          </a:p>
          <a:p>
            <a:pPr eaLnBrk="1" hangingPunct="1"/>
            <a:r>
              <a:rPr lang="en-US" dirty="0" smtClean="0">
                <a:ea typeface="ＭＳ Ｐゴシック" pitchFamily="-65" charset="-128"/>
                <a:cs typeface="ＭＳ Ｐゴシック" pitchFamily="-65" charset="-128"/>
              </a:rPr>
              <a:t>This shift changed what is considered a “good” ISA…</a:t>
            </a:r>
            <a:endParaRPr lang="en-US" dirty="0">
              <a:ea typeface="ＭＳ Ｐゴシック" pitchFamily="-65" charset="-128"/>
              <a:cs typeface="ＭＳ Ｐゴシック" pitchFamily="-65" charset="-128"/>
            </a:endParaRPr>
          </a:p>
        </p:txBody>
      </p:sp>
    </p:spTree>
    <p:extLst>
      <p:ext uri="{BB962C8B-B14F-4D97-AF65-F5344CB8AC3E}">
        <p14:creationId xmlns:p14="http://schemas.microsoft.com/office/powerpoint/2010/main" val="7906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73731" name="Slide Number Placeholder 4"/>
          <p:cNvSpPr>
            <a:spLocks noGrp="1"/>
          </p:cNvSpPr>
          <p:nvPr>
            <p:ph type="sldNum" sz="quarter" idx="11"/>
          </p:nvPr>
        </p:nvSpPr>
        <p:spPr>
          <a:noFill/>
        </p:spPr>
        <p:txBody>
          <a:bodyPr/>
          <a:lstStyle/>
          <a:p>
            <a:fld id="{2BB72975-A039-604D-A95B-3D925DF18674}" type="slidenum">
              <a:rPr lang="en-US" smtClean="0">
                <a:latin typeface="Tahoma" pitchFamily="-84" charset="0"/>
              </a:rPr>
              <a:pPr/>
              <a:t>19</a:t>
            </a:fld>
            <a:endParaRPr lang="en-US" smtClean="0">
              <a:solidFill>
                <a:schemeClr val="tx1"/>
              </a:solidFill>
              <a:latin typeface="Tahoma" pitchFamily="-84" charset="0"/>
            </a:endParaRPr>
          </a:p>
        </p:txBody>
      </p:sp>
      <p:sp>
        <p:nvSpPr>
          <p:cNvPr id="73732"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Implementability</a:t>
            </a:r>
          </a:p>
        </p:txBody>
      </p:sp>
      <p:sp>
        <p:nvSpPr>
          <p:cNvPr id="7373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ea typeface="ＭＳ Ｐゴシック" pitchFamily="-84" charset="-128"/>
                <a:cs typeface="ＭＳ Ｐゴシック" pitchFamily="-84" charset="-128"/>
              </a:rPr>
              <a:t>Every ISA can be implemented</a:t>
            </a:r>
          </a:p>
          <a:p>
            <a:pPr lvl="1" eaLnBrk="1" hangingPunct="1"/>
            <a:r>
              <a:rPr lang="en-US" dirty="0"/>
              <a:t>Not every ISA can be implemented efficiently</a:t>
            </a:r>
          </a:p>
          <a:p>
            <a:pPr lvl="1" eaLnBrk="1" hangingPunct="1"/>
            <a:endParaRPr lang="en-US" dirty="0"/>
          </a:p>
          <a:p>
            <a:pPr eaLnBrk="1" hangingPunct="1"/>
            <a:r>
              <a:rPr lang="en-US" dirty="0">
                <a:ea typeface="ＭＳ Ｐゴシック" pitchFamily="-84" charset="-128"/>
                <a:cs typeface="ＭＳ Ｐゴシック" pitchFamily="-84" charset="-128"/>
              </a:rPr>
              <a:t>Classic high-performance implementation techniques</a:t>
            </a:r>
          </a:p>
          <a:p>
            <a:pPr lvl="1" eaLnBrk="1" hangingPunct="1"/>
            <a:r>
              <a:rPr lang="en-US" dirty="0"/>
              <a:t>Pipelining, parallel execution, out-of-order execution (more later)</a:t>
            </a:r>
          </a:p>
          <a:p>
            <a:pPr lvl="1" eaLnBrk="1" hangingPunct="1"/>
            <a:endParaRPr lang="en-US" dirty="0"/>
          </a:p>
          <a:p>
            <a:pPr eaLnBrk="1" hangingPunct="1"/>
            <a:r>
              <a:rPr lang="en-US" dirty="0">
                <a:ea typeface="ＭＳ Ｐゴシック" pitchFamily="-84" charset="-128"/>
                <a:cs typeface="ＭＳ Ｐゴシック" pitchFamily="-84" charset="-128"/>
              </a:rPr>
              <a:t>Certain ISA features make these difficult</a:t>
            </a:r>
          </a:p>
          <a:p>
            <a:pPr lvl="1" eaLnBrk="1" hangingPunct="1">
              <a:buFontTx/>
              <a:buChar char="–"/>
            </a:pPr>
            <a:r>
              <a:rPr lang="en-US" dirty="0"/>
              <a:t>Variable instruction lengths/formats: complicate decoding</a:t>
            </a:r>
            <a:endParaRPr lang="en-US" dirty="0" smtClean="0"/>
          </a:p>
          <a:p>
            <a:pPr lvl="1" eaLnBrk="1" hangingPunct="1">
              <a:buFontTx/>
              <a:buChar char="–"/>
            </a:pPr>
            <a:r>
              <a:rPr lang="en-US" dirty="0" smtClean="0"/>
              <a:t>Special-purpose registers: complicate compiler optimizations</a:t>
            </a:r>
          </a:p>
          <a:p>
            <a:pPr lvl="1" eaLnBrk="1" hangingPunct="1">
              <a:buFontTx/>
              <a:buChar char="–"/>
            </a:pPr>
            <a:r>
              <a:rPr lang="en-US" dirty="0" smtClean="0"/>
              <a:t>Difficult </a:t>
            </a:r>
            <a:r>
              <a:rPr lang="en-US" dirty="0"/>
              <a:t>to interrupt instructions: complicate many </a:t>
            </a:r>
            <a:r>
              <a:rPr lang="en-US" dirty="0" smtClean="0"/>
              <a:t>things</a:t>
            </a:r>
          </a:p>
        </p:txBody>
      </p:sp>
    </p:spTree>
    <p:extLst>
      <p:ext uri="{BB962C8B-B14F-4D97-AF65-F5344CB8AC3E}">
        <p14:creationId xmlns:p14="http://schemas.microsoft.com/office/powerpoint/2010/main" val="32223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Review: Performance</a:t>
            </a:r>
            <a:endParaRPr lang="en-US" dirty="0"/>
          </a:p>
        </p:txBody>
      </p:sp>
      <p:sp>
        <p:nvSpPr>
          <p:cNvPr id="54275" name="Content Placeholder 2" descr="Rectangle: Click to edit Master text styles&#10;Second level&#10;Third level&#10;Fourth level&#10;Fifth level"/>
          <p:cNvSpPr>
            <a:spLocks noGrp="1"/>
          </p:cNvSpPr>
          <p:nvPr>
            <p:ph idx="1"/>
          </p:nvPr>
        </p:nvSpPr>
        <p:spPr>
          <a:xfrm>
            <a:off x="304800" y="990600"/>
            <a:ext cx="8534400" cy="5410200"/>
          </a:xfrm>
        </p:spPr>
        <p:txBody>
          <a:bodyPr/>
          <a:lstStyle/>
          <a:p>
            <a:pPr>
              <a:lnSpc>
                <a:spcPct val="90000"/>
              </a:lnSpc>
            </a:pPr>
            <a:r>
              <a:rPr lang="en-US" sz="2800" dirty="0" smtClean="0">
                <a:solidFill>
                  <a:srgbClr val="FF0000"/>
                </a:solidFill>
              </a:rPr>
              <a:t>Performance metrics</a:t>
            </a:r>
            <a:r>
              <a:rPr lang="en-US" sz="2800" dirty="0" smtClean="0"/>
              <a:t>: </a:t>
            </a:r>
            <a:r>
              <a:rPr lang="en-US" dirty="0" smtClean="0"/>
              <a:t>Latency &amp; throughput</a:t>
            </a:r>
            <a:endParaRPr lang="en-US" sz="2800" dirty="0" smtClean="0"/>
          </a:p>
          <a:p>
            <a:pPr>
              <a:lnSpc>
                <a:spcPct val="90000"/>
              </a:lnSpc>
            </a:pPr>
            <a:r>
              <a:rPr lang="en-US" sz="2800" dirty="0" smtClean="0">
                <a:solidFill>
                  <a:srgbClr val="FF0000"/>
                </a:solidFill>
              </a:rPr>
              <a:t>Comparing performance</a:t>
            </a:r>
            <a:r>
              <a:rPr lang="en-US" sz="2800" dirty="0" smtClean="0"/>
              <a:t>: </a:t>
            </a:r>
            <a:r>
              <a:rPr lang="en-US" dirty="0" smtClean="0"/>
              <a:t>Speedup</a:t>
            </a:r>
          </a:p>
          <a:p>
            <a:pPr>
              <a:lnSpc>
                <a:spcPct val="90000"/>
              </a:lnSpc>
            </a:pPr>
            <a:r>
              <a:rPr lang="en-US" sz="2800" dirty="0">
                <a:solidFill>
                  <a:srgbClr val="FF0000"/>
                </a:solidFill>
              </a:rPr>
              <a:t>Averaging performance:</a:t>
            </a:r>
          </a:p>
          <a:p>
            <a:pPr lvl="1">
              <a:lnSpc>
                <a:spcPct val="90000"/>
              </a:lnSpc>
            </a:pPr>
            <a:r>
              <a:rPr lang="en-US" sz="2400" dirty="0"/>
              <a:t>Arithmetic mean</a:t>
            </a:r>
          </a:p>
          <a:p>
            <a:pPr lvl="1">
              <a:lnSpc>
                <a:spcPct val="90000"/>
              </a:lnSpc>
            </a:pPr>
            <a:r>
              <a:rPr lang="en-US" sz="2400" dirty="0"/>
              <a:t>Harmonic mean</a:t>
            </a:r>
          </a:p>
          <a:p>
            <a:pPr lvl="1">
              <a:lnSpc>
                <a:spcPct val="90000"/>
              </a:lnSpc>
            </a:pPr>
            <a:r>
              <a:rPr lang="en-US" sz="2400" dirty="0"/>
              <a:t>Geometric </a:t>
            </a:r>
            <a:r>
              <a:rPr lang="en-US" sz="2400" dirty="0" smtClean="0"/>
              <a:t>mean</a:t>
            </a:r>
            <a:endParaRPr lang="en-US" dirty="0" smtClean="0"/>
          </a:p>
          <a:p>
            <a:pPr>
              <a:lnSpc>
                <a:spcPct val="90000"/>
              </a:lnSpc>
            </a:pPr>
            <a:r>
              <a:rPr lang="en-US" sz="2800" dirty="0" smtClean="0">
                <a:solidFill>
                  <a:srgbClr val="FF0000"/>
                </a:solidFill>
              </a:rPr>
              <a:t>Measuring CPU performance</a:t>
            </a:r>
            <a:r>
              <a:rPr lang="en-US" sz="2800" dirty="0" smtClean="0"/>
              <a:t>: </a:t>
            </a:r>
            <a:r>
              <a:rPr lang="en-US" dirty="0" smtClean="0"/>
              <a:t>CPI (IPC)</a:t>
            </a:r>
          </a:p>
          <a:p>
            <a:r>
              <a:rPr lang="en-US" sz="2800" dirty="0">
                <a:solidFill>
                  <a:srgbClr val="FF0000"/>
                </a:solidFill>
              </a:rPr>
              <a:t>Amdahl’s Law</a:t>
            </a:r>
          </a:p>
          <a:p>
            <a:pPr lvl="1"/>
            <a:r>
              <a:rPr lang="en-US" dirty="0"/>
              <a:t>H</a:t>
            </a:r>
            <a:r>
              <a:rPr lang="en-US" dirty="0" smtClean="0"/>
              <a:t>ow </a:t>
            </a:r>
            <a:r>
              <a:rPr lang="en-US" dirty="0"/>
              <a:t>much does an optimization improve performance?</a:t>
            </a:r>
          </a:p>
          <a:p>
            <a:r>
              <a:rPr lang="en-US" sz="2800" dirty="0" smtClean="0">
                <a:solidFill>
                  <a:srgbClr val="FF0000"/>
                </a:solidFill>
              </a:rPr>
              <a:t>Benchmarks</a:t>
            </a:r>
            <a:endParaRPr lang="en-US" sz="2800" dirty="0">
              <a:solidFill>
                <a:srgbClr val="FF0000"/>
              </a:solidFill>
            </a:endParaRPr>
          </a:p>
          <a:p>
            <a:pPr lvl="1">
              <a:lnSpc>
                <a:spcPct val="90000"/>
              </a:lnSpc>
            </a:pPr>
            <a:endParaRPr lang="en-US" sz="2400" dirty="0"/>
          </a:p>
        </p:txBody>
      </p:sp>
      <p:sp>
        <p:nvSpPr>
          <p:cNvPr id="54276" name="Footer Placeholder 3"/>
          <p:cNvSpPr>
            <a:spLocks noGrp="1"/>
          </p:cNvSpPr>
          <p:nvPr>
            <p:ph type="ftr" sz="quarter" idx="10"/>
          </p:nvPr>
        </p:nvSpPr>
        <p:spPr>
          <a:noFill/>
        </p:spPr>
        <p:txBody>
          <a:bodyPr/>
          <a:lstStyle/>
          <a:p>
            <a:pPr marL="342900" indent="-342900"/>
            <a:r>
              <a:rPr lang="en-US" smtClean="0"/>
              <a:t>CMPE 110: Computer Architecture  |  Prof. Jishen Zhao  |  Week 2</a:t>
            </a:r>
            <a:endParaRPr lang="en-US" dirty="0">
              <a:solidFill>
                <a:schemeClr val="tx1"/>
              </a:solidFill>
            </a:endParaRPr>
          </a:p>
        </p:txBody>
      </p:sp>
      <p:sp>
        <p:nvSpPr>
          <p:cNvPr id="54277" name="Slide Number Placeholder 4"/>
          <p:cNvSpPr>
            <a:spLocks noGrp="1"/>
          </p:cNvSpPr>
          <p:nvPr>
            <p:ph type="sldNum" sz="quarter" idx="11"/>
          </p:nvPr>
        </p:nvSpPr>
        <p:spPr>
          <a:noFill/>
        </p:spPr>
        <p:txBody>
          <a:bodyPr/>
          <a:lstStyle/>
          <a:p>
            <a:pPr marL="342900" indent="-342900"/>
            <a:fld id="{94372BAB-331A-404E-A27D-A6A1F2D105C9}" type="slidenum">
              <a:rPr lang="en-US"/>
              <a:pPr marL="342900" indent="-342900"/>
              <a:t>2</a:t>
            </a:fld>
            <a:endParaRPr lang="en-US">
              <a:solidFill>
                <a:schemeClr val="tx1"/>
              </a:solidFill>
            </a:endParaRPr>
          </a:p>
        </p:txBody>
      </p:sp>
    </p:spTree>
    <p:extLst>
      <p:ext uri="{BB962C8B-B14F-4D97-AF65-F5344CB8AC3E}">
        <p14:creationId xmlns:p14="http://schemas.microsoft.com/office/powerpoint/2010/main" val="4217085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0723" name="Slide Number Placeholder 4"/>
          <p:cNvSpPr>
            <a:spLocks noGrp="1"/>
          </p:cNvSpPr>
          <p:nvPr>
            <p:ph type="sldNum" sz="quarter" idx="11"/>
          </p:nvPr>
        </p:nvSpPr>
        <p:spPr>
          <a:noFill/>
        </p:spPr>
        <p:txBody>
          <a:bodyPr/>
          <a:lstStyle/>
          <a:p>
            <a:fld id="{0943F056-2DAD-7A43-BE6E-0E728DAC9F40}" type="slidenum">
              <a:rPr lang="en-US" smtClean="0">
                <a:latin typeface="Tahoma" pitchFamily="-65" charset="0"/>
              </a:rPr>
              <a:pPr/>
              <a:t>20</a:t>
            </a:fld>
            <a:endParaRPr lang="en-US" smtClean="0">
              <a:solidFill>
                <a:schemeClr val="tx1"/>
              </a:solidFill>
              <a:latin typeface="Tahoma" pitchFamily="-65" charset="0"/>
            </a:endParaRPr>
          </a:p>
        </p:txBody>
      </p:sp>
      <p:sp>
        <p:nvSpPr>
          <p:cNvPr id="3072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What Makes a Good ISA?</a:t>
            </a:r>
          </a:p>
        </p:txBody>
      </p:sp>
      <p:sp>
        <p:nvSpPr>
          <p:cNvPr id="3072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a:solidFill>
                  <a:schemeClr val="accent6"/>
                </a:solidFill>
                <a:ea typeface="ＭＳ Ｐゴシック" pitchFamily="-65" charset="-128"/>
                <a:cs typeface="ＭＳ Ｐゴシック" pitchFamily="-65" charset="-128"/>
              </a:rPr>
              <a:t>Programmability</a:t>
            </a:r>
            <a:endParaRPr lang="en-US" dirty="0">
              <a:solidFill>
                <a:schemeClr val="accent6"/>
              </a:solidFill>
              <a:ea typeface="ＭＳ Ｐゴシック" pitchFamily="-65" charset="-128"/>
              <a:cs typeface="ＭＳ Ｐゴシック" pitchFamily="-65" charset="-128"/>
            </a:endParaRPr>
          </a:p>
          <a:p>
            <a:pPr lvl="1" eaLnBrk="1" hangingPunct="1"/>
            <a:r>
              <a:rPr lang="en-US" dirty="0">
                <a:solidFill>
                  <a:schemeClr val="accent6"/>
                </a:solidFill>
              </a:rPr>
              <a:t>Easy to express programs efficiently?</a:t>
            </a:r>
          </a:p>
          <a:p>
            <a:pPr eaLnBrk="1" hangingPunct="1"/>
            <a:endParaRPr lang="en-US" b="1" dirty="0">
              <a:solidFill>
                <a:srgbClr val="FD0002"/>
              </a:solidFill>
              <a:ea typeface="ＭＳ Ｐゴシック" pitchFamily="-65" charset="-128"/>
              <a:cs typeface="ＭＳ Ｐゴシック" pitchFamily="-65" charset="-128"/>
            </a:endParaRPr>
          </a:p>
          <a:p>
            <a:pPr eaLnBrk="1" hangingPunct="1"/>
            <a:r>
              <a:rPr lang="en-US" b="1" dirty="0">
                <a:solidFill>
                  <a:srgbClr val="FD0002"/>
                </a:solidFill>
                <a:ea typeface="ＭＳ Ｐゴシック" pitchFamily="-65" charset="-128"/>
                <a:cs typeface="ＭＳ Ｐゴシック" pitchFamily="-65" charset="-128"/>
              </a:rPr>
              <a:t>Performance</a:t>
            </a:r>
            <a:r>
              <a:rPr lang="en-US" b="1" dirty="0">
                <a:solidFill>
                  <a:srgbClr val="A1A1A1"/>
                </a:solidFill>
                <a:ea typeface="ＭＳ Ｐゴシック" pitchFamily="-65" charset="-128"/>
                <a:cs typeface="ＭＳ Ｐゴシック" pitchFamily="-65" charset="-128"/>
              </a:rPr>
              <a:t>/</a:t>
            </a:r>
            <a:r>
              <a:rPr lang="en-US" b="1" dirty="0" err="1">
                <a:solidFill>
                  <a:srgbClr val="A1A1A1"/>
                </a:solidFill>
                <a:ea typeface="ＭＳ Ｐゴシック" pitchFamily="-65" charset="-128"/>
                <a:cs typeface="ＭＳ Ｐゴシック" pitchFamily="-65" charset="-128"/>
              </a:rPr>
              <a:t>Implementability</a:t>
            </a:r>
            <a:endParaRPr lang="en-US" dirty="0">
              <a:solidFill>
                <a:srgbClr val="A1A1A1"/>
              </a:solidFill>
              <a:ea typeface="ＭＳ Ｐゴシック" pitchFamily="-65" charset="-128"/>
              <a:cs typeface="ＭＳ Ｐゴシック" pitchFamily="-65" charset="-128"/>
            </a:endParaRPr>
          </a:p>
          <a:p>
            <a:pPr lvl="1" eaLnBrk="1" hangingPunct="1"/>
            <a:r>
              <a:rPr lang="en-US" dirty="0"/>
              <a:t>Easy to design high-performance implementations?</a:t>
            </a:r>
          </a:p>
          <a:p>
            <a:pPr lvl="1" eaLnBrk="1" hangingPunct="1"/>
            <a:r>
              <a:rPr lang="en-US" dirty="0" smtClean="0">
                <a:ea typeface="ＭＳ Ｐゴシック" pitchFamily="-65" charset="-128"/>
              </a:rPr>
              <a:t>Easy </a:t>
            </a:r>
            <a:r>
              <a:rPr lang="en-US" dirty="0">
                <a:ea typeface="ＭＳ Ｐゴシック" pitchFamily="-65" charset="-128"/>
              </a:rPr>
              <a:t>to design low-power implementations?</a:t>
            </a:r>
          </a:p>
          <a:p>
            <a:pPr lvl="1" eaLnBrk="1" hangingPunct="1"/>
            <a:r>
              <a:rPr lang="en-US" dirty="0">
                <a:ea typeface="ＭＳ Ｐゴシック" pitchFamily="-65" charset="-128"/>
              </a:rPr>
              <a:t>Easy to design low-cost implementations?</a:t>
            </a:r>
          </a:p>
          <a:p>
            <a:pPr eaLnBrk="1" hangingPunct="1"/>
            <a:endParaRPr lang="en-US" b="1" dirty="0">
              <a:solidFill>
                <a:srgbClr val="FD0002"/>
              </a:solidFill>
              <a:ea typeface="ＭＳ Ｐゴシック" pitchFamily="-65" charset="-128"/>
              <a:cs typeface="ＭＳ Ｐゴシック" pitchFamily="-65" charset="-128"/>
            </a:endParaRPr>
          </a:p>
          <a:p>
            <a:pPr eaLnBrk="1" hangingPunct="1"/>
            <a:r>
              <a:rPr lang="en-US" b="1" dirty="0">
                <a:solidFill>
                  <a:srgbClr val="FD0002"/>
                </a:solidFill>
                <a:ea typeface="ＭＳ Ｐゴシック" pitchFamily="-65" charset="-128"/>
                <a:cs typeface="ＭＳ Ｐゴシック" pitchFamily="-65" charset="-128"/>
              </a:rPr>
              <a:t>Compatibility</a:t>
            </a:r>
            <a:endParaRPr lang="en-US" dirty="0">
              <a:ea typeface="ＭＳ Ｐゴシック" pitchFamily="-65" charset="-128"/>
              <a:cs typeface="ＭＳ Ｐゴシック" pitchFamily="-65" charset="-128"/>
            </a:endParaRPr>
          </a:p>
          <a:p>
            <a:pPr lvl="1" eaLnBrk="1" hangingPunct="1"/>
            <a:r>
              <a:rPr lang="en-US" dirty="0"/>
              <a:t>Easy to maintain as languages, programs, and technology evolve?</a:t>
            </a:r>
          </a:p>
          <a:p>
            <a:pPr lvl="1" eaLnBrk="1" hangingPunct="1"/>
            <a:r>
              <a:rPr lang="en-US" dirty="0"/>
              <a:t>x86 (IA32) generations: 8086, 286, 386, 486, Pentium, </a:t>
            </a:r>
            <a:r>
              <a:rPr lang="en-US" dirty="0" err="1"/>
              <a:t>PentiumII</a:t>
            </a:r>
            <a:r>
              <a:rPr lang="en-US" dirty="0"/>
              <a:t>, </a:t>
            </a:r>
            <a:r>
              <a:rPr lang="en-US" dirty="0" err="1"/>
              <a:t>PentiumIII</a:t>
            </a:r>
            <a:r>
              <a:rPr lang="en-US" dirty="0"/>
              <a:t>, Pentium4, Core2, Core i7, …</a:t>
            </a:r>
          </a:p>
        </p:txBody>
      </p:sp>
    </p:spTree>
    <p:extLst>
      <p:ext uri="{BB962C8B-B14F-4D97-AF65-F5344CB8AC3E}">
        <p14:creationId xmlns:p14="http://schemas.microsoft.com/office/powerpoint/2010/main" val="75135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pPr marL="342900" indent="-342900"/>
            <a:r>
              <a:rPr lang="en-US" smtClean="0"/>
              <a:t>CMPE 110: Computer Architecture  |  Prof. Jishen Zhao  |  Week 2</a:t>
            </a:r>
            <a:endParaRPr lang="en-US" dirty="0">
              <a:solidFill>
                <a:schemeClr val="tx1"/>
              </a:solidFill>
            </a:endParaRPr>
          </a:p>
        </p:txBody>
      </p:sp>
      <p:sp>
        <p:nvSpPr>
          <p:cNvPr id="28675" name="Slide Number Placeholder 4"/>
          <p:cNvSpPr>
            <a:spLocks noGrp="1"/>
          </p:cNvSpPr>
          <p:nvPr>
            <p:ph type="sldNum" sz="quarter" idx="11"/>
          </p:nvPr>
        </p:nvSpPr>
        <p:spPr>
          <a:noFill/>
        </p:spPr>
        <p:txBody>
          <a:bodyPr/>
          <a:lstStyle/>
          <a:p>
            <a:pPr marL="342900" indent="-342900"/>
            <a:fld id="{69E48AFF-E719-D642-9547-EA0F4124B047}" type="slidenum">
              <a:rPr lang="en-US"/>
              <a:pPr marL="342900" indent="-342900"/>
              <a:t>21</a:t>
            </a:fld>
            <a:endParaRPr lang="en-US">
              <a:solidFill>
                <a:schemeClr val="tx1"/>
              </a:solidFill>
            </a:endParaRPr>
          </a:p>
        </p:txBody>
      </p:sp>
      <p:sp>
        <p:nvSpPr>
          <p:cNvPr id="28676" name="Rectangle 2"/>
          <p:cNvSpPr>
            <a:spLocks noGrp="1" noChangeArrowheads="1"/>
          </p:cNvSpPr>
          <p:nvPr>
            <p:ph type="title"/>
          </p:nvPr>
        </p:nvSpPr>
        <p:spPr/>
        <p:txBody>
          <a:bodyPr/>
          <a:lstStyle/>
          <a:p>
            <a:pPr eaLnBrk="1" hangingPunct="1"/>
            <a:r>
              <a:rPr lang="en-US"/>
              <a:t>Recall: CPU Performance Equation</a:t>
            </a:r>
          </a:p>
        </p:txBody>
      </p:sp>
      <p:sp>
        <p:nvSpPr>
          <p:cNvPr id="28677" name="Rectangle 3" descr="Rectangle: Click to edit Master text styles&#10;Second level&#10;Third level&#10;Fourth level&#10;Fifth level"/>
          <p:cNvSpPr>
            <a:spLocks noGrp="1" noChangeArrowheads="1"/>
          </p:cNvSpPr>
          <p:nvPr>
            <p:ph type="body" idx="1"/>
          </p:nvPr>
        </p:nvSpPr>
        <p:spPr>
          <a:xfrm>
            <a:off x="304800" y="1143000"/>
            <a:ext cx="8610600" cy="5257800"/>
          </a:xfrm>
        </p:spPr>
        <p:txBody>
          <a:bodyPr/>
          <a:lstStyle/>
          <a:p>
            <a:pPr eaLnBrk="1" hangingPunct="1"/>
            <a:r>
              <a:rPr lang="en-US" dirty="0" smtClean="0"/>
              <a:t>Latency </a:t>
            </a:r>
            <a:r>
              <a:rPr lang="en-US" dirty="0"/>
              <a:t>= seconds / program =</a:t>
            </a:r>
          </a:p>
          <a:p>
            <a:pPr lvl="1" eaLnBrk="1" hangingPunct="1"/>
            <a:r>
              <a:rPr lang="en-US" dirty="0"/>
              <a:t>(</a:t>
            </a:r>
            <a:r>
              <a:rPr lang="en-US" dirty="0" err="1"/>
              <a:t>insns</a:t>
            </a:r>
            <a:r>
              <a:rPr lang="en-US" dirty="0"/>
              <a:t> / program) * (cycles / </a:t>
            </a:r>
            <a:r>
              <a:rPr lang="en-US" dirty="0" err="1"/>
              <a:t>insn</a:t>
            </a:r>
            <a:r>
              <a:rPr lang="en-US" dirty="0"/>
              <a:t>) * (seconds / cycle)</a:t>
            </a:r>
          </a:p>
          <a:p>
            <a:pPr lvl="1" eaLnBrk="1" hangingPunct="1"/>
            <a:r>
              <a:rPr lang="en-US" b="1" dirty="0" err="1">
                <a:solidFill>
                  <a:srgbClr val="F7020B"/>
                </a:solidFill>
              </a:rPr>
              <a:t>Insns</a:t>
            </a:r>
            <a:r>
              <a:rPr lang="en-US" b="1" dirty="0">
                <a:solidFill>
                  <a:srgbClr val="F7020B"/>
                </a:solidFill>
              </a:rPr>
              <a:t> / program</a:t>
            </a:r>
            <a:r>
              <a:rPr lang="en-US" dirty="0"/>
              <a:t>: </a:t>
            </a:r>
            <a:r>
              <a:rPr lang="en-US" dirty="0" err="1" smtClean="0"/>
              <a:t>insn</a:t>
            </a:r>
            <a:r>
              <a:rPr lang="en-US" dirty="0" smtClean="0"/>
              <a:t> </a:t>
            </a:r>
            <a:r>
              <a:rPr lang="en-US" dirty="0"/>
              <a:t>count</a:t>
            </a:r>
          </a:p>
          <a:p>
            <a:pPr lvl="2" eaLnBrk="1" hangingPunct="1"/>
            <a:r>
              <a:rPr lang="en-US" dirty="0">
                <a:ea typeface="ＭＳ Ｐゴシック" pitchFamily="-65" charset="-128"/>
              </a:rPr>
              <a:t>Impacted by program, compiler, ISA</a:t>
            </a:r>
          </a:p>
          <a:p>
            <a:pPr lvl="1" eaLnBrk="1" hangingPunct="1"/>
            <a:r>
              <a:rPr lang="en-US" b="1" dirty="0">
                <a:solidFill>
                  <a:srgbClr val="F7020B"/>
                </a:solidFill>
              </a:rPr>
              <a:t>Cycles / </a:t>
            </a:r>
            <a:r>
              <a:rPr lang="en-US" b="1" dirty="0" err="1">
                <a:solidFill>
                  <a:srgbClr val="F7020B"/>
                </a:solidFill>
              </a:rPr>
              <a:t>insn</a:t>
            </a:r>
            <a:r>
              <a:rPr lang="en-US" dirty="0"/>
              <a:t>: </a:t>
            </a:r>
            <a:r>
              <a:rPr lang="en-US" dirty="0" smtClean="0"/>
              <a:t>CPI</a:t>
            </a:r>
            <a:endParaRPr lang="en-US" dirty="0"/>
          </a:p>
          <a:p>
            <a:pPr lvl="2" eaLnBrk="1" hangingPunct="1"/>
            <a:r>
              <a:rPr lang="en-US" dirty="0">
                <a:ea typeface="ＭＳ Ｐゴシック" pitchFamily="-65" charset="-128"/>
              </a:rPr>
              <a:t>Impacted by program, compiler, ISA, </a:t>
            </a:r>
            <a:r>
              <a:rPr lang="en-US" dirty="0">
                <a:ea typeface="ＭＳ Ｐゴシック" pitchFamily="-65" charset="-128"/>
                <a:sym typeface="Symbol" pitchFamily="-65" charset="2"/>
              </a:rPr>
              <a:t>micro</a:t>
            </a:r>
            <a:r>
              <a:rPr lang="en-US" dirty="0">
                <a:ea typeface="ＭＳ Ｐゴシック" pitchFamily="-65" charset="-128"/>
              </a:rPr>
              <a:t>-arch</a:t>
            </a:r>
          </a:p>
          <a:p>
            <a:pPr lvl="1" eaLnBrk="1" hangingPunct="1"/>
            <a:r>
              <a:rPr lang="en-US" b="1" dirty="0">
                <a:solidFill>
                  <a:srgbClr val="F7020B"/>
                </a:solidFill>
              </a:rPr>
              <a:t>Seconds / cycle</a:t>
            </a:r>
            <a:r>
              <a:rPr lang="en-US" dirty="0"/>
              <a:t>: clock period (Hz</a:t>
            </a:r>
            <a:r>
              <a:rPr lang="en-US" dirty="0" smtClean="0"/>
              <a:t>) </a:t>
            </a:r>
            <a:endParaRPr lang="en-US" dirty="0"/>
          </a:p>
          <a:p>
            <a:pPr lvl="2" eaLnBrk="1" hangingPunct="1"/>
            <a:r>
              <a:rPr lang="en-US" dirty="0">
                <a:ea typeface="ＭＳ Ｐゴシック" pitchFamily="-65" charset="-128"/>
              </a:rPr>
              <a:t>Impacted by </a:t>
            </a:r>
            <a:r>
              <a:rPr lang="en-US" dirty="0">
                <a:ea typeface="ＭＳ Ｐゴシック" pitchFamily="-65" charset="-128"/>
                <a:sym typeface="Symbol" pitchFamily="-65" charset="2"/>
              </a:rPr>
              <a:t>micro</a:t>
            </a:r>
            <a:r>
              <a:rPr lang="en-US" dirty="0">
                <a:ea typeface="ＭＳ Ｐゴシック" pitchFamily="-65" charset="-128"/>
              </a:rPr>
              <a:t>-arch, technology</a:t>
            </a:r>
          </a:p>
          <a:p>
            <a:pPr eaLnBrk="1" hangingPunct="1"/>
            <a:r>
              <a:rPr lang="en-US" dirty="0"/>
              <a:t>For low latency (better performance) minimize all three</a:t>
            </a:r>
          </a:p>
          <a:p>
            <a:pPr lvl="1" eaLnBrk="1" hangingPunct="1">
              <a:buFontTx/>
              <a:buChar char="–"/>
            </a:pPr>
            <a:r>
              <a:rPr lang="en-US" dirty="0"/>
              <a:t>Difficult: often pull against one another</a:t>
            </a:r>
          </a:p>
          <a:p>
            <a:pPr lvl="1" eaLnBrk="1" hangingPunct="1"/>
            <a:r>
              <a:rPr lang="en-US" dirty="0"/>
              <a:t>Example we have seen: RISC vs. CISC ISAs</a:t>
            </a:r>
          </a:p>
          <a:p>
            <a:pPr lvl="2" eaLnBrk="1" hangingPunct="1">
              <a:buFontTx/>
              <a:buChar char="±"/>
            </a:pPr>
            <a:r>
              <a:rPr lang="en-US" dirty="0">
                <a:ea typeface="ＭＳ Ｐゴシック" pitchFamily="-65" charset="-128"/>
              </a:rPr>
              <a:t>RISC: low CPI/clock period, high </a:t>
            </a:r>
            <a:r>
              <a:rPr lang="en-US" dirty="0" err="1">
                <a:ea typeface="ＭＳ Ｐゴシック" pitchFamily="-65" charset="-128"/>
              </a:rPr>
              <a:t>insn</a:t>
            </a:r>
            <a:r>
              <a:rPr lang="en-US" dirty="0">
                <a:ea typeface="ＭＳ Ｐゴシック" pitchFamily="-65" charset="-128"/>
              </a:rPr>
              <a:t> count</a:t>
            </a:r>
          </a:p>
          <a:p>
            <a:pPr lvl="2" eaLnBrk="1" hangingPunct="1">
              <a:buFontTx/>
              <a:buChar char="±"/>
            </a:pPr>
            <a:r>
              <a:rPr lang="en-US" dirty="0">
                <a:ea typeface="ＭＳ Ｐゴシック" pitchFamily="-65" charset="-128"/>
              </a:rPr>
              <a:t>CISC: low </a:t>
            </a:r>
            <a:r>
              <a:rPr lang="en-US" dirty="0" err="1">
                <a:ea typeface="ＭＳ Ｐゴシック" pitchFamily="-65" charset="-128"/>
              </a:rPr>
              <a:t>insn</a:t>
            </a:r>
            <a:r>
              <a:rPr lang="en-US" dirty="0">
                <a:ea typeface="ＭＳ Ｐゴシック" pitchFamily="-65" charset="-128"/>
              </a:rPr>
              <a:t> count, high CPI/clock period</a:t>
            </a:r>
          </a:p>
        </p:txBody>
      </p:sp>
      <p:sp>
        <p:nvSpPr>
          <p:cNvPr id="6" name="Oval 5"/>
          <p:cNvSpPr/>
          <p:nvPr/>
        </p:nvSpPr>
        <p:spPr bwMode="auto">
          <a:xfrm>
            <a:off x="5029200" y="2133600"/>
            <a:ext cx="990600" cy="626212"/>
          </a:xfrm>
          <a:prstGeom prst="ellipse">
            <a:avLst/>
          </a:prstGeom>
          <a:noFill/>
          <a:ln w="28575" cap="flat" cmpd="sng" algn="ctr">
            <a:solidFill>
              <a:srgbClr val="F7020B"/>
            </a:solidFill>
            <a:prstDash val="solid"/>
            <a:round/>
            <a:headEnd type="none" w="med" len="med"/>
            <a:tailEnd type="none" w="med" len="med"/>
          </a:ln>
          <a:effectLst/>
        </p:spPr>
        <p:txBody>
          <a:bodyPr/>
          <a:lstStyle/>
          <a:p>
            <a:endParaRPr lang="en-US"/>
          </a:p>
        </p:txBody>
      </p:sp>
      <p:sp>
        <p:nvSpPr>
          <p:cNvPr id="7" name="Oval 6"/>
          <p:cNvSpPr/>
          <p:nvPr/>
        </p:nvSpPr>
        <p:spPr bwMode="auto">
          <a:xfrm>
            <a:off x="4953000" y="2895600"/>
            <a:ext cx="1051614" cy="626212"/>
          </a:xfrm>
          <a:prstGeom prst="ellipse">
            <a:avLst/>
          </a:prstGeom>
          <a:noFill/>
          <a:ln w="28575" cap="flat" cmpd="sng" algn="ctr">
            <a:solidFill>
              <a:srgbClr val="F7020B"/>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2578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04800" y="228600"/>
            <a:ext cx="8534400" cy="685800"/>
          </a:xfrm>
        </p:spPr>
        <p:txBody>
          <a:bodyPr/>
          <a:lstStyle/>
          <a:p>
            <a:r>
              <a:rPr lang="en-US" smtClean="0">
                <a:ea typeface="ＭＳ Ｐゴシック" pitchFamily="-65" charset="-128"/>
                <a:cs typeface="ＭＳ Ｐゴシック" pitchFamily="-65" charset="-128"/>
              </a:rPr>
              <a:t>Performance, Performance, Performance</a:t>
            </a:r>
          </a:p>
        </p:txBody>
      </p:sp>
      <p:sp>
        <p:nvSpPr>
          <p:cNvPr id="32771" name="Content Placeholder 2" descr="Rectangle: Click to edit Master text styles&#10;Second level&#10;Third level&#10;Fourth level&#10;Fifth level"/>
          <p:cNvSpPr>
            <a:spLocks noGrp="1"/>
          </p:cNvSpPr>
          <p:nvPr>
            <p:ph idx="1"/>
          </p:nvPr>
        </p:nvSpPr>
        <p:spPr/>
        <p:txBody>
          <a:bodyPr/>
          <a:lstStyle/>
          <a:p>
            <a:r>
              <a:rPr lang="en-US" smtClean="0">
                <a:ea typeface="ＭＳ Ｐゴシック" pitchFamily="-65" charset="-128"/>
                <a:cs typeface="ＭＳ Ｐゴシック" pitchFamily="-65" charset="-128"/>
              </a:rPr>
              <a:t>How long does it take for a program to execute?</a:t>
            </a:r>
          </a:p>
          <a:p>
            <a:pPr lvl="1"/>
            <a:r>
              <a:rPr lang="en-US" smtClean="0"/>
              <a:t>Three factors</a:t>
            </a:r>
          </a:p>
          <a:p>
            <a:pPr>
              <a:buFontTx/>
              <a:buNone/>
            </a:pPr>
            <a:r>
              <a:rPr lang="en-US" smtClean="0">
                <a:ea typeface="ＭＳ Ｐゴシック" pitchFamily="-65" charset="-128"/>
                <a:cs typeface="ＭＳ Ｐゴシック" pitchFamily="-65" charset="-128"/>
              </a:rPr>
              <a:t>1. How many insn must execute to complete program?</a:t>
            </a:r>
          </a:p>
          <a:p>
            <a:pPr lvl="1"/>
            <a:r>
              <a:rPr lang="en-US" b="1" smtClean="0">
                <a:solidFill>
                  <a:srgbClr val="0000FF"/>
                </a:solidFill>
              </a:rPr>
              <a:t>Instructions per program</a:t>
            </a:r>
            <a:r>
              <a:rPr lang="en-US" smtClean="0">
                <a:solidFill>
                  <a:srgbClr val="0000FF"/>
                </a:solidFill>
              </a:rPr>
              <a:t> </a:t>
            </a:r>
            <a:r>
              <a:rPr lang="en-US" smtClean="0">
                <a:solidFill>
                  <a:srgbClr val="000000"/>
                </a:solidFill>
              </a:rPr>
              <a:t>during execution</a:t>
            </a:r>
          </a:p>
          <a:p>
            <a:pPr lvl="1"/>
            <a:r>
              <a:rPr lang="en-US" smtClean="0"/>
              <a:t>“Dynamic insn count” (not number of “static” insns in program)</a:t>
            </a:r>
            <a:endParaRPr lang="en-US" sz="1000" smtClean="0"/>
          </a:p>
          <a:p>
            <a:pPr>
              <a:buFontTx/>
              <a:buNone/>
            </a:pPr>
            <a:r>
              <a:rPr lang="en-US" smtClean="0">
                <a:ea typeface="ＭＳ Ｐゴシック" pitchFamily="-65" charset="-128"/>
                <a:cs typeface="ＭＳ Ｐゴシック" pitchFamily="-65" charset="-128"/>
              </a:rPr>
              <a:t>2. How quickly does the processor “cycle”?</a:t>
            </a:r>
          </a:p>
          <a:p>
            <a:pPr lvl="1"/>
            <a:r>
              <a:rPr lang="en-US" b="1" smtClean="0">
                <a:solidFill>
                  <a:srgbClr val="0000FF"/>
                </a:solidFill>
              </a:rPr>
              <a:t>Clock frequency </a:t>
            </a:r>
            <a:r>
              <a:rPr lang="en-US" smtClean="0"/>
              <a:t>(cycles per second)         1 gigahertz (Ghz)</a:t>
            </a:r>
          </a:p>
          <a:p>
            <a:pPr lvl="1"/>
            <a:r>
              <a:rPr lang="en-US" smtClean="0"/>
              <a:t>or expressed as reciprocal, </a:t>
            </a:r>
            <a:r>
              <a:rPr lang="en-US" b="1" smtClean="0">
                <a:solidFill>
                  <a:srgbClr val="0000FF"/>
                </a:solidFill>
              </a:rPr>
              <a:t>Clock period    </a:t>
            </a:r>
            <a:r>
              <a:rPr lang="en-US" smtClean="0">
                <a:solidFill>
                  <a:srgbClr val="0000FF"/>
                </a:solidFill>
              </a:rPr>
              <a:t> </a:t>
            </a:r>
            <a:r>
              <a:rPr lang="en-US" smtClean="0"/>
              <a:t>nanosecond (ns)</a:t>
            </a:r>
          </a:p>
          <a:p>
            <a:pPr lvl="1"/>
            <a:r>
              <a:rPr lang="en-US" smtClean="0">
                <a:solidFill>
                  <a:srgbClr val="000000"/>
                </a:solidFill>
              </a:rPr>
              <a:t>Worst-case delay through circuit for a particular design</a:t>
            </a:r>
            <a:endParaRPr lang="en-US" sz="1000" smtClean="0"/>
          </a:p>
          <a:p>
            <a:pPr>
              <a:buFontTx/>
              <a:buNone/>
            </a:pPr>
            <a:r>
              <a:rPr lang="en-US" smtClean="0">
                <a:ea typeface="ＭＳ Ｐゴシック" pitchFamily="-65" charset="-128"/>
                <a:cs typeface="ＭＳ Ｐゴシック" pitchFamily="-65" charset="-128"/>
              </a:rPr>
              <a:t>3. How many </a:t>
            </a:r>
            <a:r>
              <a:rPr lang="en-US" i="1" smtClean="0">
                <a:ea typeface="ＭＳ Ｐゴシック" pitchFamily="-65" charset="-128"/>
                <a:cs typeface="ＭＳ Ｐゴシック" pitchFamily="-65" charset="-128"/>
              </a:rPr>
              <a:t>cycles</a:t>
            </a:r>
            <a:r>
              <a:rPr lang="en-US" smtClean="0">
                <a:ea typeface="ＭＳ Ｐゴシック" pitchFamily="-65" charset="-128"/>
                <a:cs typeface="ＭＳ Ｐゴシック" pitchFamily="-65" charset="-128"/>
              </a:rPr>
              <a:t> does each instruction take to execute?</a:t>
            </a:r>
          </a:p>
          <a:p>
            <a:pPr lvl="1"/>
            <a:r>
              <a:rPr lang="en-US" b="1" smtClean="0">
                <a:solidFill>
                  <a:srgbClr val="0000FF"/>
                </a:solidFill>
              </a:rPr>
              <a:t>Cycles per Instruction </a:t>
            </a:r>
            <a:r>
              <a:rPr lang="en-US" smtClean="0"/>
              <a:t>(CPI) or reciprocal, </a:t>
            </a:r>
            <a:r>
              <a:rPr lang="en-US" b="1" smtClean="0">
                <a:solidFill>
                  <a:srgbClr val="0000FF"/>
                </a:solidFill>
              </a:rPr>
              <a:t>Insn per Cycle </a:t>
            </a:r>
            <a:r>
              <a:rPr lang="en-US" smtClean="0"/>
              <a:t>(IPC)</a:t>
            </a:r>
          </a:p>
        </p:txBody>
      </p:sp>
      <p:sp>
        <p:nvSpPr>
          <p:cNvPr id="3277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2773" name="Slide Number Placeholder 4"/>
          <p:cNvSpPr>
            <a:spLocks noGrp="1"/>
          </p:cNvSpPr>
          <p:nvPr>
            <p:ph type="sldNum" sz="quarter" idx="11"/>
          </p:nvPr>
        </p:nvSpPr>
        <p:spPr>
          <a:noFill/>
        </p:spPr>
        <p:txBody>
          <a:bodyPr/>
          <a:lstStyle/>
          <a:p>
            <a:fld id="{4BD77941-67C5-D145-896D-233A9249AECC}" type="slidenum">
              <a:rPr lang="en-US" smtClean="0">
                <a:latin typeface="Tahoma" pitchFamily="-65" charset="0"/>
              </a:rPr>
              <a:pPr/>
              <a:t>22</a:t>
            </a:fld>
            <a:endParaRPr lang="en-US" smtClean="0">
              <a:solidFill>
                <a:schemeClr val="tx1"/>
              </a:solidFill>
              <a:latin typeface="Tahoma" pitchFamily="-65" charset="0"/>
            </a:endParaRPr>
          </a:p>
        </p:txBody>
      </p:sp>
      <p:sp>
        <p:nvSpPr>
          <p:cNvPr id="7" name="Rectangle 6"/>
          <p:cNvSpPr/>
          <p:nvPr/>
        </p:nvSpPr>
        <p:spPr>
          <a:xfrm>
            <a:off x="304800" y="5638800"/>
            <a:ext cx="8534400" cy="708025"/>
          </a:xfrm>
          <a:prstGeom prst="rect">
            <a:avLst/>
          </a:prstGeom>
          <a:ln w="25400" cap="flat" cmpd="sng" algn="ctr">
            <a:solidFill>
              <a:srgbClr val="000000"/>
            </a:solidFill>
            <a:prstDash val="solid"/>
            <a:round/>
            <a:headEnd type="none" w="med" len="med"/>
            <a:tailEnd type="none" w="med" len="med"/>
          </a:ln>
        </p:spPr>
        <p:txBody>
          <a:bodyPr>
            <a:spAutoFit/>
          </a:bodyPr>
          <a:lstStyle/>
          <a:p>
            <a:pPr marL="0" lvl="1" eaLnBrk="1" hangingPunct="1">
              <a:defRPr/>
            </a:pPr>
            <a:r>
              <a:rPr lang="en-US" sz="2000" b="1" dirty="0">
                <a:solidFill>
                  <a:srgbClr val="000000"/>
                </a:solidFill>
                <a:latin typeface="Tahoma" charset="0"/>
              </a:rPr>
              <a:t>Execution time = </a:t>
            </a:r>
            <a:br>
              <a:rPr lang="en-US" sz="2000" b="1" dirty="0">
                <a:solidFill>
                  <a:srgbClr val="000000"/>
                </a:solidFill>
                <a:latin typeface="Tahoma" charset="0"/>
              </a:rPr>
            </a:br>
            <a:r>
              <a:rPr lang="en-US" sz="2000" b="1" dirty="0">
                <a:solidFill>
                  <a:srgbClr val="000000"/>
                </a:solidFill>
                <a:latin typeface="Tahoma" charset="0"/>
              </a:rPr>
              <a:t>(instructions/program) * (seconds/cycle) * (cycles/instruction)</a:t>
            </a:r>
          </a:p>
        </p:txBody>
      </p:sp>
    </p:spTree>
    <p:extLst>
      <p:ext uri="{BB962C8B-B14F-4D97-AF65-F5344CB8AC3E}">
        <p14:creationId xmlns:p14="http://schemas.microsoft.com/office/powerpoint/2010/main" val="3397349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pitchFamily="-65" charset="-128"/>
                <a:cs typeface="ＭＳ Ｐゴシック" pitchFamily="-65" charset="-128"/>
              </a:rPr>
              <a:t>Maximizing Performance</a:t>
            </a:r>
          </a:p>
        </p:txBody>
      </p:sp>
      <p:sp>
        <p:nvSpPr>
          <p:cNvPr id="33795" name="Content Placeholder 2" descr="Rectangle: Click to edit Master text styles&#10;Second level&#10;Third level&#10;Fourth level&#10;Fifth level"/>
          <p:cNvSpPr>
            <a:spLocks noGrp="1"/>
          </p:cNvSpPr>
          <p:nvPr>
            <p:ph idx="1"/>
          </p:nvPr>
        </p:nvSpPr>
        <p:spPr>
          <a:xfrm>
            <a:off x="304800" y="2438400"/>
            <a:ext cx="8534400" cy="3810000"/>
          </a:xfrm>
        </p:spPr>
        <p:txBody>
          <a:bodyPr/>
          <a:lstStyle/>
          <a:p>
            <a:pPr>
              <a:lnSpc>
                <a:spcPct val="90000"/>
              </a:lnSpc>
            </a:pPr>
            <a:r>
              <a:rPr lang="en-US" dirty="0" smtClean="0">
                <a:solidFill>
                  <a:srgbClr val="000000"/>
                </a:solidFill>
                <a:ea typeface="ＭＳ Ｐゴシック" pitchFamily="-65" charset="-128"/>
                <a:cs typeface="ＭＳ Ｐゴシック" pitchFamily="-65" charset="-128"/>
              </a:rPr>
              <a:t>Instructions per program:</a:t>
            </a:r>
          </a:p>
          <a:p>
            <a:pPr lvl="1">
              <a:lnSpc>
                <a:spcPct val="90000"/>
              </a:lnSpc>
            </a:pPr>
            <a:r>
              <a:rPr lang="en-US" dirty="0" smtClean="0">
                <a:solidFill>
                  <a:srgbClr val="0000FF"/>
                </a:solidFill>
              </a:rPr>
              <a:t>Determined by program, compiler, instruction set architecture (ISA)</a:t>
            </a:r>
          </a:p>
          <a:p>
            <a:pPr>
              <a:lnSpc>
                <a:spcPct val="90000"/>
              </a:lnSpc>
            </a:pPr>
            <a:r>
              <a:rPr lang="en-US" dirty="0" smtClean="0">
                <a:solidFill>
                  <a:srgbClr val="000000"/>
                </a:solidFill>
                <a:ea typeface="ＭＳ Ｐゴシック" pitchFamily="-65" charset="-128"/>
                <a:cs typeface="ＭＳ Ｐゴシック" pitchFamily="-65" charset="-128"/>
              </a:rPr>
              <a:t>Cycles per instruction: “CPI”</a:t>
            </a:r>
          </a:p>
          <a:p>
            <a:pPr lvl="1">
              <a:lnSpc>
                <a:spcPct val="90000"/>
              </a:lnSpc>
            </a:pPr>
            <a:r>
              <a:rPr lang="en-US" dirty="0" smtClean="0">
                <a:solidFill>
                  <a:srgbClr val="000000"/>
                </a:solidFill>
                <a:ea typeface="ＭＳ Ｐゴシック" pitchFamily="-65" charset="-128"/>
                <a:cs typeface="ＭＳ Ｐゴシック" pitchFamily="-65" charset="-128"/>
              </a:rPr>
              <a:t>Typical range today: 2 to 0.5</a:t>
            </a:r>
            <a:endParaRPr lang="en-US" dirty="0" smtClean="0">
              <a:solidFill>
                <a:srgbClr val="FD0002"/>
              </a:solidFill>
            </a:endParaRPr>
          </a:p>
          <a:p>
            <a:pPr lvl="1">
              <a:lnSpc>
                <a:spcPct val="90000"/>
              </a:lnSpc>
            </a:pPr>
            <a:r>
              <a:rPr lang="en-US" dirty="0" smtClean="0">
                <a:solidFill>
                  <a:srgbClr val="0000FF"/>
                </a:solidFill>
              </a:rPr>
              <a:t>Determined by program, compiler, ISA, micro-architecture</a:t>
            </a:r>
          </a:p>
          <a:p>
            <a:pPr>
              <a:lnSpc>
                <a:spcPct val="90000"/>
              </a:lnSpc>
            </a:pPr>
            <a:r>
              <a:rPr lang="en-US" dirty="0" smtClean="0">
                <a:solidFill>
                  <a:srgbClr val="000000"/>
                </a:solidFill>
                <a:ea typeface="ＭＳ Ｐゴシック" pitchFamily="-65" charset="-128"/>
                <a:cs typeface="ＭＳ Ｐゴシック" pitchFamily="-65" charset="-128"/>
              </a:rPr>
              <a:t>Seconds per cycle: “clock period”</a:t>
            </a:r>
          </a:p>
          <a:p>
            <a:pPr lvl="1">
              <a:lnSpc>
                <a:spcPct val="90000"/>
              </a:lnSpc>
            </a:pPr>
            <a:r>
              <a:rPr lang="en-US" dirty="0" smtClean="0">
                <a:solidFill>
                  <a:srgbClr val="000000"/>
                </a:solidFill>
                <a:ea typeface="ＭＳ Ｐゴシック" pitchFamily="-65" charset="-128"/>
                <a:cs typeface="ＭＳ Ｐゴシック" pitchFamily="-65" charset="-128"/>
              </a:rPr>
              <a:t>Typical range today: 2ns to 0.25ns</a:t>
            </a:r>
          </a:p>
          <a:p>
            <a:pPr lvl="1">
              <a:lnSpc>
                <a:spcPct val="90000"/>
              </a:lnSpc>
            </a:pPr>
            <a:r>
              <a:rPr lang="en-US" dirty="0" smtClean="0">
                <a:solidFill>
                  <a:srgbClr val="000000"/>
                </a:solidFill>
                <a:ea typeface="ＭＳ Ｐゴシック" pitchFamily="-65" charset="-128"/>
                <a:cs typeface="ＭＳ Ｐゴシック" pitchFamily="-65" charset="-128"/>
              </a:rPr>
              <a:t>Reciprocal is frequency: 0.5 </a:t>
            </a:r>
            <a:r>
              <a:rPr lang="en-US" dirty="0" err="1" smtClean="0">
                <a:solidFill>
                  <a:srgbClr val="000000"/>
                </a:solidFill>
                <a:ea typeface="ＭＳ Ｐゴシック" pitchFamily="-65" charset="-128"/>
                <a:cs typeface="ＭＳ Ｐゴシック" pitchFamily="-65" charset="-128"/>
              </a:rPr>
              <a:t>Ghz</a:t>
            </a:r>
            <a:r>
              <a:rPr lang="en-US" dirty="0" smtClean="0">
                <a:solidFill>
                  <a:srgbClr val="000000"/>
                </a:solidFill>
                <a:ea typeface="ＭＳ Ｐゴシック" pitchFamily="-65" charset="-128"/>
                <a:cs typeface="ＭＳ Ｐゴシック" pitchFamily="-65" charset="-128"/>
              </a:rPr>
              <a:t> to 4 </a:t>
            </a:r>
            <a:r>
              <a:rPr lang="en-US" dirty="0" err="1" smtClean="0">
                <a:solidFill>
                  <a:srgbClr val="000000"/>
                </a:solidFill>
                <a:ea typeface="ＭＳ Ｐゴシック" pitchFamily="-65" charset="-128"/>
                <a:cs typeface="ＭＳ Ｐゴシック" pitchFamily="-65" charset="-128"/>
              </a:rPr>
              <a:t>Ghz</a:t>
            </a:r>
            <a:r>
              <a:rPr lang="en-US" dirty="0" smtClean="0">
                <a:solidFill>
                  <a:srgbClr val="000000"/>
                </a:solidFill>
                <a:ea typeface="ＭＳ Ｐゴシック" pitchFamily="-65" charset="-128"/>
                <a:cs typeface="ＭＳ Ｐゴシック" pitchFamily="-65" charset="-128"/>
              </a:rPr>
              <a:t> (1 Hz = 1 cycle per sec)</a:t>
            </a:r>
          </a:p>
          <a:p>
            <a:pPr lvl="1">
              <a:lnSpc>
                <a:spcPct val="90000"/>
              </a:lnSpc>
            </a:pPr>
            <a:r>
              <a:rPr lang="en-US" dirty="0" smtClean="0">
                <a:solidFill>
                  <a:srgbClr val="0000FF"/>
                </a:solidFill>
              </a:rPr>
              <a:t>Determined by micro-architecture, technology parameters</a:t>
            </a:r>
          </a:p>
          <a:p>
            <a:pPr>
              <a:lnSpc>
                <a:spcPct val="90000"/>
              </a:lnSpc>
            </a:pPr>
            <a:r>
              <a:rPr lang="en-US" dirty="0" smtClean="0">
                <a:solidFill>
                  <a:srgbClr val="000000"/>
                </a:solidFill>
                <a:ea typeface="ＭＳ Ｐゴシック" pitchFamily="-65" charset="-128"/>
                <a:cs typeface="ＭＳ Ｐゴシック" pitchFamily="-65" charset="-128"/>
              </a:rPr>
              <a:t>For minimum execution time, minimize each term</a:t>
            </a:r>
          </a:p>
          <a:p>
            <a:pPr lvl="1">
              <a:lnSpc>
                <a:spcPct val="90000"/>
              </a:lnSpc>
            </a:pPr>
            <a:r>
              <a:rPr lang="en-US" dirty="0" smtClean="0"/>
              <a:t>Difficult: </a:t>
            </a:r>
            <a:r>
              <a:rPr lang="en-US" b="1" i="1" dirty="0" smtClean="0">
                <a:solidFill>
                  <a:srgbClr val="0000FF"/>
                </a:solidFill>
              </a:rPr>
              <a:t>often pull against one another</a:t>
            </a:r>
          </a:p>
          <a:p>
            <a:endParaRPr lang="en-US" dirty="0" smtClean="0">
              <a:ea typeface="ＭＳ Ｐゴシック" pitchFamily="-65" charset="-128"/>
              <a:cs typeface="ＭＳ Ｐゴシック" pitchFamily="-65" charset="-128"/>
            </a:endParaRPr>
          </a:p>
        </p:txBody>
      </p:sp>
      <p:sp>
        <p:nvSpPr>
          <p:cNvPr id="33796"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3797" name="Slide Number Placeholder 4"/>
          <p:cNvSpPr>
            <a:spLocks noGrp="1"/>
          </p:cNvSpPr>
          <p:nvPr>
            <p:ph type="sldNum" sz="quarter" idx="11"/>
          </p:nvPr>
        </p:nvSpPr>
        <p:spPr>
          <a:noFill/>
        </p:spPr>
        <p:txBody>
          <a:bodyPr/>
          <a:lstStyle/>
          <a:p>
            <a:fld id="{73DA7651-82D7-C64B-823A-9872662B1053}" type="slidenum">
              <a:rPr lang="en-US" smtClean="0">
                <a:latin typeface="Tahoma" pitchFamily="-65" charset="0"/>
              </a:rPr>
              <a:pPr/>
              <a:t>23</a:t>
            </a:fld>
            <a:endParaRPr lang="en-US" smtClean="0">
              <a:solidFill>
                <a:schemeClr val="tx1"/>
              </a:solidFill>
              <a:latin typeface="Tahoma" pitchFamily="-65" charset="0"/>
            </a:endParaRPr>
          </a:p>
        </p:txBody>
      </p:sp>
      <p:sp>
        <p:nvSpPr>
          <p:cNvPr id="6" name="Rectangle 5"/>
          <p:cNvSpPr/>
          <p:nvPr/>
        </p:nvSpPr>
        <p:spPr>
          <a:xfrm>
            <a:off x="76200" y="1792288"/>
            <a:ext cx="9067800" cy="708025"/>
          </a:xfrm>
          <a:prstGeom prst="rect">
            <a:avLst/>
          </a:prstGeom>
        </p:spPr>
        <p:txBody>
          <a:bodyPr>
            <a:spAutoFit/>
          </a:bodyPr>
          <a:lstStyle/>
          <a:p>
            <a:pPr marL="0" lvl="1" eaLnBrk="1" hangingPunct="1">
              <a:defRPr/>
            </a:pPr>
            <a:r>
              <a:rPr lang="en-US" sz="2000" b="1" dirty="0">
                <a:solidFill>
                  <a:srgbClr val="000000"/>
                </a:solidFill>
                <a:latin typeface="Tahoma" charset="0"/>
              </a:rPr>
              <a:t>(1 billion instructions) * (1ns per cycle) * (1 cycle per </a:t>
            </a:r>
            <a:r>
              <a:rPr lang="en-US" sz="2000" b="1" dirty="0" err="1">
                <a:solidFill>
                  <a:srgbClr val="000000"/>
                </a:solidFill>
                <a:latin typeface="Tahoma" charset="0"/>
              </a:rPr>
              <a:t>insn</a:t>
            </a:r>
            <a:r>
              <a:rPr lang="en-US" sz="2000" b="1" dirty="0">
                <a:solidFill>
                  <a:srgbClr val="000000"/>
                </a:solidFill>
                <a:latin typeface="Tahoma" charset="0"/>
              </a:rPr>
              <a:t>) </a:t>
            </a:r>
            <a:br>
              <a:rPr lang="en-US" sz="2000" b="1" dirty="0">
                <a:solidFill>
                  <a:srgbClr val="000000"/>
                </a:solidFill>
                <a:latin typeface="Tahoma" charset="0"/>
              </a:rPr>
            </a:br>
            <a:r>
              <a:rPr lang="en-US" sz="2000" b="1" dirty="0">
                <a:solidFill>
                  <a:srgbClr val="000000"/>
                </a:solidFill>
                <a:latin typeface="Tahoma" charset="0"/>
              </a:rPr>
              <a:t>= 1 second</a:t>
            </a:r>
          </a:p>
        </p:txBody>
      </p:sp>
      <p:sp>
        <p:nvSpPr>
          <p:cNvPr id="7" name="Rectangle 6"/>
          <p:cNvSpPr/>
          <p:nvPr/>
        </p:nvSpPr>
        <p:spPr>
          <a:xfrm>
            <a:off x="304800" y="1044575"/>
            <a:ext cx="8534400" cy="708025"/>
          </a:xfrm>
          <a:prstGeom prst="rect">
            <a:avLst/>
          </a:prstGeom>
          <a:ln w="25400" cap="flat" cmpd="sng" algn="ctr">
            <a:solidFill>
              <a:srgbClr val="000000"/>
            </a:solidFill>
            <a:prstDash val="solid"/>
            <a:round/>
            <a:headEnd type="none" w="med" len="med"/>
            <a:tailEnd type="none" w="med" len="med"/>
          </a:ln>
        </p:spPr>
        <p:txBody>
          <a:bodyPr>
            <a:spAutoFit/>
          </a:bodyPr>
          <a:lstStyle/>
          <a:p>
            <a:pPr marL="0" lvl="1" eaLnBrk="1" hangingPunct="1">
              <a:defRPr/>
            </a:pPr>
            <a:r>
              <a:rPr lang="en-US" sz="2000" b="1" dirty="0">
                <a:solidFill>
                  <a:srgbClr val="000000"/>
                </a:solidFill>
                <a:latin typeface="Tahoma" charset="0"/>
              </a:rPr>
              <a:t>Execution time = </a:t>
            </a:r>
            <a:br>
              <a:rPr lang="en-US" sz="2000" b="1" dirty="0">
                <a:solidFill>
                  <a:srgbClr val="000000"/>
                </a:solidFill>
                <a:latin typeface="Tahoma" charset="0"/>
              </a:rPr>
            </a:br>
            <a:r>
              <a:rPr lang="en-US" sz="2000" b="1" dirty="0">
                <a:solidFill>
                  <a:srgbClr val="000000"/>
                </a:solidFill>
                <a:latin typeface="Tahoma" charset="0"/>
              </a:rPr>
              <a:t>(instructions/program) * (seconds/cycle) * (cycles/instruction)</a:t>
            </a:r>
          </a:p>
        </p:txBody>
      </p:sp>
    </p:spTree>
    <p:extLst>
      <p:ext uri="{BB962C8B-B14F-4D97-AF65-F5344CB8AC3E}">
        <p14:creationId xmlns:p14="http://schemas.microsoft.com/office/powerpoint/2010/main" val="404232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4819" name="Slide Number Placeholder 4"/>
          <p:cNvSpPr>
            <a:spLocks noGrp="1"/>
          </p:cNvSpPr>
          <p:nvPr>
            <p:ph type="sldNum" sz="quarter" idx="11"/>
          </p:nvPr>
        </p:nvSpPr>
        <p:spPr>
          <a:noFill/>
        </p:spPr>
        <p:txBody>
          <a:bodyPr/>
          <a:lstStyle/>
          <a:p>
            <a:fld id="{8EB578EB-35C1-F445-98EA-891659A6FC2D}" type="slidenum">
              <a:rPr lang="en-US" smtClean="0">
                <a:latin typeface="Tahoma" pitchFamily="-65" charset="0"/>
              </a:rPr>
              <a:pPr/>
              <a:t>24</a:t>
            </a:fld>
            <a:endParaRPr lang="en-US" smtClean="0">
              <a:solidFill>
                <a:schemeClr val="tx1"/>
              </a:solidFill>
              <a:latin typeface="Tahoma" pitchFamily="-65" charset="0"/>
            </a:endParaRPr>
          </a:p>
        </p:txBody>
      </p:sp>
      <p:sp>
        <p:nvSpPr>
          <p:cNvPr id="34820" name="Rectangle 1026"/>
          <p:cNvSpPr>
            <a:spLocks noGrp="1" noChangeArrowheads="1"/>
          </p:cNvSpPr>
          <p:nvPr>
            <p:ph type="title"/>
          </p:nvPr>
        </p:nvSpPr>
        <p:spPr/>
        <p:txBody>
          <a:bodyPr/>
          <a:lstStyle/>
          <a:p>
            <a:pPr eaLnBrk="1" hangingPunct="1"/>
            <a:r>
              <a:rPr lang="en-US" smtClean="0">
                <a:ea typeface="ＭＳ Ｐゴシック" pitchFamily="-65" charset="-128"/>
                <a:cs typeface="ＭＳ Ｐゴシック" pitchFamily="-65" charset="-128"/>
              </a:rPr>
              <a:t>Example: Instruction Granularity</a:t>
            </a:r>
          </a:p>
        </p:txBody>
      </p:sp>
      <p:sp>
        <p:nvSpPr>
          <p:cNvPr id="34821" name="Rectangle 1027" descr="Rectangle: Click to edit Master text styles&#10;Second level&#10;Third level&#10;Fourth level&#10;Fifth level"/>
          <p:cNvSpPr>
            <a:spLocks noGrp="1" noChangeArrowheads="1"/>
          </p:cNvSpPr>
          <p:nvPr>
            <p:ph type="body" idx="1"/>
          </p:nvPr>
        </p:nvSpPr>
        <p:spPr>
          <a:xfrm>
            <a:off x="304800" y="1143000"/>
            <a:ext cx="8534400" cy="5181600"/>
          </a:xfrm>
        </p:spPr>
        <p:txBody>
          <a:bodyPr/>
          <a:lstStyle/>
          <a:p>
            <a:pPr eaLnBrk="1" hangingPunct="1"/>
            <a:endParaRPr lang="en-US" sz="1800" b="1" dirty="0" smtClean="0">
              <a:solidFill>
                <a:srgbClr val="FD0002"/>
              </a:solidFill>
              <a:ea typeface="ＭＳ Ｐゴシック" pitchFamily="-65" charset="-128"/>
              <a:cs typeface="ＭＳ Ｐゴシック" pitchFamily="-65" charset="-128"/>
            </a:endParaRPr>
          </a:p>
          <a:p>
            <a:pPr eaLnBrk="1" hangingPunct="1"/>
            <a:endParaRPr lang="en-US" sz="1800" b="1" dirty="0" smtClean="0">
              <a:solidFill>
                <a:srgbClr val="FD0002"/>
              </a:solidFill>
              <a:ea typeface="ＭＳ Ｐゴシック" pitchFamily="-65" charset="-128"/>
              <a:cs typeface="ＭＳ Ｐゴシック" pitchFamily="-65" charset="-128"/>
            </a:endParaRPr>
          </a:p>
          <a:p>
            <a:pPr eaLnBrk="1" hangingPunct="1"/>
            <a:r>
              <a:rPr lang="en-US" sz="1800" b="1" dirty="0" smtClean="0">
                <a:solidFill>
                  <a:srgbClr val="FD0002"/>
                </a:solidFill>
                <a:ea typeface="ＭＳ Ｐゴシック" pitchFamily="-65" charset="-128"/>
                <a:cs typeface="ＭＳ Ｐゴシック" pitchFamily="-65" charset="-128"/>
              </a:rPr>
              <a:t>CISC</a:t>
            </a:r>
            <a:r>
              <a:rPr lang="en-US" sz="1800" dirty="0" smtClean="0">
                <a:ea typeface="ＭＳ Ｐゴシック" pitchFamily="-65" charset="-128"/>
                <a:cs typeface="ＭＳ Ｐゴシック" pitchFamily="-65" charset="-128"/>
              </a:rPr>
              <a:t> (Complex Instruction Set Computing) </a:t>
            </a:r>
            <a:r>
              <a:rPr lang="en-US" sz="1800" b="1" dirty="0" smtClean="0">
                <a:solidFill>
                  <a:srgbClr val="FD0002"/>
                </a:solidFill>
                <a:ea typeface="ＭＳ Ｐゴシック" pitchFamily="-65" charset="-128"/>
                <a:cs typeface="ＭＳ Ｐゴシック" pitchFamily="-65" charset="-128"/>
              </a:rPr>
              <a:t>ISAs</a:t>
            </a:r>
            <a:endParaRPr lang="en-US" sz="1800" dirty="0" smtClean="0">
              <a:ea typeface="ＭＳ Ｐゴシック" pitchFamily="-65" charset="-128"/>
              <a:cs typeface="ＭＳ Ｐゴシック" pitchFamily="-65" charset="-128"/>
            </a:endParaRPr>
          </a:p>
          <a:p>
            <a:pPr lvl="1" eaLnBrk="1" hangingPunct="1"/>
            <a:r>
              <a:rPr lang="en-US" sz="1600" dirty="0" smtClean="0"/>
              <a:t>Big heavyweight instructions (lots of work per instruction</a:t>
            </a:r>
            <a:r>
              <a:rPr lang="en-US" sz="1600" dirty="0" smtClean="0"/>
              <a:t>), </a:t>
            </a:r>
            <a:r>
              <a:rPr lang="en-US" sz="1600" i="1" dirty="0" smtClean="0">
                <a:solidFill>
                  <a:srgbClr val="FF0000"/>
                </a:solidFill>
                <a:latin typeface="Bell MT" panose="02020503060305020303" pitchFamily="18" charset="0"/>
              </a:rPr>
              <a:t>complex</a:t>
            </a:r>
            <a:endParaRPr lang="en-US" sz="1600" i="1" dirty="0" smtClean="0">
              <a:solidFill>
                <a:srgbClr val="FF0000"/>
              </a:solidFill>
              <a:latin typeface="Bell MT" panose="02020503060305020303" pitchFamily="18" charset="0"/>
            </a:endParaRPr>
          </a:p>
          <a:p>
            <a:pPr lvl="1" eaLnBrk="1" hangingPunct="1">
              <a:buFontTx/>
              <a:buChar char="+"/>
            </a:pPr>
            <a:r>
              <a:rPr lang="en-US" sz="1600" dirty="0" smtClean="0"/>
              <a:t>Low “</a:t>
            </a:r>
            <a:r>
              <a:rPr lang="en-US" sz="1600" dirty="0" err="1" smtClean="0"/>
              <a:t>insns</a:t>
            </a:r>
            <a:r>
              <a:rPr lang="en-US" sz="1600" dirty="0" smtClean="0"/>
              <a:t>/program”</a:t>
            </a:r>
          </a:p>
          <a:p>
            <a:pPr lvl="1" eaLnBrk="1" hangingPunct="1">
              <a:buFontTx/>
              <a:buChar char="–"/>
            </a:pPr>
            <a:r>
              <a:rPr lang="en-US" sz="1600" dirty="0" smtClean="0"/>
              <a:t>Higher “cycles/</a:t>
            </a:r>
            <a:r>
              <a:rPr lang="en-US" sz="1600" dirty="0" err="1" smtClean="0"/>
              <a:t>insn</a:t>
            </a:r>
            <a:r>
              <a:rPr lang="en-US" sz="1600" dirty="0" smtClean="0"/>
              <a:t>” and “seconds/cycle” </a:t>
            </a:r>
          </a:p>
          <a:p>
            <a:pPr lvl="2" eaLnBrk="1" hangingPunct="1"/>
            <a:r>
              <a:rPr lang="en-US" sz="1600" dirty="0" smtClean="0"/>
              <a:t>We have the technology to get around this problem </a:t>
            </a:r>
            <a:endParaRPr lang="en-US" sz="1600" dirty="0" smtClean="0"/>
          </a:p>
          <a:p>
            <a:pPr lvl="2" eaLnBrk="1" hangingPunct="1"/>
            <a:r>
              <a:rPr lang="en-US" sz="1600" dirty="0" smtClean="0">
                <a:solidFill>
                  <a:srgbClr val="FF0000"/>
                </a:solidFill>
                <a:latin typeface="Bell MT" panose="02020503060305020303" pitchFamily="18" charset="0"/>
              </a:rPr>
              <a:t>More work, more time</a:t>
            </a:r>
            <a:endParaRPr lang="en-US" sz="1600" dirty="0" smtClean="0">
              <a:solidFill>
                <a:srgbClr val="FF0000"/>
              </a:solidFill>
              <a:latin typeface="Bell MT" panose="02020503060305020303" pitchFamily="18" charset="0"/>
            </a:endParaRPr>
          </a:p>
          <a:p>
            <a:pPr eaLnBrk="1" hangingPunct="1"/>
            <a:endParaRPr lang="en-US" sz="1800" b="1" dirty="0" smtClean="0">
              <a:solidFill>
                <a:srgbClr val="FD0002"/>
              </a:solidFill>
              <a:ea typeface="ＭＳ Ｐゴシック" pitchFamily="-65" charset="-128"/>
              <a:cs typeface="ＭＳ Ｐゴシック" pitchFamily="-65" charset="-128"/>
            </a:endParaRPr>
          </a:p>
          <a:p>
            <a:pPr eaLnBrk="1" hangingPunct="1"/>
            <a:r>
              <a:rPr lang="en-US" sz="1800" b="1" dirty="0" smtClean="0">
                <a:solidFill>
                  <a:srgbClr val="FD0002"/>
                </a:solidFill>
                <a:ea typeface="ＭＳ Ｐゴシック" pitchFamily="-65" charset="-128"/>
                <a:cs typeface="ＭＳ Ｐゴシック" pitchFamily="-65" charset="-128"/>
              </a:rPr>
              <a:t>RISC</a:t>
            </a:r>
            <a:r>
              <a:rPr lang="en-US" sz="1800" dirty="0" smtClean="0">
                <a:ea typeface="ＭＳ Ｐゴシック" pitchFamily="-65" charset="-128"/>
                <a:cs typeface="ＭＳ Ｐゴシック" pitchFamily="-65" charset="-128"/>
              </a:rPr>
              <a:t> </a:t>
            </a:r>
            <a:r>
              <a:rPr lang="en-US" sz="1800" dirty="0">
                <a:ea typeface="ＭＳ Ｐゴシック" pitchFamily="-65" charset="-128"/>
                <a:cs typeface="ＭＳ Ｐゴシック" pitchFamily="-65" charset="-128"/>
              </a:rPr>
              <a:t>(Reduced Instruction Set Computer) </a:t>
            </a:r>
            <a:r>
              <a:rPr lang="en-US" sz="1800" b="1" dirty="0">
                <a:solidFill>
                  <a:srgbClr val="FD0002"/>
                </a:solidFill>
                <a:ea typeface="ＭＳ Ｐゴシック" pitchFamily="-65" charset="-128"/>
                <a:cs typeface="ＭＳ Ｐゴシック" pitchFamily="-65" charset="-128"/>
              </a:rPr>
              <a:t>ISAs</a:t>
            </a:r>
          </a:p>
          <a:p>
            <a:pPr lvl="1" eaLnBrk="1" hangingPunct="1"/>
            <a:r>
              <a:rPr lang="en-US" sz="1600" dirty="0"/>
              <a:t>Minimalist approach to an ISA: </a:t>
            </a:r>
            <a:r>
              <a:rPr lang="en-US" sz="1600" i="1" dirty="0">
                <a:solidFill>
                  <a:srgbClr val="FF0000"/>
                </a:solidFill>
                <a:latin typeface="Bell MT" panose="02020503060305020303" pitchFamily="18" charset="0"/>
              </a:rPr>
              <a:t>simple </a:t>
            </a:r>
            <a:r>
              <a:rPr lang="en-US" sz="1600" i="1" dirty="0" err="1">
                <a:solidFill>
                  <a:srgbClr val="FF0000"/>
                </a:solidFill>
                <a:latin typeface="Bell MT" panose="02020503060305020303" pitchFamily="18" charset="0"/>
              </a:rPr>
              <a:t>insns</a:t>
            </a:r>
            <a:r>
              <a:rPr lang="en-US" sz="1600" i="1" dirty="0">
                <a:solidFill>
                  <a:srgbClr val="FF0000"/>
                </a:solidFill>
                <a:latin typeface="Bell MT" panose="02020503060305020303" pitchFamily="18" charset="0"/>
              </a:rPr>
              <a:t> only</a:t>
            </a:r>
          </a:p>
          <a:p>
            <a:pPr lvl="1" eaLnBrk="1" hangingPunct="1">
              <a:buFontTx/>
              <a:buChar char="+"/>
            </a:pPr>
            <a:r>
              <a:rPr lang="en-US" sz="1600" dirty="0"/>
              <a:t>Low “cycles/</a:t>
            </a:r>
            <a:r>
              <a:rPr lang="en-US" sz="1600" dirty="0" err="1"/>
              <a:t>insn</a:t>
            </a:r>
            <a:r>
              <a:rPr lang="en-US" sz="1600" dirty="0"/>
              <a:t>” and “seconds/cycle” </a:t>
            </a:r>
          </a:p>
          <a:p>
            <a:pPr lvl="1" eaLnBrk="1" hangingPunct="1">
              <a:buFontTx/>
              <a:buChar char="–"/>
            </a:pPr>
            <a:r>
              <a:rPr lang="en-US" sz="1600" dirty="0"/>
              <a:t>Higher “</a:t>
            </a:r>
            <a:r>
              <a:rPr lang="en-US" sz="1600" dirty="0" err="1"/>
              <a:t>insn</a:t>
            </a:r>
            <a:r>
              <a:rPr lang="en-US" sz="1600" dirty="0"/>
              <a:t>/program”, but hopefully not as much</a:t>
            </a:r>
          </a:p>
          <a:p>
            <a:pPr lvl="2" eaLnBrk="1" hangingPunct="1"/>
            <a:r>
              <a:rPr lang="en-US" sz="1600" dirty="0"/>
              <a:t>Rely on compiler </a:t>
            </a:r>
            <a:r>
              <a:rPr lang="en-US" sz="1600" dirty="0" smtClean="0"/>
              <a:t>optimizations</a:t>
            </a:r>
          </a:p>
          <a:p>
            <a:pPr lvl="2" eaLnBrk="1" hangingPunct="1">
              <a:buFontTx/>
              <a:buNone/>
            </a:pPr>
            <a:endParaRPr lang="en-US" sz="1600" dirty="0" smtClean="0"/>
          </a:p>
        </p:txBody>
      </p:sp>
      <p:sp>
        <p:nvSpPr>
          <p:cNvPr id="7" name="Rectangle 6"/>
          <p:cNvSpPr/>
          <p:nvPr/>
        </p:nvSpPr>
        <p:spPr>
          <a:xfrm>
            <a:off x="304800" y="1044575"/>
            <a:ext cx="8534400" cy="708025"/>
          </a:xfrm>
          <a:prstGeom prst="rect">
            <a:avLst/>
          </a:prstGeom>
          <a:ln w="25400" cap="flat" cmpd="sng" algn="ctr">
            <a:solidFill>
              <a:srgbClr val="000000"/>
            </a:solidFill>
            <a:prstDash val="solid"/>
            <a:round/>
            <a:headEnd type="none" w="med" len="med"/>
            <a:tailEnd type="none" w="med" len="med"/>
          </a:ln>
        </p:spPr>
        <p:txBody>
          <a:bodyPr>
            <a:spAutoFit/>
          </a:bodyPr>
          <a:lstStyle/>
          <a:p>
            <a:pPr marL="0" lvl="1" eaLnBrk="1" hangingPunct="1">
              <a:defRPr/>
            </a:pPr>
            <a:r>
              <a:rPr lang="en-US" sz="2000" b="1" dirty="0">
                <a:solidFill>
                  <a:srgbClr val="000000"/>
                </a:solidFill>
                <a:latin typeface="Tahoma" charset="0"/>
              </a:rPr>
              <a:t>Execution time = </a:t>
            </a:r>
            <a:br>
              <a:rPr lang="en-US" sz="2000" b="1" dirty="0">
                <a:solidFill>
                  <a:srgbClr val="000000"/>
                </a:solidFill>
                <a:latin typeface="Tahoma" charset="0"/>
              </a:rPr>
            </a:br>
            <a:r>
              <a:rPr lang="en-US" sz="2000" b="1" dirty="0">
                <a:solidFill>
                  <a:srgbClr val="000000"/>
                </a:solidFill>
                <a:latin typeface="Tahoma" charset="0"/>
              </a:rPr>
              <a:t>(instructions/program) * (seconds/cycle) * (cycles/instruction)</a:t>
            </a:r>
          </a:p>
        </p:txBody>
      </p:sp>
    </p:spTree>
    <p:extLst>
      <p:ext uri="{BB962C8B-B14F-4D97-AF65-F5344CB8AC3E}">
        <p14:creationId xmlns:p14="http://schemas.microsoft.com/office/powerpoint/2010/main" val="353844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21">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21">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2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vs. RISC</a:t>
            </a:r>
            <a:endParaRPr lang="en-US" dirty="0"/>
          </a:p>
        </p:txBody>
      </p:sp>
      <p:sp>
        <p:nvSpPr>
          <p:cNvPr id="3" name="Content Placeholder 2"/>
          <p:cNvSpPr>
            <a:spLocks noGrp="1"/>
          </p:cNvSpPr>
          <p:nvPr>
            <p:ph idx="1"/>
          </p:nvPr>
        </p:nvSpPr>
        <p:spPr/>
        <p:txBody>
          <a:bodyPr/>
          <a:lstStyle/>
          <a:p>
            <a:r>
              <a:rPr lang="en-US" dirty="0" smtClean="0"/>
              <a:t>CISC (M68000):</a:t>
            </a:r>
          </a:p>
          <a:p>
            <a:pPr marL="0" indent="0" algn="ctr">
              <a:buNone/>
            </a:pPr>
            <a:r>
              <a:rPr lang="en-US" dirty="0" smtClean="0"/>
              <a:t>   </a:t>
            </a:r>
            <a:r>
              <a:rPr lang="en-US" sz="2800" b="1" dirty="0" smtClean="0">
                <a:latin typeface="Courier New"/>
                <a:cs typeface="Courier New"/>
              </a:rPr>
              <a:t>Add	(A3)+,	100(A2)</a:t>
            </a:r>
          </a:p>
          <a:p>
            <a:pPr marL="0" indent="0">
              <a:buNone/>
            </a:pPr>
            <a:r>
              <a:rPr lang="en-US" sz="2000" dirty="0" smtClean="0"/>
              <a:t>Add </a:t>
            </a:r>
            <a:r>
              <a:rPr lang="en-US" sz="2000" dirty="0"/>
              <a:t>the content of </a:t>
            </a:r>
            <a:r>
              <a:rPr lang="en-US" sz="2000" dirty="0" smtClean="0"/>
              <a:t>memory </a:t>
            </a:r>
            <a:r>
              <a:rPr lang="en-US" sz="2000" dirty="0"/>
              <a:t>location pointed to by A3 to the component of an array starting at </a:t>
            </a:r>
            <a:r>
              <a:rPr lang="en-US" sz="2000" dirty="0" smtClean="0"/>
              <a:t>memory </a:t>
            </a:r>
            <a:r>
              <a:rPr lang="en-US" sz="2000" dirty="0"/>
              <a:t>address 100. The </a:t>
            </a:r>
            <a:r>
              <a:rPr lang="en-US" sz="2000" dirty="0" smtClean="0"/>
              <a:t>index number </a:t>
            </a:r>
            <a:r>
              <a:rPr lang="en-US" sz="2000" dirty="0"/>
              <a:t>of the component is in A2. The content of A3 is then automatically incremented by </a:t>
            </a:r>
            <a:r>
              <a:rPr lang="en-US" sz="2000" dirty="0" smtClean="0"/>
              <a:t>1.</a:t>
            </a:r>
            <a:endParaRPr lang="en-US" dirty="0" smtClean="0"/>
          </a:p>
          <a:p>
            <a:r>
              <a:rPr lang="en-US" dirty="0" smtClean="0"/>
              <a:t>RISC (MIPS):   </a:t>
            </a:r>
            <a:r>
              <a:rPr lang="en-US" dirty="0" smtClean="0"/>
              <a:t>       </a:t>
            </a:r>
          </a:p>
          <a:p>
            <a:pPr marL="0" indent="0">
              <a:buNone/>
            </a:pPr>
            <a:r>
              <a:rPr lang="en-US" b="1" dirty="0">
                <a:latin typeface="Courier New"/>
                <a:cs typeface="Courier New"/>
              </a:rPr>
              <a:t>	</a:t>
            </a:r>
            <a:r>
              <a:rPr lang="en-US" b="1" dirty="0" err="1" smtClean="0">
                <a:latin typeface="Courier New"/>
                <a:cs typeface="Courier New"/>
              </a:rPr>
              <a:t>Lw</a:t>
            </a:r>
            <a:r>
              <a:rPr lang="en-US" b="1" dirty="0" smtClean="0">
                <a:latin typeface="Courier New"/>
                <a:cs typeface="Courier New"/>
              </a:rPr>
              <a:t>   $t0, 0($s3)</a:t>
            </a:r>
          </a:p>
          <a:p>
            <a:pPr marL="0" indent="0">
              <a:buNone/>
            </a:pPr>
            <a:r>
              <a:rPr lang="en-US" b="1" dirty="0">
                <a:latin typeface="Courier New"/>
                <a:cs typeface="Courier New"/>
              </a:rPr>
              <a:t>	</a:t>
            </a:r>
            <a:r>
              <a:rPr lang="en-US" b="1" dirty="0" err="1" smtClean="0">
                <a:latin typeface="Courier New"/>
                <a:cs typeface="Courier New"/>
              </a:rPr>
              <a:t>Lw</a:t>
            </a:r>
            <a:r>
              <a:rPr lang="en-US" b="1" dirty="0">
                <a:latin typeface="Courier New"/>
                <a:cs typeface="Courier New"/>
              </a:rPr>
              <a:t>	</a:t>
            </a:r>
            <a:r>
              <a:rPr lang="en-US" b="1" dirty="0" smtClean="0">
                <a:latin typeface="Courier New"/>
                <a:cs typeface="Courier New"/>
              </a:rPr>
              <a:t>$t1,	100 ($</a:t>
            </a:r>
            <a:r>
              <a:rPr lang="en-US" b="1" dirty="0" smtClean="0">
                <a:latin typeface="Courier New"/>
                <a:cs typeface="Courier New"/>
              </a:rPr>
              <a:t>s2)</a:t>
            </a:r>
          </a:p>
          <a:p>
            <a:pPr marL="0" indent="0">
              <a:buNone/>
            </a:pPr>
            <a:r>
              <a:rPr lang="en-US" b="1" dirty="0">
                <a:latin typeface="Courier New"/>
                <a:cs typeface="Courier New"/>
              </a:rPr>
              <a:t>	</a:t>
            </a:r>
            <a:r>
              <a:rPr lang="en-US" b="1" dirty="0" smtClean="0">
                <a:latin typeface="Courier New"/>
                <a:cs typeface="Courier New"/>
              </a:rPr>
              <a:t>Add</a:t>
            </a:r>
            <a:r>
              <a:rPr lang="en-US" b="1" dirty="0" smtClean="0">
                <a:latin typeface="Courier New"/>
                <a:cs typeface="Courier New"/>
              </a:rPr>
              <a:t>	$t2,	$t0,	$</a:t>
            </a:r>
            <a:r>
              <a:rPr lang="en-US" b="1" dirty="0" smtClean="0">
                <a:latin typeface="Courier New"/>
                <a:cs typeface="Courier New"/>
              </a:rPr>
              <a:t>t1</a:t>
            </a:r>
          </a:p>
          <a:p>
            <a:pPr marL="0" indent="0">
              <a:buNone/>
            </a:pPr>
            <a:r>
              <a:rPr lang="en-US" b="1" dirty="0">
                <a:latin typeface="Courier New"/>
                <a:cs typeface="Courier New"/>
              </a:rPr>
              <a:t>	</a:t>
            </a:r>
            <a:r>
              <a:rPr lang="en-US" b="1" dirty="0" err="1" smtClean="0">
                <a:latin typeface="Courier New"/>
                <a:cs typeface="Courier New"/>
              </a:rPr>
              <a:t>Sw</a:t>
            </a:r>
            <a:r>
              <a:rPr lang="en-US" b="1" dirty="0" smtClean="0">
                <a:latin typeface="Courier New"/>
                <a:cs typeface="Courier New"/>
              </a:rPr>
              <a:t>	$t2,	100($</a:t>
            </a:r>
            <a:r>
              <a:rPr lang="en-US" b="1" dirty="0" smtClean="0">
                <a:latin typeface="Courier New"/>
                <a:cs typeface="Courier New"/>
              </a:rPr>
              <a:t>s3)</a:t>
            </a:r>
          </a:p>
          <a:p>
            <a:pPr marL="0" indent="0">
              <a:buNone/>
            </a:pPr>
            <a:r>
              <a:rPr lang="en-US" b="1" dirty="0">
                <a:latin typeface="Courier New"/>
                <a:cs typeface="Courier New"/>
              </a:rPr>
              <a:t>	</a:t>
            </a:r>
            <a:r>
              <a:rPr lang="en-US" b="1" dirty="0" err="1" smtClean="0">
                <a:latin typeface="Courier New"/>
                <a:cs typeface="Courier New"/>
              </a:rPr>
              <a:t>Addi</a:t>
            </a:r>
            <a:r>
              <a:rPr lang="en-US" b="1" dirty="0" smtClean="0">
                <a:latin typeface="Courier New"/>
                <a:cs typeface="Courier New"/>
              </a:rPr>
              <a:t>  </a:t>
            </a:r>
            <a:r>
              <a:rPr lang="en-US" b="1" dirty="0" smtClean="0">
                <a:latin typeface="Courier New"/>
                <a:cs typeface="Courier New"/>
              </a:rPr>
              <a:t>$s3, $s3, 1</a:t>
            </a:r>
            <a:endParaRPr lang="en-US" b="1" dirty="0">
              <a:latin typeface="Courier New"/>
              <a:cs typeface="Courier New"/>
            </a:endParaRPr>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25</a:t>
            </a:fld>
            <a:endParaRPr lang="en-US" dirty="0">
              <a:solidFill>
                <a:schemeClr val="tx1"/>
              </a:solidFill>
            </a:endParaRPr>
          </a:p>
        </p:txBody>
      </p:sp>
      <p:sp>
        <p:nvSpPr>
          <p:cNvPr id="6" name="Rectangle 5"/>
          <p:cNvSpPr/>
          <p:nvPr/>
        </p:nvSpPr>
        <p:spPr>
          <a:xfrm>
            <a:off x="4496987" y="4060760"/>
            <a:ext cx="3961213" cy="338554"/>
          </a:xfrm>
          <a:prstGeom prst="rect">
            <a:avLst/>
          </a:prstGeom>
        </p:spPr>
        <p:txBody>
          <a:bodyPr wrap="none">
            <a:spAutoFit/>
          </a:bodyPr>
          <a:lstStyle/>
          <a:p>
            <a:pPr lvl="2"/>
            <a:r>
              <a:rPr lang="en-US" sz="1600" dirty="0" smtClean="0">
                <a:solidFill>
                  <a:srgbClr val="FF0000"/>
                </a:solidFill>
                <a:latin typeface="Bell MT" panose="02020503060305020303" pitchFamily="18" charset="0"/>
              </a:rPr>
              <a:t>Both execute the same instruction</a:t>
            </a:r>
            <a:endParaRPr lang="en-US" sz="1600" dirty="0">
              <a:solidFill>
                <a:srgbClr val="FF0000"/>
              </a:solidFill>
              <a:latin typeface="Bell MT" panose="02020503060305020303" pitchFamily="18" charset="0"/>
            </a:endParaRPr>
          </a:p>
        </p:txBody>
      </p:sp>
      <p:cxnSp>
        <p:nvCxnSpPr>
          <p:cNvPr id="8" name="Straight Arrow Connector 7"/>
          <p:cNvCxnSpPr/>
          <p:nvPr/>
        </p:nvCxnSpPr>
        <p:spPr bwMode="auto">
          <a:xfrm flipH="1" flipV="1">
            <a:off x="4876800" y="4191000"/>
            <a:ext cx="533400" cy="153888"/>
          </a:xfrm>
          <a:prstGeom prst="straightConnector1">
            <a:avLst/>
          </a:prstGeom>
          <a:noFill/>
          <a:ln w="28575"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flipV="1">
            <a:off x="5410200" y="3352800"/>
            <a:ext cx="152400" cy="685056"/>
          </a:xfrm>
          <a:prstGeom prst="straightConnector1">
            <a:avLst/>
          </a:prstGeom>
          <a:no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8437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92163" name="Slide Number Placeholder 4"/>
          <p:cNvSpPr>
            <a:spLocks noGrp="1"/>
          </p:cNvSpPr>
          <p:nvPr>
            <p:ph type="sldNum" sz="quarter" idx="11"/>
          </p:nvPr>
        </p:nvSpPr>
        <p:spPr>
          <a:noFill/>
        </p:spPr>
        <p:txBody>
          <a:bodyPr/>
          <a:lstStyle/>
          <a:p>
            <a:fld id="{60FF50F8-4D71-9C43-BC4D-B212FBFC7772}" type="slidenum">
              <a:rPr lang="en-US" smtClean="0">
                <a:latin typeface="Tahoma" pitchFamily="-65" charset="0"/>
              </a:rPr>
              <a:pPr/>
              <a:t>26</a:t>
            </a:fld>
            <a:endParaRPr lang="en-US" smtClean="0">
              <a:solidFill>
                <a:schemeClr val="tx1"/>
              </a:solidFill>
              <a:latin typeface="Tahoma" pitchFamily="-65" charset="0"/>
            </a:endParaRPr>
          </a:p>
        </p:txBody>
      </p:sp>
      <p:sp>
        <p:nvSpPr>
          <p:cNvPr id="9216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The Debate</a:t>
            </a:r>
          </a:p>
        </p:txBody>
      </p:sp>
      <p:sp>
        <p:nvSpPr>
          <p:cNvPr id="9216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dirty="0">
                <a:ea typeface="ＭＳ Ｐゴシック" pitchFamily="-65" charset="-128"/>
                <a:cs typeface="ＭＳ Ｐゴシック" pitchFamily="-65" charset="-128"/>
              </a:rPr>
              <a:t>RISC argument</a:t>
            </a:r>
          </a:p>
          <a:p>
            <a:pPr lvl="1" eaLnBrk="1" hangingPunct="1">
              <a:lnSpc>
                <a:spcPct val="90000"/>
              </a:lnSpc>
            </a:pPr>
            <a:r>
              <a:rPr lang="en-US" dirty="0"/>
              <a:t>CISC is fundamentally handicapped</a:t>
            </a:r>
          </a:p>
          <a:p>
            <a:pPr lvl="1" eaLnBrk="1" hangingPunct="1">
              <a:lnSpc>
                <a:spcPct val="90000"/>
              </a:lnSpc>
            </a:pPr>
            <a:r>
              <a:rPr lang="en-US" dirty="0"/>
              <a:t>For a given technology, RISC implementation will be better (faster)</a:t>
            </a:r>
          </a:p>
          <a:p>
            <a:pPr lvl="2" eaLnBrk="1" hangingPunct="1">
              <a:lnSpc>
                <a:spcPct val="90000"/>
              </a:lnSpc>
            </a:pPr>
            <a:r>
              <a:rPr lang="en-US" dirty="0">
                <a:ea typeface="ＭＳ Ｐゴシック" pitchFamily="-65" charset="-128"/>
              </a:rPr>
              <a:t>Current technology enables single-chip RISC</a:t>
            </a:r>
          </a:p>
          <a:p>
            <a:pPr lvl="2" eaLnBrk="1" hangingPunct="1">
              <a:lnSpc>
                <a:spcPct val="90000"/>
              </a:lnSpc>
            </a:pPr>
            <a:r>
              <a:rPr lang="en-US" dirty="0">
                <a:ea typeface="ＭＳ Ｐゴシック" pitchFamily="-65" charset="-128"/>
              </a:rPr>
              <a:t>When it enables single-chip CISC, RISC will be pipelined</a:t>
            </a:r>
          </a:p>
          <a:p>
            <a:pPr lvl="2" eaLnBrk="1" hangingPunct="1">
              <a:lnSpc>
                <a:spcPct val="90000"/>
              </a:lnSpc>
            </a:pPr>
            <a:r>
              <a:rPr lang="en-US" dirty="0">
                <a:ea typeface="ＭＳ Ｐゴシック" pitchFamily="-65" charset="-128"/>
              </a:rPr>
              <a:t>When it enables pipelined CISC, RISC will have caches</a:t>
            </a:r>
          </a:p>
          <a:p>
            <a:pPr lvl="2" eaLnBrk="1" hangingPunct="1">
              <a:lnSpc>
                <a:spcPct val="90000"/>
              </a:lnSpc>
            </a:pPr>
            <a:r>
              <a:rPr lang="en-US" dirty="0">
                <a:ea typeface="ＭＳ Ｐゴシック" pitchFamily="-65" charset="-128"/>
              </a:rPr>
              <a:t>When it enables CISC with caches, RISC will have next thing...</a:t>
            </a:r>
          </a:p>
          <a:p>
            <a:pPr lvl="2" eaLnBrk="1" hangingPunct="1">
              <a:lnSpc>
                <a:spcPct val="90000"/>
              </a:lnSpc>
            </a:pPr>
            <a:endParaRPr lang="en-US" dirty="0">
              <a:ea typeface="ＭＳ Ｐゴシック" pitchFamily="-65" charset="-128"/>
            </a:endParaRPr>
          </a:p>
          <a:p>
            <a:pPr eaLnBrk="1" hangingPunct="1">
              <a:lnSpc>
                <a:spcPct val="90000"/>
              </a:lnSpc>
            </a:pPr>
            <a:r>
              <a:rPr lang="en-US" dirty="0">
                <a:ea typeface="ＭＳ Ｐゴシック" pitchFamily="-65" charset="-128"/>
                <a:cs typeface="ＭＳ Ｐゴシック" pitchFamily="-65" charset="-128"/>
              </a:rPr>
              <a:t>CISC rebuttal </a:t>
            </a:r>
          </a:p>
          <a:p>
            <a:pPr lvl="1" eaLnBrk="1" hangingPunct="1">
              <a:lnSpc>
                <a:spcPct val="90000"/>
              </a:lnSpc>
            </a:pPr>
            <a:r>
              <a:rPr lang="en-US" dirty="0"/>
              <a:t>CISC flaws not fundamental, can be fixed with </a:t>
            </a:r>
            <a:r>
              <a:rPr lang="en-US" b="1" dirty="0">
                <a:solidFill>
                  <a:srgbClr val="FF0000"/>
                </a:solidFill>
              </a:rPr>
              <a:t>more transistors</a:t>
            </a:r>
          </a:p>
          <a:p>
            <a:pPr lvl="1" eaLnBrk="1" hangingPunct="1">
              <a:lnSpc>
                <a:spcPct val="90000"/>
              </a:lnSpc>
            </a:pPr>
            <a:r>
              <a:rPr lang="en-US" dirty="0" smtClean="0"/>
              <a:t>Technology advancement will </a:t>
            </a:r>
            <a:r>
              <a:rPr lang="en-US" dirty="0"/>
              <a:t>narrow the RISC/CISC gap (true)</a:t>
            </a:r>
          </a:p>
          <a:p>
            <a:pPr lvl="2" eaLnBrk="1" hangingPunct="1">
              <a:lnSpc>
                <a:spcPct val="90000"/>
              </a:lnSpc>
            </a:pPr>
            <a:r>
              <a:rPr lang="en-US" dirty="0">
                <a:ea typeface="ＭＳ Ｐゴシック" pitchFamily="-65" charset="-128"/>
              </a:rPr>
              <a:t>Good pipeline: RISC = 100K transistors, CISC = 300K</a:t>
            </a:r>
          </a:p>
          <a:p>
            <a:pPr lvl="2" eaLnBrk="1" hangingPunct="1">
              <a:lnSpc>
                <a:spcPct val="90000"/>
              </a:lnSpc>
            </a:pPr>
            <a:r>
              <a:rPr lang="en-US" dirty="0">
                <a:ea typeface="ＭＳ Ｐゴシック" pitchFamily="-65" charset="-128"/>
              </a:rPr>
              <a:t>By 1995: 2M+ transistors had evened playing field</a:t>
            </a:r>
          </a:p>
          <a:p>
            <a:pPr lvl="1" eaLnBrk="1" hangingPunct="1">
              <a:lnSpc>
                <a:spcPct val="90000"/>
              </a:lnSpc>
            </a:pPr>
            <a:r>
              <a:rPr lang="en-US" dirty="0"/>
              <a:t>Software costs dominate, </a:t>
            </a:r>
            <a:r>
              <a:rPr lang="en-US" b="1" dirty="0">
                <a:solidFill>
                  <a:srgbClr val="FD0002"/>
                </a:solidFill>
              </a:rPr>
              <a:t>compatibility</a:t>
            </a:r>
            <a:r>
              <a:rPr lang="en-US" dirty="0"/>
              <a:t> is paramount</a:t>
            </a:r>
          </a:p>
        </p:txBody>
      </p:sp>
    </p:spTree>
    <p:extLst>
      <p:ext uri="{BB962C8B-B14F-4D97-AF65-F5344CB8AC3E}">
        <p14:creationId xmlns:p14="http://schemas.microsoft.com/office/powerpoint/2010/main" val="2375675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6867" name="Slide Number Placeholder 4"/>
          <p:cNvSpPr>
            <a:spLocks noGrp="1"/>
          </p:cNvSpPr>
          <p:nvPr>
            <p:ph type="sldNum" sz="quarter" idx="11"/>
          </p:nvPr>
        </p:nvSpPr>
        <p:spPr>
          <a:noFill/>
        </p:spPr>
        <p:txBody>
          <a:bodyPr/>
          <a:lstStyle/>
          <a:p>
            <a:fld id="{A39DA869-8335-E248-A6AC-76C645A9DC3B}" type="slidenum">
              <a:rPr lang="en-US" smtClean="0">
                <a:latin typeface="Tahoma" pitchFamily="-65" charset="0"/>
              </a:rPr>
              <a:pPr/>
              <a:t>27</a:t>
            </a:fld>
            <a:endParaRPr lang="en-US" smtClean="0">
              <a:solidFill>
                <a:schemeClr val="tx1"/>
              </a:solidFill>
              <a:latin typeface="Tahoma" pitchFamily="-65" charset="0"/>
            </a:endParaRPr>
          </a:p>
        </p:txBody>
      </p:sp>
      <p:sp>
        <p:nvSpPr>
          <p:cNvPr id="36868" name="Rectangle 2"/>
          <p:cNvSpPr>
            <a:spLocks noGrp="1" noChangeArrowheads="1"/>
          </p:cNvSpPr>
          <p:nvPr>
            <p:ph type="title"/>
          </p:nvPr>
        </p:nvSpPr>
        <p:spPr>
          <a:xfrm>
            <a:off x="304800" y="228600"/>
            <a:ext cx="8534400" cy="685800"/>
          </a:xfrm>
        </p:spPr>
        <p:txBody>
          <a:bodyPr/>
          <a:lstStyle/>
          <a:p>
            <a:pPr eaLnBrk="1" hangingPunct="1"/>
            <a:r>
              <a:rPr lang="en-US" smtClean="0">
                <a:ea typeface="ＭＳ Ｐゴシック" pitchFamily="-65" charset="-128"/>
                <a:cs typeface="ＭＳ Ｐゴシック" pitchFamily="-65" charset="-128"/>
              </a:rPr>
              <a:t>Compiler Optimizations</a:t>
            </a:r>
          </a:p>
        </p:txBody>
      </p:sp>
      <p:sp>
        <p:nvSpPr>
          <p:cNvPr id="3686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dirty="0" smtClean="0">
                <a:ea typeface="ＭＳ Ｐゴシック" pitchFamily="-65" charset="-128"/>
                <a:cs typeface="ＭＳ Ｐゴシック" pitchFamily="-65" charset="-128"/>
              </a:rPr>
              <a:t>Primarily goal: </a:t>
            </a:r>
            <a:r>
              <a:rPr lang="en-US" dirty="0">
                <a:ea typeface="ＭＳ Ｐゴシック" pitchFamily="-65" charset="-128"/>
                <a:cs typeface="ＭＳ Ｐゴシック" pitchFamily="-65" charset="-128"/>
              </a:rPr>
              <a:t>reduce </a:t>
            </a:r>
            <a:r>
              <a:rPr lang="en-US" dirty="0" smtClean="0">
                <a:ea typeface="ＭＳ Ｐゴシック" pitchFamily="-65" charset="-128"/>
                <a:cs typeface="ＭＳ Ｐゴシック" pitchFamily="-65" charset="-128"/>
              </a:rPr>
              <a:t>instruction </a:t>
            </a:r>
            <a:r>
              <a:rPr lang="en-US" dirty="0">
                <a:ea typeface="ＭＳ Ｐゴシック" pitchFamily="-65" charset="-128"/>
                <a:cs typeface="ＭＳ Ｐゴシック" pitchFamily="-65" charset="-128"/>
              </a:rPr>
              <a:t>count</a:t>
            </a:r>
          </a:p>
          <a:p>
            <a:pPr lvl="1" eaLnBrk="1" hangingPunct="1">
              <a:lnSpc>
                <a:spcPct val="90000"/>
              </a:lnSpc>
            </a:pPr>
            <a:r>
              <a:rPr lang="en-US" dirty="0">
                <a:solidFill>
                  <a:srgbClr val="000000"/>
                </a:solidFill>
              </a:rPr>
              <a:t>Eliminate redundant computation, keep more things in registers</a:t>
            </a:r>
          </a:p>
          <a:p>
            <a:pPr lvl="2" eaLnBrk="1" hangingPunct="1">
              <a:lnSpc>
                <a:spcPct val="90000"/>
              </a:lnSpc>
              <a:buFontTx/>
              <a:buChar char="+"/>
            </a:pPr>
            <a:r>
              <a:rPr lang="en-US" dirty="0">
                <a:solidFill>
                  <a:srgbClr val="000000"/>
                </a:solidFill>
                <a:ea typeface="ＭＳ Ｐゴシック" pitchFamily="-65" charset="-128"/>
              </a:rPr>
              <a:t>Registers are faster, fewer loads/stores</a:t>
            </a:r>
          </a:p>
          <a:p>
            <a:pPr lvl="2" eaLnBrk="1" hangingPunct="1">
              <a:lnSpc>
                <a:spcPct val="90000"/>
              </a:lnSpc>
              <a:buFontTx/>
              <a:buChar char="–"/>
            </a:pPr>
            <a:r>
              <a:rPr lang="en-US" dirty="0">
                <a:ea typeface="ＭＳ Ｐゴシック" pitchFamily="-65" charset="-128"/>
              </a:rPr>
              <a:t>An ISA can make this difficult by having too few registers</a:t>
            </a:r>
          </a:p>
          <a:p>
            <a:pPr lvl="1" eaLnBrk="1" hangingPunct="1">
              <a:lnSpc>
                <a:spcPct val="50000"/>
              </a:lnSpc>
            </a:pPr>
            <a:endParaRPr lang="en-US" dirty="0"/>
          </a:p>
          <a:p>
            <a:pPr eaLnBrk="1" hangingPunct="1">
              <a:lnSpc>
                <a:spcPct val="90000"/>
              </a:lnSpc>
            </a:pPr>
            <a:r>
              <a:rPr lang="en-US" dirty="0">
                <a:ea typeface="ＭＳ Ｐゴシック" pitchFamily="-65" charset="-128"/>
                <a:cs typeface="ＭＳ Ｐゴシック" pitchFamily="-65" charset="-128"/>
              </a:rPr>
              <a:t>But also…</a:t>
            </a:r>
          </a:p>
          <a:p>
            <a:pPr lvl="1" eaLnBrk="1" hangingPunct="1">
              <a:lnSpc>
                <a:spcPct val="90000"/>
              </a:lnSpc>
            </a:pPr>
            <a:r>
              <a:rPr lang="en-US" dirty="0"/>
              <a:t>Reduce branches and jumps </a:t>
            </a:r>
            <a:endParaRPr lang="en-US" dirty="0" smtClean="0"/>
          </a:p>
          <a:p>
            <a:pPr lvl="1" eaLnBrk="1" hangingPunct="1">
              <a:lnSpc>
                <a:spcPct val="90000"/>
              </a:lnSpc>
            </a:pPr>
            <a:r>
              <a:rPr lang="en-US" dirty="0" smtClean="0"/>
              <a:t>Reduce </a:t>
            </a:r>
            <a:r>
              <a:rPr lang="en-US" dirty="0"/>
              <a:t>cache misses </a:t>
            </a:r>
            <a:endParaRPr lang="en-US" dirty="0" smtClean="0"/>
          </a:p>
          <a:p>
            <a:pPr lvl="1" eaLnBrk="1" hangingPunct="1">
              <a:lnSpc>
                <a:spcPct val="90000"/>
              </a:lnSpc>
            </a:pPr>
            <a:r>
              <a:rPr lang="en-US" dirty="0" smtClean="0"/>
              <a:t>Reduce </a:t>
            </a:r>
            <a:r>
              <a:rPr lang="en-US" dirty="0"/>
              <a:t>dependences between nearby </a:t>
            </a:r>
            <a:r>
              <a:rPr lang="en-US" dirty="0" err="1"/>
              <a:t>insns</a:t>
            </a:r>
            <a:r>
              <a:rPr lang="en-US" dirty="0"/>
              <a:t> </a:t>
            </a:r>
            <a:endParaRPr lang="en-US" dirty="0" smtClean="0"/>
          </a:p>
          <a:p>
            <a:pPr lvl="1" eaLnBrk="1" hangingPunct="1">
              <a:lnSpc>
                <a:spcPct val="90000"/>
              </a:lnSpc>
            </a:pPr>
            <a:r>
              <a:rPr lang="en-US" dirty="0" smtClean="0">
                <a:ea typeface="ＭＳ Ｐゴシック" pitchFamily="-65" charset="-128"/>
              </a:rPr>
              <a:t>An </a:t>
            </a:r>
            <a:r>
              <a:rPr lang="en-US" dirty="0">
                <a:ea typeface="ＭＳ Ｐゴシック" pitchFamily="-65" charset="-128"/>
              </a:rPr>
              <a:t>ISA can make this difficult by having implicit dependences</a:t>
            </a:r>
          </a:p>
          <a:p>
            <a:pPr lvl="1" eaLnBrk="1" hangingPunct="1">
              <a:lnSpc>
                <a:spcPct val="50000"/>
              </a:lnSpc>
            </a:pPr>
            <a:endParaRPr lang="en-US" dirty="0"/>
          </a:p>
          <a:p>
            <a:pPr eaLnBrk="1" hangingPunct="1">
              <a:lnSpc>
                <a:spcPct val="90000"/>
              </a:lnSpc>
            </a:pPr>
            <a:r>
              <a:rPr lang="en-US" dirty="0">
                <a:ea typeface="ＭＳ Ｐゴシック" pitchFamily="-65" charset="-128"/>
                <a:cs typeface="ＭＳ Ｐゴシック" pitchFamily="-65" charset="-128"/>
              </a:rPr>
              <a:t>How effective are these?</a:t>
            </a:r>
          </a:p>
          <a:p>
            <a:pPr lvl="1" eaLnBrk="1" hangingPunct="1">
              <a:lnSpc>
                <a:spcPct val="90000"/>
              </a:lnSpc>
              <a:buFontTx/>
              <a:buChar char="+"/>
            </a:pPr>
            <a:r>
              <a:rPr lang="en-US" dirty="0"/>
              <a:t>Can give 4X performance over </a:t>
            </a:r>
            <a:r>
              <a:rPr lang="en-US" dirty="0" err="1"/>
              <a:t>unoptimized</a:t>
            </a:r>
            <a:r>
              <a:rPr lang="en-US" dirty="0"/>
              <a:t> code</a:t>
            </a:r>
          </a:p>
          <a:p>
            <a:pPr lvl="1" eaLnBrk="1" hangingPunct="1">
              <a:lnSpc>
                <a:spcPct val="90000"/>
              </a:lnSpc>
              <a:buFontTx/>
              <a:buChar char="–"/>
            </a:pPr>
            <a:r>
              <a:rPr lang="en-US" dirty="0"/>
              <a:t>Collective wisdom of 40 years (“</a:t>
            </a:r>
            <a:r>
              <a:rPr lang="en-US" dirty="0" err="1"/>
              <a:t>Proebsting’s</a:t>
            </a:r>
            <a:r>
              <a:rPr lang="en-US" dirty="0"/>
              <a:t> Law”): 4% per year</a:t>
            </a:r>
          </a:p>
          <a:p>
            <a:pPr lvl="1" eaLnBrk="1" hangingPunct="1">
              <a:lnSpc>
                <a:spcPct val="90000"/>
              </a:lnSpc>
            </a:pPr>
            <a:r>
              <a:rPr lang="en-US" dirty="0"/>
              <a:t>Funny but … shouldn’t leave 4X performance on the table</a:t>
            </a:r>
          </a:p>
        </p:txBody>
      </p:sp>
    </p:spTree>
    <p:extLst>
      <p:ext uri="{BB962C8B-B14F-4D97-AF65-F5344CB8AC3E}">
        <p14:creationId xmlns:p14="http://schemas.microsoft.com/office/powerpoint/2010/main" val="28509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9">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6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30723" name="Slide Number Placeholder 4"/>
          <p:cNvSpPr>
            <a:spLocks noGrp="1"/>
          </p:cNvSpPr>
          <p:nvPr>
            <p:ph type="sldNum" sz="quarter" idx="11"/>
          </p:nvPr>
        </p:nvSpPr>
        <p:spPr>
          <a:noFill/>
        </p:spPr>
        <p:txBody>
          <a:bodyPr/>
          <a:lstStyle/>
          <a:p>
            <a:fld id="{0943F056-2DAD-7A43-BE6E-0E728DAC9F40}" type="slidenum">
              <a:rPr lang="en-US" smtClean="0">
                <a:latin typeface="Tahoma" pitchFamily="-65" charset="0"/>
              </a:rPr>
              <a:pPr/>
              <a:t>28</a:t>
            </a:fld>
            <a:endParaRPr lang="en-US" smtClean="0">
              <a:solidFill>
                <a:schemeClr val="tx1"/>
              </a:solidFill>
              <a:latin typeface="Tahoma" pitchFamily="-65" charset="0"/>
            </a:endParaRPr>
          </a:p>
        </p:txBody>
      </p:sp>
      <p:sp>
        <p:nvSpPr>
          <p:cNvPr id="3072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What Makes a Good ISA?</a:t>
            </a:r>
          </a:p>
        </p:txBody>
      </p:sp>
      <p:sp>
        <p:nvSpPr>
          <p:cNvPr id="3072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a:solidFill>
                  <a:schemeClr val="accent6"/>
                </a:solidFill>
                <a:ea typeface="ＭＳ Ｐゴシック" pitchFamily="-65" charset="-128"/>
                <a:cs typeface="ＭＳ Ｐゴシック" pitchFamily="-65" charset="-128"/>
              </a:rPr>
              <a:t>Programmability</a:t>
            </a:r>
            <a:endParaRPr lang="en-US" dirty="0">
              <a:solidFill>
                <a:schemeClr val="accent6"/>
              </a:solidFill>
              <a:ea typeface="ＭＳ Ｐゴシック" pitchFamily="-65" charset="-128"/>
              <a:cs typeface="ＭＳ Ｐゴシック" pitchFamily="-65" charset="-128"/>
            </a:endParaRPr>
          </a:p>
          <a:p>
            <a:pPr lvl="1" eaLnBrk="1" hangingPunct="1"/>
            <a:r>
              <a:rPr lang="en-US" dirty="0">
                <a:solidFill>
                  <a:schemeClr val="accent6"/>
                </a:solidFill>
              </a:rPr>
              <a:t>Easy to express programs efficiently?</a:t>
            </a:r>
          </a:p>
          <a:p>
            <a:pPr eaLnBrk="1" hangingPunct="1"/>
            <a:endParaRPr lang="en-US" b="1" dirty="0">
              <a:solidFill>
                <a:srgbClr val="FD0002"/>
              </a:solidFill>
              <a:ea typeface="ＭＳ Ｐゴシック" pitchFamily="-65" charset="-128"/>
              <a:cs typeface="ＭＳ Ｐゴシック" pitchFamily="-65" charset="-128"/>
            </a:endParaRPr>
          </a:p>
          <a:p>
            <a:pPr eaLnBrk="1" hangingPunct="1"/>
            <a:r>
              <a:rPr lang="en-US" b="1" dirty="0">
                <a:solidFill>
                  <a:schemeClr val="accent6"/>
                </a:solidFill>
                <a:ea typeface="ＭＳ Ｐゴシック" pitchFamily="-65" charset="-128"/>
                <a:cs typeface="ＭＳ Ｐゴシック" pitchFamily="-65" charset="-128"/>
              </a:rPr>
              <a:t>Performance/</a:t>
            </a:r>
            <a:r>
              <a:rPr lang="en-US" b="1" dirty="0" err="1">
                <a:solidFill>
                  <a:schemeClr val="accent6"/>
                </a:solidFill>
                <a:ea typeface="ＭＳ Ｐゴシック" pitchFamily="-65" charset="-128"/>
                <a:cs typeface="ＭＳ Ｐゴシック" pitchFamily="-65" charset="-128"/>
              </a:rPr>
              <a:t>Implementability</a:t>
            </a:r>
            <a:endParaRPr lang="en-US" dirty="0">
              <a:solidFill>
                <a:schemeClr val="accent6"/>
              </a:solidFill>
              <a:ea typeface="ＭＳ Ｐゴシック" pitchFamily="-65" charset="-128"/>
              <a:cs typeface="ＭＳ Ｐゴシック" pitchFamily="-65" charset="-128"/>
            </a:endParaRPr>
          </a:p>
          <a:p>
            <a:pPr lvl="1" eaLnBrk="1" hangingPunct="1"/>
            <a:r>
              <a:rPr lang="en-US" dirty="0">
                <a:solidFill>
                  <a:schemeClr val="accent6"/>
                </a:solidFill>
              </a:rPr>
              <a:t>Easy to design high-performance implementations?</a:t>
            </a:r>
          </a:p>
          <a:p>
            <a:pPr lvl="1" eaLnBrk="1" hangingPunct="1"/>
            <a:r>
              <a:rPr lang="en-US" dirty="0" smtClean="0">
                <a:solidFill>
                  <a:schemeClr val="accent6"/>
                </a:solidFill>
                <a:ea typeface="ＭＳ Ｐゴシック" pitchFamily="-65" charset="-128"/>
              </a:rPr>
              <a:t>Easy </a:t>
            </a:r>
            <a:r>
              <a:rPr lang="en-US" dirty="0">
                <a:solidFill>
                  <a:schemeClr val="accent6"/>
                </a:solidFill>
                <a:ea typeface="ＭＳ Ｐゴシック" pitchFamily="-65" charset="-128"/>
              </a:rPr>
              <a:t>to design low-power implementations?</a:t>
            </a:r>
          </a:p>
          <a:p>
            <a:pPr lvl="1" eaLnBrk="1" hangingPunct="1"/>
            <a:r>
              <a:rPr lang="en-US" dirty="0">
                <a:solidFill>
                  <a:schemeClr val="accent6"/>
                </a:solidFill>
                <a:ea typeface="ＭＳ Ｐゴシック" pitchFamily="-65" charset="-128"/>
              </a:rPr>
              <a:t>Easy to design low-cost implementations?</a:t>
            </a:r>
          </a:p>
          <a:p>
            <a:pPr eaLnBrk="1" hangingPunct="1"/>
            <a:endParaRPr lang="en-US" b="1" dirty="0">
              <a:solidFill>
                <a:srgbClr val="FD0002"/>
              </a:solidFill>
              <a:ea typeface="ＭＳ Ｐゴシック" pitchFamily="-65" charset="-128"/>
              <a:cs typeface="ＭＳ Ｐゴシック" pitchFamily="-65" charset="-128"/>
            </a:endParaRPr>
          </a:p>
          <a:p>
            <a:pPr eaLnBrk="1" hangingPunct="1"/>
            <a:r>
              <a:rPr lang="en-US" b="1" dirty="0">
                <a:solidFill>
                  <a:srgbClr val="FD0002"/>
                </a:solidFill>
                <a:ea typeface="ＭＳ Ｐゴシック" pitchFamily="-65" charset="-128"/>
                <a:cs typeface="ＭＳ Ｐゴシック" pitchFamily="-65" charset="-128"/>
              </a:rPr>
              <a:t>Compatibility</a:t>
            </a:r>
            <a:endParaRPr lang="en-US" dirty="0">
              <a:ea typeface="ＭＳ Ｐゴシック" pitchFamily="-65" charset="-128"/>
              <a:cs typeface="ＭＳ Ｐゴシック" pitchFamily="-65" charset="-128"/>
            </a:endParaRPr>
          </a:p>
          <a:p>
            <a:pPr lvl="1" eaLnBrk="1" hangingPunct="1"/>
            <a:r>
              <a:rPr lang="en-US" dirty="0"/>
              <a:t>Easy to maintain as languages, programs, and technology evolve?</a:t>
            </a:r>
          </a:p>
          <a:p>
            <a:pPr lvl="1" eaLnBrk="1" hangingPunct="1"/>
            <a:r>
              <a:rPr lang="en-US" dirty="0"/>
              <a:t>x86 (IA32) generations: 8086, 286, 386, 486, Pentium, </a:t>
            </a:r>
            <a:r>
              <a:rPr lang="en-US" dirty="0" err="1"/>
              <a:t>PentiumII</a:t>
            </a:r>
            <a:r>
              <a:rPr lang="en-US" dirty="0"/>
              <a:t>, </a:t>
            </a:r>
            <a:r>
              <a:rPr lang="en-US" dirty="0" err="1"/>
              <a:t>PentiumIII</a:t>
            </a:r>
            <a:r>
              <a:rPr lang="en-US" dirty="0"/>
              <a:t>, Pentium4, Core2, Core i7, …</a:t>
            </a:r>
          </a:p>
        </p:txBody>
      </p:sp>
    </p:spTree>
    <p:extLst>
      <p:ext uri="{BB962C8B-B14F-4D97-AF65-F5344CB8AC3E}">
        <p14:creationId xmlns:p14="http://schemas.microsoft.com/office/powerpoint/2010/main" val="153240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74755" name="Slide Number Placeholder 4"/>
          <p:cNvSpPr>
            <a:spLocks noGrp="1"/>
          </p:cNvSpPr>
          <p:nvPr>
            <p:ph type="sldNum" sz="quarter" idx="11"/>
          </p:nvPr>
        </p:nvSpPr>
        <p:spPr>
          <a:noFill/>
        </p:spPr>
        <p:txBody>
          <a:bodyPr/>
          <a:lstStyle/>
          <a:p>
            <a:fld id="{9E085D72-8109-3640-AED9-B99AA4AADFBE}" type="slidenum">
              <a:rPr lang="en-US" smtClean="0">
                <a:latin typeface="Tahoma" pitchFamily="-84" charset="0"/>
              </a:rPr>
              <a:pPr/>
              <a:t>29</a:t>
            </a:fld>
            <a:endParaRPr lang="en-US" smtClean="0">
              <a:solidFill>
                <a:schemeClr val="tx1"/>
              </a:solidFill>
              <a:latin typeface="Tahoma" pitchFamily="-84" charset="0"/>
            </a:endParaRPr>
          </a:p>
        </p:txBody>
      </p:sp>
      <p:sp>
        <p:nvSpPr>
          <p:cNvPr id="74756"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Compatibility</a:t>
            </a:r>
          </a:p>
        </p:txBody>
      </p:sp>
      <p:sp>
        <p:nvSpPr>
          <p:cNvPr id="7475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smtClean="0">
                <a:ea typeface="ＭＳ Ｐゴシック" pitchFamily="-84" charset="-128"/>
                <a:cs typeface="ＭＳ Ｐゴシック" pitchFamily="-84" charset="-128"/>
              </a:rPr>
              <a:t>In many domains, ISA must remain compatible</a:t>
            </a:r>
          </a:p>
          <a:p>
            <a:pPr lvl="1" eaLnBrk="1" hangingPunct="1"/>
            <a:r>
              <a:rPr lang="en-US" dirty="0" smtClean="0"/>
              <a:t>IBM’s 360/370 (the </a:t>
            </a:r>
            <a:r>
              <a:rPr lang="en-US" i="1" dirty="0" smtClean="0"/>
              <a:t>first</a:t>
            </a:r>
            <a:r>
              <a:rPr lang="en-US" dirty="0" smtClean="0"/>
              <a:t> “ISA family”)</a:t>
            </a:r>
          </a:p>
          <a:p>
            <a:pPr lvl="1" eaLnBrk="1" hangingPunct="1"/>
            <a:r>
              <a:rPr lang="en-US" dirty="0" smtClean="0"/>
              <a:t>Another example: Intel’s x86 and Microsoft Windows</a:t>
            </a:r>
            <a:endParaRPr lang="en-US" b="1" dirty="0" smtClean="0">
              <a:solidFill>
                <a:srgbClr val="FD0002"/>
              </a:solidFill>
            </a:endParaRPr>
          </a:p>
          <a:p>
            <a:pPr lvl="2" eaLnBrk="1" hangingPunct="1"/>
            <a:r>
              <a:rPr lang="en-US" dirty="0" smtClean="0">
                <a:ea typeface="ＭＳ Ｐゴシック" pitchFamily="-84" charset="-128"/>
              </a:rPr>
              <a:t>x86 one of the worst designed ISAs EVER, but it survives</a:t>
            </a:r>
          </a:p>
          <a:p>
            <a:pPr eaLnBrk="1" hangingPunct="1"/>
            <a:r>
              <a:rPr lang="en-US" b="1" dirty="0" smtClean="0">
                <a:solidFill>
                  <a:srgbClr val="FD0002"/>
                </a:solidFill>
                <a:ea typeface="ＭＳ Ｐゴシック" pitchFamily="-84" charset="-128"/>
                <a:cs typeface="ＭＳ Ｐゴシック" pitchFamily="-84" charset="-128"/>
              </a:rPr>
              <a:t>Backward compatibility</a:t>
            </a:r>
            <a:endParaRPr lang="en-US" dirty="0" smtClean="0">
              <a:ea typeface="ＭＳ Ｐゴシック" pitchFamily="-84" charset="-128"/>
              <a:cs typeface="ＭＳ Ｐゴシック" pitchFamily="-84" charset="-128"/>
            </a:endParaRPr>
          </a:p>
          <a:p>
            <a:pPr lvl="1" eaLnBrk="1" hangingPunct="1"/>
            <a:r>
              <a:rPr lang="en-US" dirty="0" smtClean="0"/>
              <a:t>New processors supporting old programs</a:t>
            </a:r>
          </a:p>
          <a:p>
            <a:pPr lvl="2" eaLnBrk="1" hangingPunct="1"/>
            <a:r>
              <a:rPr lang="en-US" b="1" dirty="0" smtClean="0">
                <a:ea typeface="ＭＳ Ｐゴシック" pitchFamily="-84" charset="-128"/>
              </a:rPr>
              <a:t>Hard to drop features</a:t>
            </a:r>
            <a:r>
              <a:rPr lang="en-US" dirty="0" smtClean="0">
                <a:ea typeface="ＭＳ Ｐゴシック" pitchFamily="-84" charset="-128"/>
              </a:rPr>
              <a:t> </a:t>
            </a:r>
          </a:p>
          <a:p>
            <a:pPr lvl="2" eaLnBrk="1" hangingPunct="1"/>
            <a:r>
              <a:rPr lang="en-US" dirty="0">
                <a:ea typeface="ＭＳ Ｐゴシック" pitchFamily="-84" charset="-128"/>
              </a:rPr>
              <a:t>U</a:t>
            </a:r>
            <a:r>
              <a:rPr lang="en-US" dirty="0" smtClean="0">
                <a:ea typeface="ＭＳ Ｐゴシック" pitchFamily="-84" charset="-128"/>
              </a:rPr>
              <a:t>pdate software/OS to emulate dropped features (slow) </a:t>
            </a:r>
          </a:p>
          <a:p>
            <a:pPr eaLnBrk="1" hangingPunct="1"/>
            <a:r>
              <a:rPr lang="en-US" b="1" dirty="0" smtClean="0">
                <a:solidFill>
                  <a:srgbClr val="FD0002"/>
                </a:solidFill>
                <a:ea typeface="ＭＳ Ｐゴシック" pitchFamily="-84" charset="-128"/>
                <a:cs typeface="ＭＳ Ｐゴシック" pitchFamily="-84" charset="-128"/>
              </a:rPr>
              <a:t>Forward (upward) compatibility</a:t>
            </a:r>
            <a:endParaRPr lang="en-US" dirty="0" smtClean="0">
              <a:ea typeface="ＭＳ Ｐゴシック" pitchFamily="-84" charset="-128"/>
              <a:cs typeface="ＭＳ Ｐゴシック" pitchFamily="-84" charset="-128"/>
            </a:endParaRPr>
          </a:p>
          <a:p>
            <a:pPr lvl="1" eaLnBrk="1" hangingPunct="1"/>
            <a:r>
              <a:rPr lang="en-US" dirty="0" smtClean="0"/>
              <a:t>Old processors supporting new programs</a:t>
            </a:r>
          </a:p>
          <a:p>
            <a:pPr lvl="2" eaLnBrk="1" hangingPunct="1"/>
            <a:r>
              <a:rPr lang="en-US" dirty="0" smtClean="0">
                <a:ea typeface="ＭＳ Ｐゴシック" pitchFamily="-84" charset="-128"/>
              </a:rPr>
              <a:t>Include a “CPU ID” so the software can test for features</a:t>
            </a:r>
          </a:p>
          <a:p>
            <a:pPr lvl="2" eaLnBrk="1" hangingPunct="1"/>
            <a:r>
              <a:rPr lang="en-US" dirty="0" smtClean="0">
                <a:ea typeface="ＭＳ Ｐゴシック" pitchFamily="-84" charset="-128"/>
              </a:rPr>
              <a:t>Add ISA hints by overloading no-ops (example: x86’s PAUSE)</a:t>
            </a:r>
          </a:p>
          <a:p>
            <a:pPr lvl="2" eaLnBrk="1" hangingPunct="1"/>
            <a:r>
              <a:rPr lang="en-US" dirty="0" smtClean="0">
                <a:ea typeface="ＭＳ Ｐゴシック" pitchFamily="-84" charset="-128"/>
              </a:rPr>
              <a:t>New firmware/software on old processors to emulate new </a:t>
            </a:r>
            <a:r>
              <a:rPr lang="en-US" dirty="0" err="1" smtClean="0">
                <a:ea typeface="ＭＳ Ｐゴシック" pitchFamily="-84" charset="-128"/>
              </a:rPr>
              <a:t>insn</a:t>
            </a:r>
            <a:endParaRPr lang="en-US" dirty="0" smtClean="0">
              <a:ea typeface="ＭＳ Ｐゴシック" pitchFamily="-84" charset="-128"/>
            </a:endParaRPr>
          </a:p>
          <a:p>
            <a:pPr eaLnBrk="1" hangingPunct="1">
              <a:buFontTx/>
              <a:buNone/>
            </a:pPr>
            <a:endParaRPr lang="en-US" dirty="0" smtClean="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401248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75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sz="3200" dirty="0">
                <a:solidFill>
                  <a:srgbClr val="FF0000"/>
                </a:solidFill>
              </a:rPr>
              <a:t>Instruction set architecture (ISA)</a:t>
            </a:r>
          </a:p>
          <a:p>
            <a:pPr lvl="1"/>
            <a:r>
              <a:rPr lang="en-US" sz="2800" dirty="0"/>
              <a:t>What is ISA?</a:t>
            </a:r>
          </a:p>
          <a:p>
            <a:pPr lvl="1"/>
            <a:r>
              <a:rPr lang="en-US" sz="2800" dirty="0" smtClean="0"/>
              <a:t>Execution model</a:t>
            </a:r>
          </a:p>
          <a:p>
            <a:pPr lvl="2"/>
            <a:r>
              <a:rPr lang="en-US" sz="2800" dirty="0" smtClean="0"/>
              <a:t>Program execution model</a:t>
            </a:r>
          </a:p>
          <a:p>
            <a:pPr lvl="2"/>
            <a:r>
              <a:rPr lang="en-US" sz="2800" dirty="0" smtClean="0"/>
              <a:t>Instruction </a:t>
            </a:r>
            <a:r>
              <a:rPr lang="en-US" sz="2800" dirty="0"/>
              <a:t>execution model</a:t>
            </a:r>
          </a:p>
          <a:p>
            <a:pPr lvl="1"/>
            <a:r>
              <a:rPr lang="en-US" sz="2800" dirty="0"/>
              <a:t>ISA design goals</a:t>
            </a:r>
          </a:p>
          <a:p>
            <a:endParaRPr lang="en-US" dirty="0"/>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3</a:t>
            </a:fld>
            <a:endParaRPr lang="en-US">
              <a:solidFill>
                <a:schemeClr val="tx1"/>
              </a:solidFill>
            </a:endParaRPr>
          </a:p>
        </p:txBody>
      </p:sp>
    </p:spTree>
    <p:extLst>
      <p:ext uri="{BB962C8B-B14F-4D97-AF65-F5344CB8AC3E}">
        <p14:creationId xmlns:p14="http://schemas.microsoft.com/office/powerpoint/2010/main" val="1235956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97283" name="Slide Number Placeholder 4"/>
          <p:cNvSpPr>
            <a:spLocks noGrp="1"/>
          </p:cNvSpPr>
          <p:nvPr>
            <p:ph type="sldNum" sz="quarter" idx="11"/>
          </p:nvPr>
        </p:nvSpPr>
        <p:spPr>
          <a:noFill/>
        </p:spPr>
        <p:txBody>
          <a:bodyPr/>
          <a:lstStyle/>
          <a:p>
            <a:fld id="{01ADC558-568A-0E40-B5A8-53E28A684249}" type="slidenum">
              <a:rPr lang="en-US" smtClean="0">
                <a:latin typeface="Tahoma" pitchFamily="-65" charset="0"/>
              </a:rPr>
              <a:pPr/>
              <a:t>30</a:t>
            </a:fld>
            <a:endParaRPr lang="en-US" smtClean="0">
              <a:solidFill>
                <a:schemeClr val="tx1"/>
              </a:solidFill>
              <a:latin typeface="Tahoma" pitchFamily="-65" charset="0"/>
            </a:endParaRPr>
          </a:p>
        </p:txBody>
      </p:sp>
      <p:sp>
        <p:nvSpPr>
          <p:cNvPr id="97284"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Translation and Virtual ISAs</a:t>
            </a:r>
          </a:p>
        </p:txBody>
      </p:sp>
      <p:sp>
        <p:nvSpPr>
          <p:cNvPr id="97285" name="Rectangle 3" descr="Rectangle: Click to edit Master text styles&#10;Second level&#10;Third level&#10;Fourth level&#10;Fifth level"/>
          <p:cNvSpPr>
            <a:spLocks noGrp="1" noChangeArrowheads="1"/>
          </p:cNvSpPr>
          <p:nvPr>
            <p:ph type="body" idx="1"/>
          </p:nvPr>
        </p:nvSpPr>
        <p:spPr>
          <a:xfrm>
            <a:off x="304800" y="1143000"/>
            <a:ext cx="8839200" cy="5105400"/>
          </a:xfrm>
        </p:spPr>
        <p:txBody>
          <a:bodyPr/>
          <a:lstStyle/>
          <a:p>
            <a:pPr eaLnBrk="1" hangingPunct="1"/>
            <a:r>
              <a:rPr lang="en-US" dirty="0">
                <a:ea typeface="ＭＳ Ｐゴシック" pitchFamily="-65" charset="-128"/>
                <a:cs typeface="ＭＳ Ｐゴシック" pitchFamily="-65" charset="-128"/>
              </a:rPr>
              <a:t>New compatibility interface: ISA + translation software</a:t>
            </a:r>
          </a:p>
          <a:p>
            <a:pPr lvl="1" eaLnBrk="1" hangingPunct="1"/>
            <a:r>
              <a:rPr lang="en-US" b="1" dirty="0">
                <a:solidFill>
                  <a:srgbClr val="FD0002"/>
                </a:solidFill>
              </a:rPr>
              <a:t>Binary-</a:t>
            </a:r>
            <a:r>
              <a:rPr lang="en-US" b="1" dirty="0" smtClean="0">
                <a:solidFill>
                  <a:srgbClr val="FD0002"/>
                </a:solidFill>
              </a:rPr>
              <a:t>translation</a:t>
            </a:r>
            <a:r>
              <a:rPr lang="en-US" dirty="0" smtClean="0"/>
              <a:t> (static): transform static image, run native</a:t>
            </a:r>
            <a:endParaRPr lang="en-US" b="1" dirty="0"/>
          </a:p>
          <a:p>
            <a:pPr lvl="1" eaLnBrk="1" hangingPunct="1"/>
            <a:r>
              <a:rPr lang="en-US" b="1" dirty="0" smtClean="0">
                <a:solidFill>
                  <a:srgbClr val="FD0002"/>
                </a:solidFill>
              </a:rPr>
              <a:t>Emulation</a:t>
            </a:r>
            <a:r>
              <a:rPr lang="en-US" dirty="0" smtClean="0"/>
              <a:t> (dynamic binary-translation): </a:t>
            </a:r>
            <a:br>
              <a:rPr lang="en-US" dirty="0" smtClean="0"/>
            </a:br>
            <a:r>
              <a:rPr lang="en-US" dirty="0" smtClean="0"/>
              <a:t>unmodified </a:t>
            </a:r>
            <a:r>
              <a:rPr lang="en-US" dirty="0"/>
              <a:t>image, interpret each dynamic </a:t>
            </a:r>
            <a:r>
              <a:rPr lang="en-US" dirty="0" err="1"/>
              <a:t>insn</a:t>
            </a:r>
            <a:endParaRPr lang="en-US" dirty="0"/>
          </a:p>
          <a:p>
            <a:pPr lvl="2" eaLnBrk="1" hangingPunct="1"/>
            <a:r>
              <a:rPr lang="en-US" dirty="0">
                <a:ea typeface="ＭＳ Ｐゴシック" pitchFamily="-65" charset="-128"/>
              </a:rPr>
              <a:t>Typically optimized with just-in-time (JIT) compilation</a:t>
            </a:r>
          </a:p>
          <a:p>
            <a:pPr lvl="1" eaLnBrk="1" hangingPunct="1"/>
            <a:r>
              <a:rPr lang="en-US" dirty="0"/>
              <a:t>Examples: </a:t>
            </a:r>
            <a:r>
              <a:rPr lang="en-US" dirty="0" smtClean="0"/>
              <a:t>DEC FX</a:t>
            </a:r>
            <a:r>
              <a:rPr lang="en-US" dirty="0"/>
              <a:t>!32 (x86 on Alpha), Rosetta (PowerPC on x86)</a:t>
            </a:r>
          </a:p>
          <a:p>
            <a:pPr lvl="1" eaLnBrk="1" hangingPunct="1"/>
            <a:r>
              <a:rPr lang="en-US" dirty="0"/>
              <a:t>Performance overheads reasonable (many</a:t>
            </a:r>
            <a:r>
              <a:rPr lang="en-US" dirty="0" smtClean="0"/>
              <a:t> advances over the years)</a:t>
            </a:r>
            <a:endParaRPr lang="en-US" dirty="0"/>
          </a:p>
          <a:p>
            <a:pPr lvl="1" eaLnBrk="1" hangingPunct="1">
              <a:buNone/>
            </a:pPr>
            <a:endParaRPr lang="en-US" dirty="0"/>
          </a:p>
          <a:p>
            <a:pPr eaLnBrk="1" hangingPunct="1"/>
            <a:r>
              <a:rPr lang="en-US" b="1" dirty="0">
                <a:solidFill>
                  <a:srgbClr val="FD0002"/>
                </a:solidFill>
                <a:ea typeface="ＭＳ Ｐゴシック" pitchFamily="-65" charset="-128"/>
                <a:cs typeface="ＭＳ Ｐゴシック" pitchFamily="-65" charset="-128"/>
              </a:rPr>
              <a:t>Virtual </a:t>
            </a:r>
            <a:r>
              <a:rPr lang="en-US" b="1" dirty="0" err="1">
                <a:solidFill>
                  <a:srgbClr val="FD0002"/>
                </a:solidFill>
                <a:ea typeface="ＭＳ Ｐゴシック" pitchFamily="-65" charset="-128"/>
                <a:cs typeface="ＭＳ Ｐゴシック" pitchFamily="-65" charset="-128"/>
              </a:rPr>
              <a:t>ISAs</a:t>
            </a:r>
            <a:r>
              <a:rPr lang="en-US" dirty="0">
                <a:ea typeface="ＭＳ Ｐゴシック" pitchFamily="-65" charset="-128"/>
                <a:cs typeface="ＭＳ Ｐゴシック" pitchFamily="-65" charset="-128"/>
              </a:rPr>
              <a:t>: designed for translation, not direct execution</a:t>
            </a:r>
          </a:p>
          <a:p>
            <a:pPr lvl="1" eaLnBrk="1" hangingPunct="1"/>
            <a:r>
              <a:rPr lang="en-US" dirty="0"/>
              <a:t>Target for high-level compiler (one per language)</a:t>
            </a:r>
          </a:p>
          <a:p>
            <a:pPr lvl="1" eaLnBrk="1" hangingPunct="1"/>
            <a:r>
              <a:rPr lang="en-US" dirty="0"/>
              <a:t>Source for low-level translator (one per ISA)</a:t>
            </a:r>
          </a:p>
          <a:p>
            <a:pPr lvl="1" eaLnBrk="1" hangingPunct="1"/>
            <a:r>
              <a:rPr lang="en-US" dirty="0"/>
              <a:t>Goals: Portability (abstract hardware nastiness), flexibility over time</a:t>
            </a:r>
          </a:p>
          <a:p>
            <a:pPr lvl="1" eaLnBrk="1" hangingPunct="1"/>
            <a:r>
              <a:rPr lang="en-US" dirty="0"/>
              <a:t>Examples: Java Bytecodes, C# CLR (Common Language Runtime</a:t>
            </a:r>
            <a:r>
              <a:rPr lang="en-US" dirty="0" smtClean="0"/>
              <a:t>),</a:t>
            </a:r>
            <a:r>
              <a:rPr lang="en-US" dirty="0"/>
              <a:t/>
            </a:r>
            <a:br>
              <a:rPr lang="en-US" dirty="0"/>
            </a:br>
            <a:r>
              <a:rPr lang="en-US" dirty="0"/>
              <a:t>NVIDIA’s “PTX”</a:t>
            </a:r>
          </a:p>
          <a:p>
            <a:pPr lvl="1" eaLnBrk="1" hangingPunct="1"/>
            <a:endParaRPr lang="en-US" dirty="0"/>
          </a:p>
        </p:txBody>
      </p:sp>
    </p:spTree>
    <p:extLst>
      <p:ext uri="{BB962C8B-B14F-4D97-AF65-F5344CB8AC3E}">
        <p14:creationId xmlns:p14="http://schemas.microsoft.com/office/powerpoint/2010/main" val="55397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28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latin typeface="Tahoma" pitchFamily="-65" charset="0"/>
              </a:rPr>
              <a:t>CMPE 110: Computer Architecture  |  Prof. Jishen Zhao  |  Week 2</a:t>
            </a:r>
            <a:endParaRPr lang="en-US" dirty="0">
              <a:solidFill>
                <a:schemeClr val="tx1"/>
              </a:solidFill>
              <a:latin typeface="Tahoma" pitchFamily="-65" charset="0"/>
            </a:endParaRPr>
          </a:p>
        </p:txBody>
      </p:sp>
      <p:sp>
        <p:nvSpPr>
          <p:cNvPr id="99331" name="Slide Number Placeholder 4"/>
          <p:cNvSpPr>
            <a:spLocks noGrp="1"/>
          </p:cNvSpPr>
          <p:nvPr>
            <p:ph type="sldNum" sz="quarter" idx="11"/>
          </p:nvPr>
        </p:nvSpPr>
        <p:spPr>
          <a:noFill/>
        </p:spPr>
        <p:txBody>
          <a:bodyPr/>
          <a:lstStyle/>
          <a:p>
            <a:fld id="{50023E1C-249F-DC40-8371-A5CA6D8F5748}" type="slidenum">
              <a:rPr lang="en-US" smtClean="0">
                <a:latin typeface="Tahoma" pitchFamily="-65" charset="0"/>
              </a:rPr>
              <a:pPr/>
              <a:t>31</a:t>
            </a:fld>
            <a:endParaRPr lang="en-US" smtClean="0">
              <a:solidFill>
                <a:schemeClr val="tx1"/>
              </a:solidFill>
              <a:latin typeface="Tahoma" pitchFamily="-65" charset="0"/>
            </a:endParaRPr>
          </a:p>
        </p:txBody>
      </p:sp>
      <p:sp>
        <p:nvSpPr>
          <p:cNvPr id="99332" name="Rectangle 2"/>
          <p:cNvSpPr>
            <a:spLocks noGrp="1" noChangeArrowheads="1"/>
          </p:cNvSpPr>
          <p:nvPr>
            <p:ph type="title"/>
          </p:nvPr>
        </p:nvSpPr>
        <p:spPr/>
        <p:txBody>
          <a:bodyPr/>
          <a:lstStyle/>
          <a:p>
            <a:pPr eaLnBrk="1" hangingPunct="1"/>
            <a:r>
              <a:rPr lang="en-US" smtClean="0">
                <a:ea typeface="ＭＳ Ｐゴシック" pitchFamily="-65" charset="-128"/>
                <a:cs typeface="ＭＳ Ｐゴシック" pitchFamily="-65" charset="-128"/>
              </a:rPr>
              <a:t>Ultimate Compatibility Trick</a:t>
            </a:r>
          </a:p>
        </p:txBody>
      </p:sp>
      <p:sp>
        <p:nvSpPr>
          <p:cNvPr id="9933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smtClean="0">
                <a:ea typeface="ＭＳ Ｐゴシック" pitchFamily="-65" charset="-128"/>
                <a:cs typeface="ＭＳ Ｐゴシック" pitchFamily="-65" charset="-128"/>
              </a:rPr>
              <a:t>Support old ISA by…</a:t>
            </a:r>
          </a:p>
          <a:p>
            <a:pPr lvl="1" eaLnBrk="1" hangingPunct="1"/>
            <a:r>
              <a:rPr lang="en-US" dirty="0" smtClean="0"/>
              <a:t>…having a simple processor for that ISA somewhere in the system</a:t>
            </a:r>
          </a:p>
          <a:p>
            <a:pPr lvl="1" eaLnBrk="1" hangingPunct="1"/>
            <a:r>
              <a:rPr lang="en-US" dirty="0" smtClean="0"/>
              <a:t>How did PlayStation2 support PlayStation1 games?</a:t>
            </a:r>
          </a:p>
          <a:p>
            <a:pPr lvl="2" eaLnBrk="1" hangingPunct="1"/>
            <a:r>
              <a:rPr lang="en-US" dirty="0" smtClean="0">
                <a:ea typeface="ＭＳ Ｐゴシック" pitchFamily="-65" charset="-128"/>
              </a:rPr>
              <a:t>Used PlayStation processor for I/O chip </a:t>
            </a:r>
            <a:r>
              <a:rPr lang="en-US" b="1" dirty="0" smtClean="0">
                <a:solidFill>
                  <a:srgbClr val="FD0002"/>
                </a:solidFill>
                <a:ea typeface="ＭＳ Ｐゴシック" pitchFamily="-65" charset="-128"/>
              </a:rPr>
              <a:t>&amp; emulation</a:t>
            </a:r>
          </a:p>
        </p:txBody>
      </p:sp>
    </p:spTree>
    <p:extLst>
      <p:ext uri="{BB962C8B-B14F-4D97-AF65-F5344CB8AC3E}">
        <p14:creationId xmlns:p14="http://schemas.microsoft.com/office/powerpoint/2010/main" val="515380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a:t>
            </a:r>
            <a:endParaRPr lang="en-US" dirty="0"/>
          </a:p>
        </p:txBody>
      </p:sp>
      <p:sp>
        <p:nvSpPr>
          <p:cNvPr id="3" name="Content Placeholder 2"/>
          <p:cNvSpPr>
            <a:spLocks noGrp="1"/>
          </p:cNvSpPr>
          <p:nvPr>
            <p:ph idx="1"/>
          </p:nvPr>
        </p:nvSpPr>
        <p:spPr/>
        <p:txBody>
          <a:bodyPr/>
          <a:lstStyle/>
          <a:p>
            <a:r>
              <a:rPr lang="en-US" dirty="0" smtClean="0"/>
              <a:t>What is ISA?</a:t>
            </a:r>
          </a:p>
          <a:p>
            <a:r>
              <a:rPr lang="en-US" dirty="0" smtClean="0"/>
              <a:t>Program execution model:</a:t>
            </a:r>
          </a:p>
          <a:p>
            <a:pPr lvl="1"/>
            <a:r>
              <a:rPr lang="en-US" dirty="0" smtClean="0"/>
              <a:t>Compilation</a:t>
            </a:r>
          </a:p>
          <a:p>
            <a:pPr lvl="1"/>
            <a:r>
              <a:rPr lang="en-US" dirty="0" smtClean="0"/>
              <a:t>Assembly &amp; machine language</a:t>
            </a:r>
          </a:p>
          <a:p>
            <a:r>
              <a:rPr lang="en-US" dirty="0" smtClean="0"/>
              <a:t>Instruction execution model</a:t>
            </a:r>
          </a:p>
          <a:p>
            <a:pPr lvl="1"/>
            <a:r>
              <a:rPr lang="en-US" dirty="0" smtClean="0"/>
              <a:t>Registers, memory, PC</a:t>
            </a:r>
          </a:p>
          <a:p>
            <a:pPr lvl="1"/>
            <a:r>
              <a:rPr lang="en-US" dirty="0" smtClean="0"/>
              <a:t>Instruction execution</a:t>
            </a:r>
          </a:p>
          <a:p>
            <a:r>
              <a:rPr lang="en-US" dirty="0" smtClean="0"/>
              <a:t>ISA design goals</a:t>
            </a:r>
          </a:p>
          <a:p>
            <a:pPr lvl="1"/>
            <a:r>
              <a:rPr lang="en-US" dirty="0" smtClean="0"/>
              <a:t>Programmability</a:t>
            </a:r>
          </a:p>
          <a:p>
            <a:pPr lvl="1"/>
            <a:r>
              <a:rPr lang="en-US" dirty="0" smtClean="0"/>
              <a:t>Performance/</a:t>
            </a:r>
            <a:r>
              <a:rPr lang="en-US" dirty="0" err="1" smtClean="0"/>
              <a:t>implementability</a:t>
            </a:r>
            <a:endParaRPr lang="en-US" dirty="0" smtClean="0"/>
          </a:p>
          <a:p>
            <a:pPr lvl="1"/>
            <a:r>
              <a:rPr lang="en-US" dirty="0" smtClean="0"/>
              <a:t>Compatibility</a:t>
            </a:r>
            <a:endParaRPr lang="en-US" dirty="0"/>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32</a:t>
            </a:fld>
            <a:endParaRPr lang="en-US">
              <a:solidFill>
                <a:schemeClr val="tx1"/>
              </a:solidFill>
            </a:endParaRPr>
          </a:p>
        </p:txBody>
      </p:sp>
      <p:sp>
        <p:nvSpPr>
          <p:cNvPr id="6" name="Rectangle 31"/>
          <p:cNvSpPr>
            <a:spLocks noChangeArrowheads="1"/>
          </p:cNvSpPr>
          <p:nvPr/>
        </p:nvSpPr>
        <p:spPr bwMode="auto">
          <a:xfrm>
            <a:off x="6629400" y="2209800"/>
            <a:ext cx="685800" cy="609600"/>
          </a:xfrm>
          <a:prstGeom prst="rect">
            <a:avLst/>
          </a:prstGeom>
          <a:solidFill>
            <a:srgbClr val="FF0909"/>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FFFFFF"/>
                </a:solidFill>
                <a:latin typeface="Tahoma" charset="0"/>
              </a:rPr>
              <a:t>CPU</a:t>
            </a:r>
          </a:p>
        </p:txBody>
      </p:sp>
      <p:sp>
        <p:nvSpPr>
          <p:cNvPr id="7" name="Line 32"/>
          <p:cNvSpPr>
            <a:spLocks noChangeShapeType="1"/>
          </p:cNvSpPr>
          <p:nvPr/>
        </p:nvSpPr>
        <p:spPr bwMode="auto">
          <a:xfrm>
            <a:off x="5791200" y="21336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5791200" y="22098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7467600" y="22098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5791200" y="16764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66294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57912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74676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4" name="Rectangle 4"/>
          <p:cNvSpPr>
            <a:spLocks noChangeArrowheads="1"/>
          </p:cNvSpPr>
          <p:nvPr/>
        </p:nvSpPr>
        <p:spPr bwMode="auto">
          <a:xfrm>
            <a:off x="6248400" y="3657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15" name="Rectangle 5"/>
          <p:cNvSpPr>
            <a:spLocks noChangeArrowheads="1"/>
          </p:cNvSpPr>
          <p:nvPr/>
        </p:nvSpPr>
        <p:spPr bwMode="auto">
          <a:xfrm>
            <a:off x="6248400" y="3962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16" name="Rectangle 6"/>
          <p:cNvSpPr>
            <a:spLocks noChangeArrowheads="1"/>
          </p:cNvSpPr>
          <p:nvPr/>
        </p:nvSpPr>
        <p:spPr bwMode="auto">
          <a:xfrm>
            <a:off x="6248400" y="4267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17" name="Rectangle 7"/>
          <p:cNvSpPr>
            <a:spLocks noChangeArrowheads="1"/>
          </p:cNvSpPr>
          <p:nvPr/>
        </p:nvSpPr>
        <p:spPr bwMode="auto">
          <a:xfrm>
            <a:off x="6248400" y="4572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18" name="Rectangle 8"/>
          <p:cNvSpPr>
            <a:spLocks noChangeArrowheads="1"/>
          </p:cNvSpPr>
          <p:nvPr/>
        </p:nvSpPr>
        <p:spPr bwMode="auto">
          <a:xfrm>
            <a:off x="6248400" y="4876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19" name="Rectangle 9"/>
          <p:cNvSpPr>
            <a:spLocks noChangeArrowheads="1"/>
          </p:cNvSpPr>
          <p:nvPr/>
        </p:nvSpPr>
        <p:spPr bwMode="auto">
          <a:xfrm>
            <a:off x="6248400" y="5181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20" name="Freeform 10"/>
          <p:cNvSpPr>
            <a:spLocks/>
          </p:cNvSpPr>
          <p:nvPr/>
        </p:nvSpPr>
        <p:spPr bwMode="auto">
          <a:xfrm>
            <a:off x="6858000" y="33528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Tree>
    <p:extLst>
      <p:ext uri="{BB962C8B-B14F-4D97-AF65-F5344CB8AC3E}">
        <p14:creationId xmlns:p14="http://schemas.microsoft.com/office/powerpoint/2010/main" val="305953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5"/>
          <p:cNvSpPr>
            <a:spLocks noGrp="1"/>
          </p:cNvSpPr>
          <p:nvPr>
            <p:ph type="title"/>
          </p:nvPr>
        </p:nvSpPr>
        <p:spPr/>
        <p:txBody>
          <a:bodyPr/>
          <a:lstStyle/>
          <a:p>
            <a:pPr eaLnBrk="1" hangingPunct="1"/>
            <a:r>
              <a:rPr lang="en-US" smtClean="0">
                <a:ea typeface="ＭＳ Ｐゴシック" pitchFamily="-84" charset="-128"/>
                <a:cs typeface="ＭＳ Ｐゴシック" pitchFamily="-84" charset="-128"/>
              </a:rPr>
              <a:t>Aspects of ISAs</a:t>
            </a:r>
          </a:p>
        </p:txBody>
      </p:sp>
      <p:sp>
        <p:nvSpPr>
          <p:cNvPr id="32771" name="Text Placeholder 6" descr="Rectangle: Click to edit Master text styles&#10;Second level&#10;Third level&#10;Fourth level&#10;Fifth level"/>
          <p:cNvSpPr>
            <a:spLocks noGrp="1"/>
          </p:cNvSpPr>
          <p:nvPr>
            <p:ph type="body" idx="1"/>
          </p:nvPr>
        </p:nvSpPr>
        <p:spPr/>
        <p:txBody>
          <a:bodyPr/>
          <a:lstStyle/>
          <a:p>
            <a:pPr eaLnBrk="1" hangingPunct="1"/>
            <a:endParaRPr lang="en-US" smtClean="0">
              <a:ea typeface="ＭＳ Ｐゴシック" pitchFamily="-84" charset="-128"/>
              <a:cs typeface="ＭＳ Ｐゴシック" pitchFamily="-84" charset="-128"/>
            </a:endParaRPr>
          </a:p>
        </p:txBody>
      </p:sp>
      <p:sp>
        <p:nvSpPr>
          <p:cNvPr id="3277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32773" name="Slide Number Placeholder 4"/>
          <p:cNvSpPr>
            <a:spLocks noGrp="1"/>
          </p:cNvSpPr>
          <p:nvPr>
            <p:ph type="sldNum" sz="quarter" idx="11"/>
          </p:nvPr>
        </p:nvSpPr>
        <p:spPr>
          <a:noFill/>
        </p:spPr>
        <p:txBody>
          <a:bodyPr/>
          <a:lstStyle/>
          <a:p>
            <a:fld id="{49F2E1D0-2590-864B-9C64-4BD5389203B0}" type="slidenum">
              <a:rPr lang="en-US" smtClean="0">
                <a:latin typeface="Tahoma" pitchFamily="-84" charset="0"/>
              </a:rPr>
              <a:pPr/>
              <a:t>33</a:t>
            </a:fld>
            <a:endParaRPr lang="en-US" smtClean="0">
              <a:solidFill>
                <a:schemeClr val="tx1"/>
              </a:solidFill>
              <a:latin typeface="Tahoma" pitchFamily="-84" charset="0"/>
            </a:endParaRPr>
          </a:p>
        </p:txBody>
      </p:sp>
    </p:spTree>
    <p:extLst>
      <p:ext uri="{BB962C8B-B14F-4D97-AF65-F5344CB8AC3E}">
        <p14:creationId xmlns:p14="http://schemas.microsoft.com/office/powerpoint/2010/main" val="849060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34819" name="Slide Number Placeholder 4"/>
          <p:cNvSpPr>
            <a:spLocks noGrp="1"/>
          </p:cNvSpPr>
          <p:nvPr>
            <p:ph type="sldNum" sz="quarter" idx="11"/>
          </p:nvPr>
        </p:nvSpPr>
        <p:spPr>
          <a:noFill/>
        </p:spPr>
        <p:txBody>
          <a:bodyPr/>
          <a:lstStyle/>
          <a:p>
            <a:fld id="{86BDE9A7-A3B3-3540-AE18-35B0995C9F28}" type="slidenum">
              <a:rPr lang="en-US" smtClean="0">
                <a:latin typeface="Tahoma" pitchFamily="-84" charset="0"/>
              </a:rPr>
              <a:pPr/>
              <a:t>34</a:t>
            </a:fld>
            <a:endParaRPr lang="en-US" smtClean="0">
              <a:solidFill>
                <a:schemeClr val="tx1"/>
              </a:solidFill>
              <a:latin typeface="Tahoma" pitchFamily="-84" charset="0"/>
            </a:endParaRPr>
          </a:p>
        </p:txBody>
      </p:sp>
      <p:sp>
        <p:nvSpPr>
          <p:cNvPr id="34820"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Length and Format</a:t>
            </a:r>
          </a:p>
        </p:txBody>
      </p:sp>
      <p:sp>
        <p:nvSpPr>
          <p:cNvPr id="34821" name="Rectangle 3" descr="Rectangle: Click to edit Master text styles&#10;Second level&#10;Third level&#10;Fourth level&#10;Fifth level"/>
          <p:cNvSpPr>
            <a:spLocks noGrp="1" noChangeArrowheads="1"/>
          </p:cNvSpPr>
          <p:nvPr>
            <p:ph type="body" idx="1"/>
          </p:nvPr>
        </p:nvSpPr>
        <p:spPr>
          <a:xfrm>
            <a:off x="1676400" y="1143000"/>
            <a:ext cx="7162800" cy="5410200"/>
          </a:xfrm>
        </p:spPr>
        <p:txBody>
          <a:bodyPr/>
          <a:lstStyle/>
          <a:p>
            <a:pPr eaLnBrk="1" hangingPunct="1"/>
            <a:r>
              <a:rPr lang="en-US" b="1" dirty="0">
                <a:solidFill>
                  <a:srgbClr val="FD0002"/>
                </a:solidFill>
                <a:ea typeface="ＭＳ Ｐゴシック" pitchFamily="-84" charset="-128"/>
                <a:cs typeface="ＭＳ Ｐゴシック" pitchFamily="-84" charset="-128"/>
              </a:rPr>
              <a:t>Length</a:t>
            </a:r>
            <a:endParaRPr lang="en-US" dirty="0">
              <a:ea typeface="ＭＳ Ｐゴシック" pitchFamily="-84" charset="-128"/>
              <a:cs typeface="ＭＳ Ｐゴシック" pitchFamily="-84" charset="-128"/>
            </a:endParaRPr>
          </a:p>
          <a:p>
            <a:pPr lvl="1" eaLnBrk="1" hangingPunct="1"/>
            <a:r>
              <a:rPr lang="en-US" dirty="0"/>
              <a:t>Fixed length</a:t>
            </a:r>
          </a:p>
          <a:p>
            <a:pPr lvl="2" eaLnBrk="1" hangingPunct="1"/>
            <a:r>
              <a:rPr lang="en-US" dirty="0">
                <a:ea typeface="ＭＳ Ｐゴシック" pitchFamily="-84" charset="-128"/>
              </a:rPr>
              <a:t>Most common is 32 bits</a:t>
            </a:r>
            <a:endParaRPr lang="en-US" dirty="0" smtClean="0">
              <a:ea typeface="ＭＳ Ｐゴシック" pitchFamily="-84" charset="-128"/>
            </a:endParaRPr>
          </a:p>
          <a:p>
            <a:pPr lvl="2" eaLnBrk="1" hangingPunct="1">
              <a:buFontTx/>
              <a:buChar char="+"/>
            </a:pPr>
            <a:r>
              <a:rPr lang="en-US" dirty="0" smtClean="0">
                <a:ea typeface="ＭＳ Ｐゴシック" pitchFamily="-84" charset="-128"/>
              </a:rPr>
              <a:t>Simple implementation (next PC often just PC+4)</a:t>
            </a:r>
          </a:p>
          <a:p>
            <a:pPr lvl="2" eaLnBrk="1" hangingPunct="1">
              <a:buFontTx/>
              <a:buChar char="–"/>
            </a:pPr>
            <a:r>
              <a:rPr lang="en-US" dirty="0" smtClean="0">
                <a:ea typeface="ＭＳ Ｐゴシック" pitchFamily="-84" charset="-128"/>
              </a:rPr>
              <a:t>Code density: 32 bits to increment a register by 1</a:t>
            </a:r>
          </a:p>
          <a:p>
            <a:pPr lvl="1" eaLnBrk="1" hangingPunct="1"/>
            <a:r>
              <a:rPr lang="en-US" dirty="0" smtClean="0"/>
              <a:t>Variable </a:t>
            </a:r>
            <a:r>
              <a:rPr lang="en-US" dirty="0"/>
              <a:t>length</a:t>
            </a:r>
          </a:p>
          <a:p>
            <a:pPr lvl="2" eaLnBrk="1" hangingPunct="1">
              <a:buFontTx/>
              <a:buChar char="+"/>
            </a:pPr>
            <a:r>
              <a:rPr lang="en-US" dirty="0">
                <a:ea typeface="ＭＳ Ｐゴシック" pitchFamily="-84" charset="-128"/>
              </a:rPr>
              <a:t>Code </a:t>
            </a:r>
            <a:r>
              <a:rPr lang="en-US" dirty="0" smtClean="0">
                <a:ea typeface="ＭＳ Ｐゴシック" pitchFamily="-84" charset="-128"/>
              </a:rPr>
              <a:t>density</a:t>
            </a:r>
          </a:p>
          <a:p>
            <a:pPr lvl="3" eaLnBrk="1" hangingPunct="1"/>
            <a:r>
              <a:rPr lang="en-US" dirty="0" smtClean="0">
                <a:ea typeface="ＭＳ Ｐゴシック" pitchFamily="-84" charset="-128"/>
              </a:rPr>
              <a:t>x86 averages 3 bytes (ranges from 1 to 16)</a:t>
            </a:r>
          </a:p>
          <a:p>
            <a:pPr lvl="2" eaLnBrk="1" hangingPunct="1">
              <a:buFontTx/>
              <a:buChar char="–"/>
            </a:pPr>
            <a:r>
              <a:rPr lang="en-US" dirty="0">
                <a:ea typeface="ＭＳ Ｐゴシック" pitchFamily="-84" charset="-128"/>
              </a:rPr>
              <a:t>Complex fetch </a:t>
            </a:r>
            <a:r>
              <a:rPr lang="en-US" dirty="0" smtClean="0">
                <a:ea typeface="ＭＳ Ｐゴシック" pitchFamily="-84" charset="-128"/>
              </a:rPr>
              <a:t>(where does next instruction begin?)</a:t>
            </a:r>
          </a:p>
          <a:p>
            <a:pPr lvl="1" eaLnBrk="1" hangingPunct="1"/>
            <a:r>
              <a:rPr lang="en-US" dirty="0"/>
              <a:t>Compromise: two lengths</a:t>
            </a:r>
          </a:p>
          <a:p>
            <a:pPr lvl="2" eaLnBrk="1" hangingPunct="1"/>
            <a:r>
              <a:rPr lang="en-US" dirty="0">
                <a:ea typeface="ＭＳ Ｐゴシック" pitchFamily="-84" charset="-128"/>
              </a:rPr>
              <a:t>E.g., MIPS16 or ARM’s </a:t>
            </a:r>
            <a:r>
              <a:rPr lang="en-US" dirty="0" smtClean="0">
                <a:ea typeface="ＭＳ Ｐゴシック" pitchFamily="-84" charset="-128"/>
              </a:rPr>
              <a:t>Thumb (16 bits)</a:t>
            </a:r>
          </a:p>
          <a:p>
            <a:pPr eaLnBrk="1" hangingPunct="1"/>
            <a:r>
              <a:rPr lang="en-US" b="1" dirty="0" smtClean="0">
                <a:solidFill>
                  <a:srgbClr val="FD0002"/>
                </a:solidFill>
                <a:ea typeface="ＭＳ Ｐゴシック" pitchFamily="-84" charset="-128"/>
                <a:cs typeface="ＭＳ Ｐゴシック" pitchFamily="-84" charset="-128"/>
              </a:rPr>
              <a:t>Encoding</a:t>
            </a:r>
            <a:endParaRPr lang="en-US" dirty="0" smtClean="0">
              <a:ea typeface="ＭＳ Ｐゴシック" pitchFamily="-84" charset="-128"/>
              <a:cs typeface="ＭＳ Ｐゴシック" pitchFamily="-84" charset="-128"/>
            </a:endParaRPr>
          </a:p>
          <a:p>
            <a:pPr lvl="1" eaLnBrk="1" hangingPunct="1"/>
            <a:r>
              <a:rPr lang="en-US" dirty="0" smtClean="0"/>
              <a:t>A few simple encodings simplify decoder</a:t>
            </a:r>
          </a:p>
          <a:p>
            <a:pPr lvl="1" eaLnBrk="1" hangingPunct="1"/>
            <a:r>
              <a:rPr lang="en-US" dirty="0" smtClean="0"/>
              <a:t>Machine code (1s and 0s) </a:t>
            </a:r>
            <a:r>
              <a:rPr lang="en-US" dirty="0" smtClean="0">
                <a:sym typeface="Wingdings"/>
              </a:rPr>
              <a:t>&lt;-&gt; assembly</a:t>
            </a:r>
            <a:endParaRPr lang="en-US" dirty="0" smtClean="0"/>
          </a:p>
        </p:txBody>
      </p:sp>
      <p:sp>
        <p:nvSpPr>
          <p:cNvPr id="34822" name="Rectangle 4"/>
          <p:cNvSpPr>
            <a:spLocks noChangeArrowheads="1"/>
          </p:cNvSpPr>
          <p:nvPr/>
        </p:nvSpPr>
        <p:spPr bwMode="auto">
          <a:xfrm>
            <a:off x="304800" y="18288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Fetch[PC]</a:t>
            </a:r>
          </a:p>
        </p:txBody>
      </p:sp>
      <p:sp>
        <p:nvSpPr>
          <p:cNvPr id="34823" name="Rectangle 5"/>
          <p:cNvSpPr>
            <a:spLocks noChangeArrowheads="1"/>
          </p:cNvSpPr>
          <p:nvPr/>
        </p:nvSpPr>
        <p:spPr bwMode="auto">
          <a:xfrm>
            <a:off x="304800" y="21336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Decode</a:t>
            </a:r>
          </a:p>
        </p:txBody>
      </p:sp>
      <p:sp>
        <p:nvSpPr>
          <p:cNvPr id="34824" name="Rectangle 6"/>
          <p:cNvSpPr>
            <a:spLocks noChangeArrowheads="1"/>
          </p:cNvSpPr>
          <p:nvPr/>
        </p:nvSpPr>
        <p:spPr bwMode="auto">
          <a:xfrm>
            <a:off x="304800" y="24384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Read Inputs</a:t>
            </a:r>
          </a:p>
        </p:txBody>
      </p:sp>
      <p:sp>
        <p:nvSpPr>
          <p:cNvPr id="34825"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Execute</a:t>
            </a:r>
          </a:p>
        </p:txBody>
      </p:sp>
      <p:sp>
        <p:nvSpPr>
          <p:cNvPr id="34826" name="Rectangle 8"/>
          <p:cNvSpPr>
            <a:spLocks noChangeArrowheads="1"/>
          </p:cNvSpPr>
          <p:nvPr/>
        </p:nvSpPr>
        <p:spPr bwMode="auto">
          <a:xfrm>
            <a:off x="304800" y="30480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Write Output</a:t>
            </a:r>
          </a:p>
        </p:txBody>
      </p:sp>
      <p:sp>
        <p:nvSpPr>
          <p:cNvPr id="34827"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Next PC</a:t>
            </a:r>
          </a:p>
        </p:txBody>
      </p:sp>
      <p:sp>
        <p:nvSpPr>
          <p:cNvPr id="200714"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Tree>
    <p:extLst>
      <p:ext uri="{BB962C8B-B14F-4D97-AF65-F5344CB8AC3E}">
        <p14:creationId xmlns:p14="http://schemas.microsoft.com/office/powerpoint/2010/main" val="3260316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a:solidFill>
                <a:schemeClr val="tx1"/>
              </a:solidFill>
              <a:latin typeface="Tahoma" pitchFamily="-84" charset="0"/>
            </a:endParaRPr>
          </a:p>
        </p:txBody>
      </p:sp>
      <p:sp>
        <p:nvSpPr>
          <p:cNvPr id="38915" name="Slide Number Placeholder 4"/>
          <p:cNvSpPr>
            <a:spLocks noGrp="1"/>
          </p:cNvSpPr>
          <p:nvPr>
            <p:ph type="sldNum" sz="quarter" idx="11"/>
          </p:nvPr>
        </p:nvSpPr>
        <p:spPr>
          <a:noFill/>
        </p:spPr>
        <p:txBody>
          <a:bodyPr/>
          <a:lstStyle/>
          <a:p>
            <a:fld id="{91049522-7B25-B04A-B563-F265B9ECB9A1}" type="slidenum">
              <a:rPr lang="en-US" smtClean="0">
                <a:latin typeface="Tahoma" pitchFamily="-84" charset="0"/>
              </a:rPr>
              <a:pPr/>
              <a:t>35</a:t>
            </a:fld>
            <a:endParaRPr lang="en-US" smtClean="0">
              <a:solidFill>
                <a:schemeClr val="tx1"/>
              </a:solidFill>
              <a:latin typeface="Tahoma" pitchFamily="-84" charset="0"/>
            </a:endParaRPr>
          </a:p>
        </p:txBody>
      </p:sp>
      <p:sp>
        <p:nvSpPr>
          <p:cNvPr id="38916" name="Rectangle 2"/>
          <p:cNvSpPr>
            <a:spLocks noGrp="1" noChangeArrowheads="1"/>
          </p:cNvSpPr>
          <p:nvPr>
            <p:ph type="title"/>
          </p:nvPr>
        </p:nvSpPr>
        <p:spPr/>
        <p:txBody>
          <a:bodyPr/>
          <a:lstStyle/>
          <a:p>
            <a:pPr eaLnBrk="1" hangingPunct="1"/>
            <a:r>
              <a:rPr lang="en-US" dirty="0" smtClean="0">
                <a:ea typeface="ＭＳ Ｐゴシック" pitchFamily="-84" charset="-128"/>
                <a:cs typeface="ＭＳ Ｐゴシック" pitchFamily="-84" charset="-128"/>
              </a:rPr>
              <a:t>Example Instruction Encodings</a:t>
            </a:r>
          </a:p>
        </p:txBody>
      </p:sp>
      <p:sp>
        <p:nvSpPr>
          <p:cNvPr id="3891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smtClean="0">
                <a:ea typeface="ＭＳ Ｐゴシック" pitchFamily="-84" charset="-128"/>
                <a:cs typeface="ＭＳ Ｐゴシック" pitchFamily="-84" charset="-128"/>
              </a:rPr>
              <a:t>MIPS</a:t>
            </a:r>
          </a:p>
          <a:p>
            <a:pPr lvl="1" eaLnBrk="1" hangingPunct="1"/>
            <a:r>
              <a:rPr lang="en-US" dirty="0" smtClean="0"/>
              <a:t>Fixed length</a:t>
            </a:r>
          </a:p>
          <a:p>
            <a:pPr lvl="1" eaLnBrk="1" hangingPunct="1"/>
            <a:r>
              <a:rPr lang="en-US" dirty="0" smtClean="0"/>
              <a:t>32-bits, 3 formats, simple encoding</a:t>
            </a:r>
          </a:p>
          <a:p>
            <a:pPr marL="457200" lvl="1" indent="0" eaLnBrk="1" hangingPunct="1">
              <a:buNone/>
            </a:pPr>
            <a:endParaRPr lang="en-US" dirty="0" smtClean="0"/>
          </a:p>
          <a:p>
            <a:pPr marL="457200" lvl="1" indent="0"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buFontTx/>
              <a:buNone/>
            </a:pPr>
            <a:endParaRPr lang="en-US" dirty="0" smtClean="0"/>
          </a:p>
          <a:p>
            <a:pPr eaLnBrk="1" hangingPunct="1"/>
            <a:r>
              <a:rPr lang="en-US" dirty="0" smtClean="0">
                <a:ea typeface="ＭＳ Ｐゴシック" pitchFamily="-84" charset="-128"/>
                <a:cs typeface="ＭＳ Ｐゴシック" pitchFamily="-84" charset="-128"/>
              </a:rPr>
              <a:t>x86</a:t>
            </a:r>
          </a:p>
          <a:p>
            <a:pPr lvl="1" eaLnBrk="1" hangingPunct="1"/>
            <a:r>
              <a:rPr lang="en-US" dirty="0" smtClean="0"/>
              <a:t>Variable length encoding (1 to 15 bytes)</a:t>
            </a:r>
          </a:p>
          <a:p>
            <a:pPr lvl="1" eaLnBrk="1" hangingPunct="1">
              <a:buFontTx/>
              <a:buNone/>
            </a:pPr>
            <a:endParaRPr lang="en-US" dirty="0" smtClean="0"/>
          </a:p>
        </p:txBody>
      </p:sp>
      <p:sp>
        <p:nvSpPr>
          <p:cNvPr id="201732" name="Rectangle 4"/>
          <p:cNvSpPr>
            <a:spLocks noChangeArrowheads="1"/>
          </p:cNvSpPr>
          <p:nvPr/>
        </p:nvSpPr>
        <p:spPr bwMode="auto">
          <a:xfrm>
            <a:off x="2667000" y="2545080"/>
            <a:ext cx="914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dirty="0">
                <a:solidFill>
                  <a:srgbClr val="000000"/>
                </a:solidFill>
                <a:effectLst>
                  <a:outerShdw blurRad="38100" dist="38100" dir="2700000" algn="tl">
                    <a:srgbClr val="DDDDDD"/>
                  </a:outerShdw>
                </a:effectLst>
                <a:latin typeface="Arial" charset="0"/>
              </a:rPr>
              <a:t>Op(6)</a:t>
            </a:r>
          </a:p>
        </p:txBody>
      </p:sp>
      <p:sp>
        <p:nvSpPr>
          <p:cNvPr id="201733" name="Rectangle 5"/>
          <p:cNvSpPr>
            <a:spLocks noChangeArrowheads="1"/>
          </p:cNvSpPr>
          <p:nvPr/>
        </p:nvSpPr>
        <p:spPr bwMode="auto">
          <a:xfrm>
            <a:off x="3581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Rs(5)</a:t>
            </a:r>
          </a:p>
        </p:txBody>
      </p:sp>
      <p:sp>
        <p:nvSpPr>
          <p:cNvPr id="201734" name="Rectangle 6"/>
          <p:cNvSpPr>
            <a:spLocks noChangeArrowheads="1"/>
          </p:cNvSpPr>
          <p:nvPr/>
        </p:nvSpPr>
        <p:spPr bwMode="auto">
          <a:xfrm>
            <a:off x="4343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Rt(5)</a:t>
            </a:r>
          </a:p>
        </p:txBody>
      </p:sp>
      <p:sp>
        <p:nvSpPr>
          <p:cNvPr id="201735" name="Rectangle 7"/>
          <p:cNvSpPr>
            <a:spLocks noChangeArrowheads="1"/>
          </p:cNvSpPr>
          <p:nvPr/>
        </p:nvSpPr>
        <p:spPr bwMode="auto">
          <a:xfrm>
            <a:off x="5105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Rd(5)</a:t>
            </a:r>
          </a:p>
        </p:txBody>
      </p:sp>
      <p:sp>
        <p:nvSpPr>
          <p:cNvPr id="201736" name="Rectangle 8"/>
          <p:cNvSpPr>
            <a:spLocks noChangeArrowheads="1"/>
          </p:cNvSpPr>
          <p:nvPr/>
        </p:nvSpPr>
        <p:spPr bwMode="auto">
          <a:xfrm>
            <a:off x="5867400" y="25450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Sh(5)</a:t>
            </a:r>
          </a:p>
        </p:txBody>
      </p:sp>
      <p:sp>
        <p:nvSpPr>
          <p:cNvPr id="201737" name="Rectangle 9"/>
          <p:cNvSpPr>
            <a:spLocks noChangeArrowheads="1"/>
          </p:cNvSpPr>
          <p:nvPr/>
        </p:nvSpPr>
        <p:spPr bwMode="auto">
          <a:xfrm>
            <a:off x="6629400" y="2545080"/>
            <a:ext cx="914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Func(6)</a:t>
            </a:r>
          </a:p>
        </p:txBody>
      </p:sp>
      <p:sp>
        <p:nvSpPr>
          <p:cNvPr id="201738" name="Rectangle 10"/>
          <p:cNvSpPr>
            <a:spLocks noChangeArrowheads="1"/>
          </p:cNvSpPr>
          <p:nvPr/>
        </p:nvSpPr>
        <p:spPr bwMode="auto">
          <a:xfrm>
            <a:off x="1752600" y="2545080"/>
            <a:ext cx="914400" cy="502920"/>
          </a:xfrm>
          <a:prstGeom prst="rect">
            <a:avLst/>
          </a:prstGeom>
          <a:noFill/>
          <a:ln w="28575">
            <a:no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R-type</a:t>
            </a:r>
          </a:p>
        </p:txBody>
      </p:sp>
      <p:sp>
        <p:nvSpPr>
          <p:cNvPr id="201739" name="Rectangle 11"/>
          <p:cNvSpPr>
            <a:spLocks noChangeArrowheads="1"/>
          </p:cNvSpPr>
          <p:nvPr/>
        </p:nvSpPr>
        <p:spPr bwMode="auto">
          <a:xfrm>
            <a:off x="2667000" y="3230880"/>
            <a:ext cx="914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Op(6)</a:t>
            </a:r>
          </a:p>
        </p:txBody>
      </p:sp>
      <p:sp>
        <p:nvSpPr>
          <p:cNvPr id="201740" name="Rectangle 12"/>
          <p:cNvSpPr>
            <a:spLocks noChangeArrowheads="1"/>
          </p:cNvSpPr>
          <p:nvPr/>
        </p:nvSpPr>
        <p:spPr bwMode="auto">
          <a:xfrm>
            <a:off x="3581400" y="32308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Rs(5)</a:t>
            </a:r>
          </a:p>
        </p:txBody>
      </p:sp>
      <p:sp>
        <p:nvSpPr>
          <p:cNvPr id="201741" name="Rectangle 13"/>
          <p:cNvSpPr>
            <a:spLocks noChangeArrowheads="1"/>
          </p:cNvSpPr>
          <p:nvPr/>
        </p:nvSpPr>
        <p:spPr bwMode="auto">
          <a:xfrm>
            <a:off x="4343400" y="3230880"/>
            <a:ext cx="7620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Rt(5)</a:t>
            </a:r>
          </a:p>
        </p:txBody>
      </p:sp>
      <p:sp>
        <p:nvSpPr>
          <p:cNvPr id="201742" name="Rectangle 14"/>
          <p:cNvSpPr>
            <a:spLocks noChangeArrowheads="1"/>
          </p:cNvSpPr>
          <p:nvPr/>
        </p:nvSpPr>
        <p:spPr bwMode="auto">
          <a:xfrm>
            <a:off x="5105400" y="3230880"/>
            <a:ext cx="2438400" cy="50292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Immed(16)</a:t>
            </a:r>
          </a:p>
        </p:txBody>
      </p:sp>
      <p:sp>
        <p:nvSpPr>
          <p:cNvPr id="201743" name="Rectangle 15"/>
          <p:cNvSpPr>
            <a:spLocks noChangeArrowheads="1"/>
          </p:cNvSpPr>
          <p:nvPr/>
        </p:nvSpPr>
        <p:spPr bwMode="auto">
          <a:xfrm>
            <a:off x="1752600" y="3230880"/>
            <a:ext cx="914400" cy="502920"/>
          </a:xfrm>
          <a:prstGeom prst="rect">
            <a:avLst/>
          </a:prstGeom>
          <a:noFill/>
          <a:ln w="28575">
            <a:no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I-type</a:t>
            </a:r>
          </a:p>
        </p:txBody>
      </p:sp>
      <p:grpSp>
        <p:nvGrpSpPr>
          <p:cNvPr id="2" name="Group 16"/>
          <p:cNvGrpSpPr>
            <a:grpSpLocks/>
          </p:cNvGrpSpPr>
          <p:nvPr/>
        </p:nvGrpSpPr>
        <p:grpSpPr bwMode="auto">
          <a:xfrm>
            <a:off x="1752600" y="3916680"/>
            <a:ext cx="5791200" cy="502920"/>
            <a:chOff x="576" y="3360"/>
            <a:chExt cx="3648" cy="288"/>
          </a:xfrm>
        </p:grpSpPr>
        <p:sp>
          <p:nvSpPr>
            <p:cNvPr id="201745" name="Rectangle 17"/>
            <p:cNvSpPr>
              <a:spLocks noChangeArrowheads="1"/>
            </p:cNvSpPr>
            <p:nvPr/>
          </p:nvSpPr>
          <p:spPr bwMode="auto">
            <a:xfrm>
              <a:off x="1152" y="3360"/>
              <a:ext cx="576" cy="288"/>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Op(6)</a:t>
              </a:r>
            </a:p>
          </p:txBody>
        </p:sp>
        <p:sp>
          <p:nvSpPr>
            <p:cNvPr id="201746" name="Rectangle 18"/>
            <p:cNvSpPr>
              <a:spLocks noChangeArrowheads="1"/>
            </p:cNvSpPr>
            <p:nvPr/>
          </p:nvSpPr>
          <p:spPr bwMode="auto">
            <a:xfrm>
              <a:off x="1728" y="3360"/>
              <a:ext cx="2496" cy="288"/>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Target(26)</a:t>
              </a:r>
            </a:p>
          </p:txBody>
        </p:sp>
        <p:sp>
          <p:nvSpPr>
            <p:cNvPr id="201747" name="Rectangle 19"/>
            <p:cNvSpPr>
              <a:spLocks noChangeArrowheads="1"/>
            </p:cNvSpPr>
            <p:nvPr/>
          </p:nvSpPr>
          <p:spPr bwMode="auto">
            <a:xfrm>
              <a:off x="576" y="3360"/>
              <a:ext cx="576" cy="288"/>
            </a:xfrm>
            <a:prstGeom prst="rect">
              <a:avLst/>
            </a:prstGeom>
            <a:noFill/>
            <a:ln w="28575">
              <a:no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J-type</a:t>
              </a:r>
            </a:p>
          </p:txBody>
        </p:sp>
      </p:grpSp>
      <p:sp>
        <p:nvSpPr>
          <p:cNvPr id="22" name="Rectangle 20"/>
          <p:cNvSpPr>
            <a:spLocks noChangeArrowheads="1"/>
          </p:cNvSpPr>
          <p:nvPr/>
        </p:nvSpPr>
        <p:spPr bwMode="auto">
          <a:xfrm>
            <a:off x="1524000" y="5562600"/>
            <a:ext cx="1219200" cy="304800"/>
          </a:xfrm>
          <a:prstGeom prst="rect">
            <a:avLst/>
          </a:prstGeom>
          <a:solidFill>
            <a:schemeClr val="accent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FFFFFF"/>
                  </a:outerShdw>
                </a:effectLst>
                <a:latin typeface="Arial" charset="0"/>
              </a:rPr>
              <a:t>Op</a:t>
            </a:r>
          </a:p>
        </p:txBody>
      </p:sp>
      <p:sp>
        <p:nvSpPr>
          <p:cNvPr id="23" name="Rectangle 21"/>
          <p:cNvSpPr>
            <a:spLocks noChangeArrowheads="1"/>
          </p:cNvSpPr>
          <p:nvPr/>
        </p:nvSpPr>
        <p:spPr bwMode="auto">
          <a:xfrm>
            <a:off x="27432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OpExt*</a:t>
            </a:r>
          </a:p>
        </p:txBody>
      </p:sp>
      <p:sp>
        <p:nvSpPr>
          <p:cNvPr id="24" name="Rectangle 22"/>
          <p:cNvSpPr>
            <a:spLocks noChangeArrowheads="1"/>
          </p:cNvSpPr>
          <p:nvPr/>
        </p:nvSpPr>
        <p:spPr bwMode="auto">
          <a:xfrm>
            <a:off x="39624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ModRM*</a:t>
            </a:r>
          </a:p>
        </p:txBody>
      </p:sp>
      <p:sp>
        <p:nvSpPr>
          <p:cNvPr id="25" name="Rectangle 23"/>
          <p:cNvSpPr>
            <a:spLocks noChangeArrowheads="1"/>
          </p:cNvSpPr>
          <p:nvPr/>
        </p:nvSpPr>
        <p:spPr bwMode="auto">
          <a:xfrm>
            <a:off x="51816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SIB*</a:t>
            </a:r>
          </a:p>
        </p:txBody>
      </p:sp>
      <p:sp>
        <p:nvSpPr>
          <p:cNvPr id="26" name="Rectangle 24"/>
          <p:cNvSpPr>
            <a:spLocks noChangeArrowheads="1"/>
          </p:cNvSpPr>
          <p:nvPr/>
        </p:nvSpPr>
        <p:spPr bwMode="auto">
          <a:xfrm>
            <a:off x="64008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Disp*(1-4)</a:t>
            </a:r>
          </a:p>
        </p:txBody>
      </p:sp>
      <p:sp>
        <p:nvSpPr>
          <p:cNvPr id="27" name="Rectangle 25"/>
          <p:cNvSpPr>
            <a:spLocks noChangeArrowheads="1"/>
          </p:cNvSpPr>
          <p:nvPr/>
        </p:nvSpPr>
        <p:spPr bwMode="auto">
          <a:xfrm>
            <a:off x="76200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Imm*(1-4)</a:t>
            </a:r>
          </a:p>
        </p:txBody>
      </p:sp>
      <p:sp>
        <p:nvSpPr>
          <p:cNvPr id="28" name="Rectangle 26"/>
          <p:cNvSpPr>
            <a:spLocks noChangeArrowheads="1"/>
          </p:cNvSpPr>
          <p:nvPr/>
        </p:nvSpPr>
        <p:spPr bwMode="auto">
          <a:xfrm>
            <a:off x="304800" y="5562600"/>
            <a:ext cx="1219200" cy="3048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effectLst>
                  <a:outerShdw blurRad="38100" dist="38100" dir="2700000" algn="tl">
                    <a:srgbClr val="DDDDDD"/>
                  </a:outerShdw>
                </a:effectLst>
                <a:latin typeface="Arial" charset="0"/>
              </a:rPr>
              <a:t>Prefix*(1-4)</a:t>
            </a:r>
          </a:p>
        </p:txBody>
      </p:sp>
      <p:sp>
        <p:nvSpPr>
          <p:cNvPr id="29" name="Rectangle 28"/>
          <p:cNvSpPr/>
          <p:nvPr/>
        </p:nvSpPr>
        <p:spPr>
          <a:xfrm>
            <a:off x="5562600" y="1828800"/>
            <a:ext cx="2410035" cy="461665"/>
          </a:xfrm>
          <a:prstGeom prst="rect">
            <a:avLst/>
          </a:prstGeom>
        </p:spPr>
        <p:txBody>
          <a:bodyPr wrap="none">
            <a:spAutoFit/>
          </a:bodyPr>
          <a:lstStyle/>
          <a:p>
            <a:r>
              <a:rPr lang="en-US" sz="3600" baseline="30000" dirty="0" smtClean="0">
                <a:solidFill>
                  <a:schemeClr val="tx1"/>
                </a:solidFill>
                <a:latin typeface="Lucida Console"/>
                <a:cs typeface="Lucida Console"/>
              </a:rPr>
              <a:t>add </a:t>
            </a:r>
            <a:r>
              <a:rPr lang="en-US" sz="3600" baseline="30000" dirty="0">
                <a:solidFill>
                  <a:schemeClr val="tx1"/>
                </a:solidFill>
                <a:latin typeface="Lucida Console"/>
                <a:cs typeface="Lucida Console"/>
              </a:rPr>
              <a:t>R1,R2,R3</a:t>
            </a:r>
            <a:endParaRPr lang="en-US" sz="3600" dirty="0">
              <a:solidFill>
                <a:schemeClr val="tx1"/>
              </a:solidFill>
              <a:latin typeface="Lucida Console"/>
              <a:cs typeface="Lucida Console"/>
            </a:endParaRPr>
          </a:p>
        </p:txBody>
      </p:sp>
    </p:spTree>
    <p:extLst>
      <p:ext uri="{BB962C8B-B14F-4D97-AF65-F5344CB8AC3E}">
        <p14:creationId xmlns:p14="http://schemas.microsoft.com/office/powerpoint/2010/main" val="2798372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ea typeface="ＭＳ Ｐゴシック" pitchFamily="-84" charset="-128"/>
                <a:cs typeface="ＭＳ Ｐゴシック" pitchFamily="-84" charset="-128"/>
              </a:rPr>
              <a:t>Where Does Data Live?</a:t>
            </a:r>
            <a:endParaRPr lang="en-US" dirty="0"/>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36</a:t>
            </a:fld>
            <a:endParaRPr lang="en-US">
              <a:solidFill>
                <a:schemeClr val="tx1"/>
              </a:solidFill>
            </a:endParaRPr>
          </a:p>
        </p:txBody>
      </p:sp>
      <p:pic>
        <p:nvPicPr>
          <p:cNvPr id="7" name="Picture 6"/>
          <p:cNvPicPr>
            <a:picLocks noChangeAspect="1"/>
          </p:cNvPicPr>
          <p:nvPr/>
        </p:nvPicPr>
        <p:blipFill>
          <a:blip r:embed="rId2"/>
          <a:stretch>
            <a:fillRect/>
          </a:stretch>
        </p:blipFill>
        <p:spPr>
          <a:xfrm>
            <a:off x="1948462" y="1752600"/>
            <a:ext cx="6185747" cy="2971800"/>
          </a:xfrm>
          <a:prstGeom prst="rect">
            <a:avLst/>
          </a:prstGeom>
        </p:spPr>
      </p:pic>
      <p:sp>
        <p:nvSpPr>
          <p:cNvPr id="8" name="Oval 7"/>
          <p:cNvSpPr/>
          <p:nvPr/>
        </p:nvSpPr>
        <p:spPr bwMode="auto">
          <a:xfrm>
            <a:off x="3962400" y="2209800"/>
            <a:ext cx="1143000" cy="6096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pitchFamily="-65" charset="0"/>
            </a:endParaRPr>
          </a:p>
        </p:txBody>
      </p:sp>
      <p:sp>
        <p:nvSpPr>
          <p:cNvPr id="9" name="Oval 8"/>
          <p:cNvSpPr/>
          <p:nvPr/>
        </p:nvSpPr>
        <p:spPr bwMode="auto">
          <a:xfrm rot="16200000">
            <a:off x="1617189" y="2705525"/>
            <a:ext cx="2002735" cy="101128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pitchFamily="-65" charset="0"/>
            </a:endParaRPr>
          </a:p>
        </p:txBody>
      </p:sp>
      <p:sp>
        <p:nvSpPr>
          <p:cNvPr id="10" name="Rectangle 4"/>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Fetch</a:t>
            </a:r>
          </a:p>
        </p:txBody>
      </p:sp>
      <p:sp>
        <p:nvSpPr>
          <p:cNvPr id="11" name="Rectangle 5"/>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Decode</a:t>
            </a:r>
          </a:p>
        </p:txBody>
      </p:sp>
      <p:sp>
        <p:nvSpPr>
          <p:cNvPr id="12" name="Rectangle 6"/>
          <p:cNvSpPr>
            <a:spLocks noChangeArrowheads="1"/>
          </p:cNvSpPr>
          <p:nvPr/>
        </p:nvSpPr>
        <p:spPr bwMode="auto">
          <a:xfrm>
            <a:off x="304800" y="24384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Read Inputs</a:t>
            </a:r>
          </a:p>
        </p:txBody>
      </p:sp>
      <p:sp>
        <p:nvSpPr>
          <p:cNvPr id="13"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Execute</a:t>
            </a:r>
          </a:p>
        </p:txBody>
      </p:sp>
      <p:sp>
        <p:nvSpPr>
          <p:cNvPr id="14" name="Rectangle 8"/>
          <p:cNvSpPr>
            <a:spLocks noChangeArrowheads="1"/>
          </p:cNvSpPr>
          <p:nvPr/>
        </p:nvSpPr>
        <p:spPr bwMode="auto">
          <a:xfrm>
            <a:off x="304800" y="30480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Write Output</a:t>
            </a:r>
          </a:p>
        </p:txBody>
      </p:sp>
      <p:sp>
        <p:nvSpPr>
          <p:cNvPr id="15"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Next Insn</a:t>
            </a:r>
          </a:p>
        </p:txBody>
      </p:sp>
      <p:sp>
        <p:nvSpPr>
          <p:cNvPr id="16"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17" name="Oval 16"/>
          <p:cNvSpPr/>
          <p:nvPr/>
        </p:nvSpPr>
        <p:spPr bwMode="auto">
          <a:xfrm>
            <a:off x="3810000" y="2895600"/>
            <a:ext cx="1447800" cy="1066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pitchFamily="-65" charset="0"/>
            </a:endParaRPr>
          </a:p>
        </p:txBody>
      </p:sp>
    </p:spTree>
    <p:extLst>
      <p:ext uri="{BB962C8B-B14F-4D97-AF65-F5344CB8AC3E}">
        <p14:creationId xmlns:p14="http://schemas.microsoft.com/office/powerpoint/2010/main" val="9810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36867" name="Slide Number Placeholder 4"/>
          <p:cNvSpPr>
            <a:spLocks noGrp="1"/>
          </p:cNvSpPr>
          <p:nvPr>
            <p:ph type="sldNum" sz="quarter" idx="11"/>
          </p:nvPr>
        </p:nvSpPr>
        <p:spPr>
          <a:noFill/>
        </p:spPr>
        <p:txBody>
          <a:bodyPr/>
          <a:lstStyle/>
          <a:p>
            <a:fld id="{E4C459CE-0D45-354C-8EDB-03287FCD881D}" type="slidenum">
              <a:rPr lang="en-US" smtClean="0">
                <a:latin typeface="Tahoma" pitchFamily="-84" charset="0"/>
              </a:rPr>
              <a:pPr/>
              <a:t>37</a:t>
            </a:fld>
            <a:endParaRPr lang="en-US" smtClean="0">
              <a:solidFill>
                <a:schemeClr val="tx1"/>
              </a:solidFill>
              <a:latin typeface="Tahoma" pitchFamily="-84" charset="0"/>
            </a:endParaRPr>
          </a:p>
        </p:txBody>
      </p:sp>
      <p:sp>
        <p:nvSpPr>
          <p:cNvPr id="36868" name="Rectangle 2"/>
          <p:cNvSpPr>
            <a:spLocks noGrp="1" noChangeArrowheads="1"/>
          </p:cNvSpPr>
          <p:nvPr>
            <p:ph type="title"/>
          </p:nvPr>
        </p:nvSpPr>
        <p:spPr/>
        <p:txBody>
          <a:bodyPr/>
          <a:lstStyle/>
          <a:p>
            <a:pPr eaLnBrk="1" hangingPunct="1"/>
            <a:r>
              <a:rPr lang="en-US" dirty="0">
                <a:ea typeface="ＭＳ Ｐゴシック" pitchFamily="-84" charset="-128"/>
                <a:cs typeface="ＭＳ Ｐゴシック" pitchFamily="-84" charset="-128"/>
              </a:rPr>
              <a:t>Where Does Data Live?</a:t>
            </a:r>
          </a:p>
        </p:txBody>
      </p:sp>
      <p:sp>
        <p:nvSpPr>
          <p:cNvPr id="36869" name="Rectangle 3" descr="Rectangle: Click to edit Master text styles&#10;Second level&#10;Third level&#10;Fourth level&#10;Fifth level"/>
          <p:cNvSpPr>
            <a:spLocks noGrp="1" noChangeArrowheads="1"/>
          </p:cNvSpPr>
          <p:nvPr>
            <p:ph type="body" idx="1"/>
          </p:nvPr>
        </p:nvSpPr>
        <p:spPr>
          <a:xfrm>
            <a:off x="1676400" y="1143000"/>
            <a:ext cx="7162800" cy="5029200"/>
          </a:xfrm>
        </p:spPr>
        <p:txBody>
          <a:bodyPr/>
          <a:lstStyle/>
          <a:p>
            <a:pPr eaLnBrk="1" hangingPunct="1"/>
            <a:r>
              <a:rPr lang="en-US" b="1" dirty="0" smtClean="0">
                <a:solidFill>
                  <a:srgbClr val="FD0002"/>
                </a:solidFill>
                <a:ea typeface="ＭＳ Ｐゴシック" pitchFamily="-84" charset="-128"/>
                <a:cs typeface="ＭＳ Ｐゴシック" pitchFamily="-84" charset="-128"/>
              </a:rPr>
              <a:t>Registers </a:t>
            </a:r>
            <a:r>
              <a:rPr lang="en-US" b="1" dirty="0" smtClean="0">
                <a:solidFill>
                  <a:srgbClr val="000000"/>
                </a:solidFill>
                <a:ea typeface="ＭＳ Ｐゴシック" pitchFamily="-84" charset="-128"/>
                <a:cs typeface="ＭＳ Ｐゴシック" pitchFamily="-84" charset="-128"/>
              </a:rPr>
              <a:t>(e.g., R0, R1, F0)</a:t>
            </a:r>
            <a:endParaRPr lang="en-US" dirty="0" smtClean="0">
              <a:solidFill>
                <a:srgbClr val="000000"/>
              </a:solidFill>
              <a:ea typeface="ＭＳ Ｐゴシック" pitchFamily="-84" charset="-128"/>
              <a:cs typeface="ＭＳ Ｐゴシック" pitchFamily="-84" charset="-128"/>
            </a:endParaRPr>
          </a:p>
          <a:p>
            <a:pPr lvl="1" eaLnBrk="1" hangingPunct="1"/>
            <a:r>
              <a:rPr lang="en-US" dirty="0" smtClean="0"/>
              <a:t>“short term memory”</a:t>
            </a:r>
          </a:p>
          <a:p>
            <a:pPr lvl="1" eaLnBrk="1" hangingPunct="1"/>
            <a:r>
              <a:rPr lang="en-US" dirty="0" smtClean="0"/>
              <a:t>Faster than memory, quite handy</a:t>
            </a:r>
          </a:p>
          <a:p>
            <a:pPr lvl="1" eaLnBrk="1" hangingPunct="1"/>
            <a:r>
              <a:rPr lang="en-US" dirty="0" smtClean="0"/>
              <a:t>Named directly in instructions</a:t>
            </a:r>
          </a:p>
          <a:p>
            <a:pPr eaLnBrk="1" hangingPunct="1"/>
            <a:endParaRPr lang="en-US" b="1" dirty="0" smtClean="0">
              <a:solidFill>
                <a:srgbClr val="FD0002"/>
              </a:solidFill>
              <a:ea typeface="ＭＳ Ｐゴシック" pitchFamily="-84" charset="-128"/>
              <a:cs typeface="ＭＳ Ｐゴシック" pitchFamily="-84" charset="-128"/>
            </a:endParaRPr>
          </a:p>
          <a:p>
            <a:pPr eaLnBrk="1" hangingPunct="1"/>
            <a:r>
              <a:rPr lang="en-US" b="1" dirty="0" smtClean="0">
                <a:solidFill>
                  <a:srgbClr val="FD0002"/>
                </a:solidFill>
                <a:ea typeface="ＭＳ Ｐゴシック" pitchFamily="-84" charset="-128"/>
                <a:cs typeface="ＭＳ Ｐゴシック" pitchFamily="-84" charset="-128"/>
              </a:rPr>
              <a:t>Memory </a:t>
            </a:r>
            <a:r>
              <a:rPr lang="en-US" b="1" dirty="0" smtClean="0">
                <a:solidFill>
                  <a:srgbClr val="000000"/>
                </a:solidFill>
                <a:ea typeface="ＭＳ Ｐゴシック" pitchFamily="-84" charset="-128"/>
                <a:cs typeface="ＭＳ Ｐゴシック" pitchFamily="-84" charset="-128"/>
              </a:rPr>
              <a:t>(e.g., (R3), #20(R5) )</a:t>
            </a:r>
            <a:endParaRPr lang="en-US" dirty="0" smtClean="0">
              <a:solidFill>
                <a:srgbClr val="000000"/>
              </a:solidFill>
              <a:ea typeface="ＭＳ Ｐゴシック" pitchFamily="-84" charset="-128"/>
              <a:cs typeface="ＭＳ Ｐゴシック" pitchFamily="-84" charset="-128"/>
            </a:endParaRPr>
          </a:p>
          <a:p>
            <a:pPr lvl="1" eaLnBrk="1" hangingPunct="1"/>
            <a:r>
              <a:rPr lang="en-US" dirty="0" smtClean="0"/>
              <a:t>“longer term memory”</a:t>
            </a:r>
          </a:p>
          <a:p>
            <a:pPr lvl="1" eaLnBrk="1" hangingPunct="1"/>
            <a:r>
              <a:rPr lang="en-US" dirty="0" smtClean="0"/>
              <a:t>Accessed via “addressing modes”</a:t>
            </a:r>
          </a:p>
          <a:p>
            <a:pPr lvl="2" eaLnBrk="1" hangingPunct="1"/>
            <a:r>
              <a:rPr lang="en-US" dirty="0" smtClean="0"/>
              <a:t>Address to read or write calculated by instruction</a:t>
            </a:r>
          </a:p>
          <a:p>
            <a:pPr eaLnBrk="1" hangingPunct="1">
              <a:buFontTx/>
              <a:buNone/>
            </a:pPr>
            <a:endParaRPr lang="en-US" dirty="0" smtClean="0">
              <a:ea typeface="ＭＳ Ｐゴシック" pitchFamily="-84" charset="-128"/>
              <a:cs typeface="ＭＳ Ｐゴシック" pitchFamily="-84" charset="-128"/>
            </a:endParaRPr>
          </a:p>
          <a:p>
            <a:pPr eaLnBrk="1" hangingPunct="1"/>
            <a:r>
              <a:rPr lang="en-US" dirty="0" smtClean="0">
                <a:ea typeface="ＭＳ Ｐゴシック" pitchFamily="-84" charset="-128"/>
                <a:cs typeface="ＭＳ Ｐゴシック" pitchFamily="-84" charset="-128"/>
              </a:rPr>
              <a:t>“</a:t>
            </a:r>
            <a:r>
              <a:rPr lang="en-US" dirty="0" err="1" smtClean="0">
                <a:ea typeface="ＭＳ Ｐゴシック" pitchFamily="-84" charset="-128"/>
                <a:cs typeface="ＭＳ Ｐゴシック" pitchFamily="-84" charset="-128"/>
              </a:rPr>
              <a:t>Immediates</a:t>
            </a:r>
            <a:r>
              <a:rPr lang="en-US" dirty="0" smtClean="0">
                <a:ea typeface="ＭＳ Ｐゴシック" pitchFamily="-84" charset="-128"/>
                <a:cs typeface="ＭＳ Ｐゴシック" pitchFamily="-84" charset="-128"/>
              </a:rPr>
              <a:t>” (e.g., #36, #7)</a:t>
            </a:r>
          </a:p>
          <a:p>
            <a:pPr lvl="1" eaLnBrk="1" hangingPunct="1"/>
            <a:r>
              <a:rPr lang="en-US" dirty="0" smtClean="0"/>
              <a:t>Values spelled out as bits in instructions</a:t>
            </a:r>
          </a:p>
          <a:p>
            <a:pPr lvl="1" eaLnBrk="1" hangingPunct="1"/>
            <a:r>
              <a:rPr lang="en-US" dirty="0" smtClean="0"/>
              <a:t>Input only</a:t>
            </a:r>
          </a:p>
        </p:txBody>
      </p:sp>
      <p:sp>
        <p:nvSpPr>
          <p:cNvPr id="36870" name="Rectangle 4"/>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Fetch</a:t>
            </a:r>
          </a:p>
        </p:txBody>
      </p:sp>
      <p:sp>
        <p:nvSpPr>
          <p:cNvPr id="36871" name="Rectangle 5"/>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Decode</a:t>
            </a:r>
          </a:p>
        </p:txBody>
      </p:sp>
      <p:sp>
        <p:nvSpPr>
          <p:cNvPr id="36872" name="Rectangle 6"/>
          <p:cNvSpPr>
            <a:spLocks noChangeArrowheads="1"/>
          </p:cNvSpPr>
          <p:nvPr/>
        </p:nvSpPr>
        <p:spPr bwMode="auto">
          <a:xfrm>
            <a:off x="304800" y="24384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Read Inputs</a:t>
            </a:r>
          </a:p>
        </p:txBody>
      </p:sp>
      <p:sp>
        <p:nvSpPr>
          <p:cNvPr id="36873" name="Rectangle 7"/>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Execute</a:t>
            </a:r>
          </a:p>
        </p:txBody>
      </p:sp>
      <p:sp>
        <p:nvSpPr>
          <p:cNvPr id="36874" name="Rectangle 8"/>
          <p:cNvSpPr>
            <a:spLocks noChangeArrowheads="1"/>
          </p:cNvSpPr>
          <p:nvPr/>
        </p:nvSpPr>
        <p:spPr bwMode="auto">
          <a:xfrm>
            <a:off x="304800" y="30480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Write Output</a:t>
            </a:r>
          </a:p>
        </p:txBody>
      </p:sp>
      <p:sp>
        <p:nvSpPr>
          <p:cNvPr id="36875" name="Rectangle 9"/>
          <p:cNvSpPr>
            <a:spLocks noChangeArrowheads="1"/>
          </p:cNvSpPr>
          <p:nvPr/>
        </p:nvSpPr>
        <p:spPr bwMode="auto">
          <a:xfrm>
            <a:off x="304800" y="3352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Next Insn</a:t>
            </a:r>
          </a:p>
        </p:txBody>
      </p:sp>
      <p:sp>
        <p:nvSpPr>
          <p:cNvPr id="223242" name="Freeform 10"/>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2" name="Rectangle 1"/>
          <p:cNvSpPr/>
          <p:nvPr/>
        </p:nvSpPr>
        <p:spPr>
          <a:xfrm>
            <a:off x="5943600" y="1676400"/>
            <a:ext cx="2410035" cy="461665"/>
          </a:xfrm>
          <a:prstGeom prst="rect">
            <a:avLst/>
          </a:prstGeom>
        </p:spPr>
        <p:txBody>
          <a:bodyPr wrap="none">
            <a:spAutoFit/>
          </a:bodyPr>
          <a:lstStyle/>
          <a:p>
            <a:r>
              <a:rPr lang="en-US" sz="3600" baseline="30000" dirty="0" smtClean="0">
                <a:solidFill>
                  <a:schemeClr val="tx1"/>
                </a:solidFill>
                <a:latin typeface="Lucida Console"/>
                <a:cs typeface="Lucida Console"/>
              </a:rPr>
              <a:t>ADD </a:t>
            </a:r>
            <a:r>
              <a:rPr lang="en-US" sz="3600" baseline="30000" dirty="0">
                <a:solidFill>
                  <a:schemeClr val="tx1"/>
                </a:solidFill>
                <a:latin typeface="Lucida Console"/>
                <a:cs typeface="Lucida Console"/>
              </a:rPr>
              <a:t>R1,R2,R3</a:t>
            </a:r>
            <a:endParaRPr lang="en-US" sz="3600" dirty="0">
              <a:solidFill>
                <a:schemeClr val="tx1"/>
              </a:solidFill>
              <a:latin typeface="Lucida Console"/>
              <a:cs typeface="Lucida Console"/>
            </a:endParaRPr>
          </a:p>
        </p:txBody>
      </p:sp>
      <p:sp>
        <p:nvSpPr>
          <p:cNvPr id="3" name="Oval 2"/>
          <p:cNvSpPr/>
          <p:nvPr/>
        </p:nvSpPr>
        <p:spPr bwMode="auto">
          <a:xfrm>
            <a:off x="5562600" y="1066800"/>
            <a:ext cx="838200" cy="53340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pitchFamily="-65" charset="0"/>
            </a:endParaRPr>
          </a:p>
        </p:txBody>
      </p:sp>
      <p:sp>
        <p:nvSpPr>
          <p:cNvPr id="15" name="Rectangle 14"/>
          <p:cNvSpPr/>
          <p:nvPr/>
        </p:nvSpPr>
        <p:spPr>
          <a:xfrm>
            <a:off x="5986753" y="3581400"/>
            <a:ext cx="2780930" cy="461665"/>
          </a:xfrm>
          <a:prstGeom prst="rect">
            <a:avLst/>
          </a:prstGeom>
        </p:spPr>
        <p:txBody>
          <a:bodyPr wrap="none">
            <a:spAutoFit/>
          </a:bodyPr>
          <a:lstStyle/>
          <a:p>
            <a:r>
              <a:rPr lang="en-US" sz="3600" baseline="30000" dirty="0" smtClean="0">
                <a:solidFill>
                  <a:schemeClr val="tx1"/>
                </a:solidFill>
                <a:latin typeface="Lucida Console"/>
                <a:cs typeface="Lucida Console"/>
              </a:rPr>
              <a:t>ADD </a:t>
            </a:r>
            <a:r>
              <a:rPr lang="en-US" sz="3600" baseline="30000" dirty="0">
                <a:solidFill>
                  <a:schemeClr val="tx1"/>
                </a:solidFill>
                <a:latin typeface="Lucida Console"/>
                <a:cs typeface="Lucida Console"/>
              </a:rPr>
              <a:t>R1,R2</a:t>
            </a:r>
            <a:r>
              <a:rPr lang="en-US" sz="3600" baseline="30000" dirty="0" smtClean="0">
                <a:solidFill>
                  <a:schemeClr val="tx1"/>
                </a:solidFill>
                <a:latin typeface="Lucida Console"/>
                <a:cs typeface="Lucida Console"/>
              </a:rPr>
              <a:t>,(R3)</a:t>
            </a:r>
            <a:endParaRPr lang="en-US" sz="3600" dirty="0">
              <a:solidFill>
                <a:schemeClr val="tx1"/>
              </a:solidFill>
              <a:latin typeface="Lucida Console"/>
              <a:cs typeface="Lucida Console"/>
            </a:endParaRPr>
          </a:p>
        </p:txBody>
      </p:sp>
      <p:sp>
        <p:nvSpPr>
          <p:cNvPr id="16" name="Oval 15"/>
          <p:cNvSpPr/>
          <p:nvPr/>
        </p:nvSpPr>
        <p:spPr bwMode="auto">
          <a:xfrm>
            <a:off x="5181600" y="3048000"/>
            <a:ext cx="1447800" cy="5334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pitchFamily="-65" charset="0"/>
            </a:endParaRPr>
          </a:p>
        </p:txBody>
      </p:sp>
    </p:spTree>
    <p:extLst>
      <p:ext uri="{BB962C8B-B14F-4D97-AF65-F5344CB8AC3E}">
        <p14:creationId xmlns:p14="http://schemas.microsoft.com/office/powerpoint/2010/main" val="203067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86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86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6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5" grpId="0"/>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46083" name="Slide Number Placeholder 4"/>
          <p:cNvSpPr>
            <a:spLocks noGrp="1"/>
          </p:cNvSpPr>
          <p:nvPr>
            <p:ph type="sldNum" sz="quarter" idx="11"/>
          </p:nvPr>
        </p:nvSpPr>
        <p:spPr>
          <a:noFill/>
        </p:spPr>
        <p:txBody>
          <a:bodyPr/>
          <a:lstStyle/>
          <a:p>
            <a:fld id="{D94B1C8A-4EC8-2F4C-9818-DCCBBBA0CCD4}" type="slidenum">
              <a:rPr lang="en-US" smtClean="0">
                <a:latin typeface="Tahoma" pitchFamily="-84" charset="0"/>
              </a:rPr>
              <a:pPr/>
              <a:t>38</a:t>
            </a:fld>
            <a:endParaRPr lang="en-US" smtClean="0">
              <a:solidFill>
                <a:schemeClr val="tx1"/>
              </a:solidFill>
              <a:latin typeface="Tahoma" pitchFamily="-84" charset="0"/>
            </a:endParaRPr>
          </a:p>
        </p:txBody>
      </p:sp>
      <p:sp>
        <p:nvSpPr>
          <p:cNvPr id="46084" name="Rectangle 4"/>
          <p:cNvSpPr>
            <a:spLocks noGrp="1" noChangeArrowheads="1"/>
          </p:cNvSpPr>
          <p:nvPr>
            <p:ph type="title"/>
          </p:nvPr>
        </p:nvSpPr>
        <p:spPr/>
        <p:txBody>
          <a:bodyPr/>
          <a:lstStyle/>
          <a:p>
            <a:pPr eaLnBrk="1" hangingPunct="1"/>
            <a:r>
              <a:rPr lang="en-US" smtClean="0">
                <a:ea typeface="ＭＳ Ｐゴシック" pitchFamily="-84" charset="-128"/>
                <a:cs typeface="ＭＳ Ｐゴシック" pitchFamily="-84" charset="-128"/>
              </a:rPr>
              <a:t>Memory Addressing</a:t>
            </a:r>
          </a:p>
        </p:txBody>
      </p:sp>
      <p:pic>
        <p:nvPicPr>
          <p:cNvPr id="3" name="Picture 2"/>
          <p:cNvPicPr>
            <a:picLocks noChangeAspect="1"/>
          </p:cNvPicPr>
          <p:nvPr/>
        </p:nvPicPr>
        <p:blipFill>
          <a:blip r:embed="rId3"/>
          <a:stretch>
            <a:fillRect/>
          </a:stretch>
        </p:blipFill>
        <p:spPr>
          <a:xfrm>
            <a:off x="609600" y="1066800"/>
            <a:ext cx="3746500" cy="3289300"/>
          </a:xfrm>
          <a:prstGeom prst="rect">
            <a:avLst/>
          </a:prstGeom>
        </p:spPr>
      </p:pic>
      <p:pic>
        <p:nvPicPr>
          <p:cNvPr id="4" name="Picture 3"/>
          <p:cNvPicPr>
            <a:picLocks noChangeAspect="1"/>
          </p:cNvPicPr>
          <p:nvPr/>
        </p:nvPicPr>
        <p:blipFill>
          <a:blip r:embed="rId4"/>
          <a:stretch>
            <a:fillRect/>
          </a:stretch>
        </p:blipFill>
        <p:spPr>
          <a:xfrm>
            <a:off x="381000" y="4114800"/>
            <a:ext cx="5029200" cy="2082088"/>
          </a:xfrm>
          <a:prstGeom prst="rect">
            <a:avLst/>
          </a:prstGeom>
        </p:spPr>
      </p:pic>
      <p:grpSp>
        <p:nvGrpSpPr>
          <p:cNvPr id="10" name="Group 113"/>
          <p:cNvGrpSpPr>
            <a:grpSpLocks/>
          </p:cNvGrpSpPr>
          <p:nvPr/>
        </p:nvGrpSpPr>
        <p:grpSpPr bwMode="auto">
          <a:xfrm>
            <a:off x="7010401" y="1682690"/>
            <a:ext cx="1600199" cy="3144838"/>
            <a:chOff x="1077912" y="2662293"/>
            <a:chExt cx="1600435" cy="3145831"/>
          </a:xfrm>
        </p:grpSpPr>
        <p:sp>
          <p:nvSpPr>
            <p:cNvPr id="11" name="Rectangle 10"/>
            <p:cNvSpPr/>
            <p:nvPr/>
          </p:nvSpPr>
          <p:spPr>
            <a:xfrm>
              <a:off x="1077912" y="2890965"/>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2" name="Rectangle 11"/>
            <p:cNvSpPr/>
            <p:nvPr/>
          </p:nvSpPr>
          <p:spPr>
            <a:xfrm>
              <a:off x="1077912" y="2662293"/>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ea typeface="MS PGothic" pitchFamily="34" charset="-128"/>
              </a:endParaRPr>
            </a:p>
          </p:txBody>
        </p:sp>
        <p:sp>
          <p:nvSpPr>
            <p:cNvPr id="13" name="Rectangle 12"/>
            <p:cNvSpPr/>
            <p:nvPr/>
          </p:nvSpPr>
          <p:spPr>
            <a:xfrm>
              <a:off x="1077912" y="3119638"/>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4" name="Rectangle 13"/>
            <p:cNvSpPr/>
            <p:nvPr/>
          </p:nvSpPr>
          <p:spPr>
            <a:xfrm>
              <a:off x="1077912" y="3349897"/>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ea typeface="MS PGothic" pitchFamily="34" charset="-128"/>
              </a:endParaRPr>
            </a:p>
          </p:txBody>
        </p:sp>
        <p:sp>
          <p:nvSpPr>
            <p:cNvPr id="15" name="Rectangle 14"/>
            <p:cNvSpPr/>
            <p:nvPr/>
          </p:nvSpPr>
          <p:spPr>
            <a:xfrm>
              <a:off x="1077912" y="3578570"/>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6" name="Rectangle 15"/>
            <p:cNvSpPr/>
            <p:nvPr/>
          </p:nvSpPr>
          <p:spPr>
            <a:xfrm>
              <a:off x="1077912" y="3807242"/>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7" name="Rectangle 16"/>
            <p:cNvSpPr/>
            <p:nvPr/>
          </p:nvSpPr>
          <p:spPr>
            <a:xfrm>
              <a:off x="1077912" y="4035914"/>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8" name="Rectangle 17"/>
            <p:cNvSpPr/>
            <p:nvPr/>
          </p:nvSpPr>
          <p:spPr>
            <a:xfrm>
              <a:off x="1077912" y="4264586"/>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19" name="Rectangle 18"/>
            <p:cNvSpPr/>
            <p:nvPr/>
          </p:nvSpPr>
          <p:spPr>
            <a:xfrm>
              <a:off x="1077912" y="4493258"/>
              <a:ext cx="1600435" cy="381120"/>
            </a:xfrm>
            <a:prstGeom prst="rect">
              <a:avLst/>
            </a:prstGeom>
            <a:ln>
              <a:solidFill>
                <a:schemeClr val="accent6"/>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ea typeface="MS PGothic" pitchFamily="34" charset="-128"/>
              </a:endParaRPr>
            </a:p>
          </p:txBody>
        </p:sp>
        <p:sp>
          <p:nvSpPr>
            <p:cNvPr id="20" name="Rectangle 19"/>
            <p:cNvSpPr/>
            <p:nvPr/>
          </p:nvSpPr>
          <p:spPr>
            <a:xfrm>
              <a:off x="1077912" y="4888671"/>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21" name="Rectangle 20"/>
            <p:cNvSpPr/>
            <p:nvPr/>
          </p:nvSpPr>
          <p:spPr>
            <a:xfrm>
              <a:off x="1077912" y="5117344"/>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ea typeface="MS PGothic" pitchFamily="34" charset="-128"/>
              </a:endParaRPr>
            </a:p>
          </p:txBody>
        </p:sp>
        <p:sp>
          <p:nvSpPr>
            <p:cNvPr id="22" name="Rectangle 21"/>
            <p:cNvSpPr/>
            <p:nvPr/>
          </p:nvSpPr>
          <p:spPr>
            <a:xfrm>
              <a:off x="1077912" y="5350779"/>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23" name="Rectangle 22"/>
            <p:cNvSpPr/>
            <p:nvPr/>
          </p:nvSpPr>
          <p:spPr>
            <a:xfrm>
              <a:off x="1077912" y="5579452"/>
              <a:ext cx="1600435" cy="228672"/>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endParaRPr lang="en-US">
                <a:solidFill>
                  <a:srgbClr val="FFFFFF"/>
                </a:solidFill>
                <a:ea typeface="MS PGothic" pitchFamily="34" charset="-128"/>
              </a:endParaRPr>
            </a:p>
          </p:txBody>
        </p:sp>
        <p:sp>
          <p:nvSpPr>
            <p:cNvPr id="26" name="Rectangle 81"/>
            <p:cNvSpPr>
              <a:spLocks noChangeArrowheads="1"/>
            </p:cNvSpPr>
            <p:nvPr/>
          </p:nvSpPr>
          <p:spPr bwMode="auto">
            <a:xfrm>
              <a:off x="1458968" y="4389640"/>
              <a:ext cx="685901" cy="492177"/>
            </a:xfrm>
            <a:prstGeom prst="rect">
              <a:avLst/>
            </a:prstGeom>
            <a:noFill/>
            <a:ln w="9525">
              <a:noFill/>
              <a:miter lim="800000"/>
              <a:headEnd/>
              <a:tailEnd/>
            </a:ln>
          </p:spPr>
          <p:txBody>
            <a:bodyPr>
              <a:spAutoFit/>
            </a:bodyPr>
            <a:lstStyle/>
            <a:p>
              <a:pPr algn="ctr"/>
              <a:r>
                <a:rPr lang="en-US" sz="2800" b="1">
                  <a:solidFill>
                    <a:schemeClr val="tx1"/>
                  </a:solidFill>
                  <a:latin typeface="Calibri" pitchFamily="34" charset="0"/>
                </a:rPr>
                <a:t>…</a:t>
              </a:r>
            </a:p>
          </p:txBody>
        </p:sp>
      </p:grpSp>
      <p:sp>
        <p:nvSpPr>
          <p:cNvPr id="28" name="Rectangle 27"/>
          <p:cNvSpPr/>
          <p:nvPr/>
        </p:nvSpPr>
        <p:spPr bwMode="auto">
          <a:xfrm>
            <a:off x="5638800" y="4019490"/>
            <a:ext cx="1755774" cy="400110"/>
          </a:xfrm>
          <a:prstGeom prst="rect">
            <a:avLst/>
          </a:prstGeom>
        </p:spPr>
        <p:txBody>
          <a:bodyPr>
            <a:spAutoFit/>
          </a:bodyPr>
          <a:lstStyle/>
          <a:p>
            <a:pPr algn="ctr">
              <a:defRPr/>
            </a:pPr>
            <a:r>
              <a:rPr lang="en-US" sz="2000" dirty="0" smtClean="0">
                <a:solidFill>
                  <a:schemeClr val="tx1"/>
                </a:solidFill>
                <a:latin typeface="+mn-lt"/>
                <a:ea typeface="ＭＳ Ｐゴシック" pitchFamily="34" charset="-128"/>
              </a:rPr>
              <a:t>0x0003</a:t>
            </a:r>
            <a:endParaRPr lang="en-US" sz="2000" dirty="0">
              <a:solidFill>
                <a:schemeClr val="tx1"/>
              </a:solidFill>
              <a:latin typeface="+mn-lt"/>
              <a:ea typeface="ＭＳ Ｐゴシック" pitchFamily="34" charset="-128"/>
            </a:endParaRPr>
          </a:p>
        </p:txBody>
      </p:sp>
      <p:sp>
        <p:nvSpPr>
          <p:cNvPr id="29" name="Rectangle 28"/>
          <p:cNvSpPr/>
          <p:nvPr/>
        </p:nvSpPr>
        <p:spPr bwMode="auto">
          <a:xfrm>
            <a:off x="5638800" y="3790890"/>
            <a:ext cx="1755774" cy="400110"/>
          </a:xfrm>
          <a:prstGeom prst="rect">
            <a:avLst/>
          </a:prstGeom>
        </p:spPr>
        <p:txBody>
          <a:bodyPr>
            <a:spAutoFit/>
          </a:bodyPr>
          <a:lstStyle/>
          <a:p>
            <a:pPr algn="ctr">
              <a:defRPr/>
            </a:pPr>
            <a:r>
              <a:rPr lang="en-US" sz="2000" dirty="0" smtClean="0">
                <a:solidFill>
                  <a:schemeClr val="tx1"/>
                </a:solidFill>
                <a:latin typeface="+mn-lt"/>
                <a:ea typeface="ＭＳ Ｐゴシック" pitchFamily="34" charset="-128"/>
              </a:rPr>
              <a:t>0x0004</a:t>
            </a:r>
            <a:endParaRPr lang="en-US" sz="2000" dirty="0">
              <a:solidFill>
                <a:schemeClr val="tx1"/>
              </a:solidFill>
              <a:latin typeface="+mn-lt"/>
              <a:ea typeface="ＭＳ Ｐゴシック" pitchFamily="34" charset="-128"/>
            </a:endParaRPr>
          </a:p>
        </p:txBody>
      </p:sp>
      <p:sp>
        <p:nvSpPr>
          <p:cNvPr id="30" name="Rectangle 29"/>
          <p:cNvSpPr/>
          <p:nvPr/>
        </p:nvSpPr>
        <p:spPr bwMode="auto">
          <a:xfrm>
            <a:off x="7086600" y="4476690"/>
            <a:ext cx="1371600" cy="400110"/>
          </a:xfrm>
          <a:prstGeom prst="rect">
            <a:avLst/>
          </a:prstGeom>
        </p:spPr>
        <p:txBody>
          <a:bodyPr wrap="square">
            <a:spAutoFit/>
          </a:bodyPr>
          <a:lstStyle/>
          <a:p>
            <a:pPr algn="ctr">
              <a:defRPr/>
            </a:pPr>
            <a:r>
              <a:rPr lang="en-US" sz="2000" dirty="0" smtClean="0">
                <a:solidFill>
                  <a:schemeClr val="tx1"/>
                </a:solidFill>
                <a:latin typeface="+mn-lt"/>
                <a:ea typeface="ＭＳ Ｐゴシック" pitchFamily="34" charset="-128"/>
              </a:rPr>
              <a:t>0001 0111</a:t>
            </a:r>
            <a:endParaRPr lang="en-US" sz="2000" dirty="0">
              <a:solidFill>
                <a:schemeClr val="tx1"/>
              </a:solidFill>
              <a:latin typeface="+mn-lt"/>
              <a:ea typeface="ＭＳ Ｐゴシック" pitchFamily="34" charset="-128"/>
            </a:endParaRPr>
          </a:p>
        </p:txBody>
      </p:sp>
      <p:sp>
        <p:nvSpPr>
          <p:cNvPr id="31" name="Rectangle 30"/>
          <p:cNvSpPr/>
          <p:nvPr/>
        </p:nvSpPr>
        <p:spPr bwMode="auto">
          <a:xfrm>
            <a:off x="7086600" y="4248090"/>
            <a:ext cx="1371600" cy="400110"/>
          </a:xfrm>
          <a:prstGeom prst="rect">
            <a:avLst/>
          </a:prstGeom>
        </p:spPr>
        <p:txBody>
          <a:bodyPr wrap="square">
            <a:spAutoFit/>
          </a:bodyPr>
          <a:lstStyle/>
          <a:p>
            <a:pPr algn="ctr">
              <a:defRPr/>
            </a:pPr>
            <a:r>
              <a:rPr lang="en-US" sz="2000" dirty="0">
                <a:solidFill>
                  <a:schemeClr val="tx1"/>
                </a:solidFill>
                <a:latin typeface="+mn-lt"/>
                <a:ea typeface="ＭＳ Ｐゴシック" pitchFamily="34" charset="-128"/>
              </a:rPr>
              <a:t>1</a:t>
            </a:r>
            <a:r>
              <a:rPr lang="en-US" sz="2000" dirty="0" smtClean="0">
                <a:solidFill>
                  <a:schemeClr val="tx1"/>
                </a:solidFill>
                <a:latin typeface="+mn-lt"/>
                <a:ea typeface="ＭＳ Ｐゴシック" pitchFamily="34" charset="-128"/>
              </a:rPr>
              <a:t>001 0101</a:t>
            </a:r>
            <a:endParaRPr lang="en-US" sz="2000" dirty="0">
              <a:solidFill>
                <a:schemeClr val="tx1"/>
              </a:solidFill>
              <a:latin typeface="+mn-lt"/>
              <a:ea typeface="ＭＳ Ｐゴシック" pitchFamily="34" charset="-128"/>
            </a:endParaRPr>
          </a:p>
        </p:txBody>
      </p:sp>
      <p:sp>
        <p:nvSpPr>
          <p:cNvPr id="32" name="Rectangle 31"/>
          <p:cNvSpPr/>
          <p:nvPr/>
        </p:nvSpPr>
        <p:spPr bwMode="auto">
          <a:xfrm>
            <a:off x="7086600" y="4019490"/>
            <a:ext cx="1371600" cy="400110"/>
          </a:xfrm>
          <a:prstGeom prst="rect">
            <a:avLst/>
          </a:prstGeom>
        </p:spPr>
        <p:txBody>
          <a:bodyPr wrap="square">
            <a:spAutoFit/>
          </a:bodyPr>
          <a:lstStyle/>
          <a:p>
            <a:pPr algn="ctr">
              <a:defRPr/>
            </a:pPr>
            <a:r>
              <a:rPr lang="en-US" sz="2000" dirty="0" smtClean="0">
                <a:solidFill>
                  <a:schemeClr val="tx1"/>
                </a:solidFill>
                <a:latin typeface="+mn-lt"/>
                <a:ea typeface="ＭＳ Ｐゴシック" pitchFamily="34" charset="-128"/>
              </a:rPr>
              <a:t>0101 0110</a:t>
            </a:r>
            <a:endParaRPr lang="en-US" sz="2000" dirty="0">
              <a:solidFill>
                <a:schemeClr val="tx1"/>
              </a:solidFill>
              <a:latin typeface="+mn-lt"/>
              <a:ea typeface="ＭＳ Ｐゴシック" pitchFamily="34" charset="-128"/>
            </a:endParaRPr>
          </a:p>
        </p:txBody>
      </p:sp>
      <p:cxnSp>
        <p:nvCxnSpPr>
          <p:cNvPr id="8" name="Straight Arrow Connector 7"/>
          <p:cNvCxnSpPr/>
          <p:nvPr/>
        </p:nvCxnSpPr>
        <p:spPr bwMode="auto">
          <a:xfrm>
            <a:off x="5867400" y="3409890"/>
            <a:ext cx="381000" cy="457200"/>
          </a:xfrm>
          <a:prstGeom prst="straightConnector1">
            <a:avLst/>
          </a:prstGeom>
          <a:noFill/>
          <a:ln w="38100" cap="flat" cmpd="sng" algn="ctr">
            <a:solidFill>
              <a:srgbClr val="000000"/>
            </a:solidFill>
            <a:prstDash val="solid"/>
            <a:round/>
            <a:headEnd type="none" w="med" len="med"/>
            <a:tailEnd type="arrow"/>
          </a:ln>
          <a:effectLst/>
        </p:spPr>
      </p:cxnSp>
      <p:sp>
        <p:nvSpPr>
          <p:cNvPr id="35" name="Rectangle 34"/>
          <p:cNvSpPr/>
          <p:nvPr/>
        </p:nvSpPr>
        <p:spPr bwMode="auto">
          <a:xfrm>
            <a:off x="4495800" y="2933580"/>
            <a:ext cx="2060574" cy="523220"/>
          </a:xfrm>
          <a:prstGeom prst="rect">
            <a:avLst/>
          </a:prstGeom>
        </p:spPr>
        <p:txBody>
          <a:bodyPr wrap="square">
            <a:spAutoFit/>
          </a:bodyPr>
          <a:lstStyle/>
          <a:p>
            <a:pPr algn="ctr">
              <a:defRPr/>
            </a:pPr>
            <a:r>
              <a:rPr lang="en-US" sz="2800" b="1" dirty="0" smtClean="0">
                <a:solidFill>
                  <a:schemeClr val="tx1"/>
                </a:solidFill>
                <a:latin typeface="+mn-lt"/>
                <a:ea typeface="ＭＳ Ｐゴシック" pitchFamily="34" charset="-128"/>
              </a:rPr>
              <a:t>Addresses</a:t>
            </a:r>
            <a:endParaRPr lang="en-US" sz="2800" b="1" dirty="0">
              <a:solidFill>
                <a:schemeClr val="tx1"/>
              </a:solidFill>
              <a:latin typeface="+mn-lt"/>
              <a:ea typeface="ＭＳ Ｐゴシック" pitchFamily="34" charset="-128"/>
            </a:endParaRPr>
          </a:p>
        </p:txBody>
      </p:sp>
      <p:sp>
        <p:nvSpPr>
          <p:cNvPr id="37" name="Rectangle 36"/>
          <p:cNvSpPr/>
          <p:nvPr/>
        </p:nvSpPr>
        <p:spPr bwMode="auto">
          <a:xfrm>
            <a:off x="6858000" y="2724090"/>
            <a:ext cx="1755774" cy="523220"/>
          </a:xfrm>
          <a:prstGeom prst="rect">
            <a:avLst/>
          </a:prstGeom>
        </p:spPr>
        <p:txBody>
          <a:bodyPr>
            <a:spAutoFit/>
          </a:bodyPr>
          <a:lstStyle/>
          <a:p>
            <a:pPr algn="ctr">
              <a:defRPr/>
            </a:pPr>
            <a:r>
              <a:rPr lang="en-US" sz="2800" b="1" dirty="0" smtClean="0">
                <a:solidFill>
                  <a:schemeClr val="tx1"/>
                </a:solidFill>
                <a:latin typeface="+mn-lt"/>
                <a:ea typeface="ＭＳ Ｐゴシック" pitchFamily="34" charset="-128"/>
              </a:rPr>
              <a:t>Data</a:t>
            </a:r>
            <a:endParaRPr lang="en-US" sz="2800" b="1" dirty="0">
              <a:solidFill>
                <a:schemeClr val="tx1"/>
              </a:solidFill>
              <a:latin typeface="+mn-lt"/>
              <a:ea typeface="ＭＳ Ｐゴシック" pitchFamily="34" charset="-128"/>
            </a:endParaRPr>
          </a:p>
        </p:txBody>
      </p:sp>
      <p:cxnSp>
        <p:nvCxnSpPr>
          <p:cNvPr id="38" name="Straight Arrow Connector 37"/>
          <p:cNvCxnSpPr/>
          <p:nvPr/>
        </p:nvCxnSpPr>
        <p:spPr bwMode="auto">
          <a:xfrm flipH="1">
            <a:off x="7467600" y="3181290"/>
            <a:ext cx="76200" cy="990600"/>
          </a:xfrm>
          <a:prstGeom prst="straightConnector1">
            <a:avLst/>
          </a:prstGeom>
          <a:noFill/>
          <a:ln w="38100" cap="flat" cmpd="sng" algn="ctr">
            <a:solidFill>
              <a:srgbClr val="000000"/>
            </a:solidFill>
            <a:prstDash val="solid"/>
            <a:round/>
            <a:headEnd type="none" w="med" len="med"/>
            <a:tailEnd type="arrow"/>
          </a:ln>
          <a:effectLst/>
        </p:spPr>
      </p:cxnSp>
      <p:sp>
        <p:nvSpPr>
          <p:cNvPr id="42" name="Rectangle 41"/>
          <p:cNvSpPr/>
          <p:nvPr/>
        </p:nvSpPr>
        <p:spPr bwMode="auto">
          <a:xfrm>
            <a:off x="5635626" y="4495800"/>
            <a:ext cx="1755774" cy="400110"/>
          </a:xfrm>
          <a:prstGeom prst="rect">
            <a:avLst/>
          </a:prstGeom>
        </p:spPr>
        <p:txBody>
          <a:bodyPr>
            <a:spAutoFit/>
          </a:bodyPr>
          <a:lstStyle/>
          <a:p>
            <a:pPr algn="ctr">
              <a:defRPr/>
            </a:pPr>
            <a:r>
              <a:rPr lang="en-US" sz="2000" dirty="0" smtClean="0">
                <a:solidFill>
                  <a:schemeClr val="tx1"/>
                </a:solidFill>
                <a:latin typeface="+mn-lt"/>
                <a:ea typeface="ＭＳ Ｐゴシック" pitchFamily="34" charset="-128"/>
              </a:rPr>
              <a:t>0x0001</a:t>
            </a:r>
            <a:endParaRPr lang="en-US" sz="2000" dirty="0">
              <a:solidFill>
                <a:schemeClr val="tx1"/>
              </a:solidFill>
              <a:latin typeface="+mn-lt"/>
              <a:ea typeface="ＭＳ Ｐゴシック" pitchFamily="34" charset="-128"/>
            </a:endParaRPr>
          </a:p>
        </p:txBody>
      </p:sp>
      <p:sp>
        <p:nvSpPr>
          <p:cNvPr id="43" name="Rectangle 42"/>
          <p:cNvSpPr/>
          <p:nvPr/>
        </p:nvSpPr>
        <p:spPr bwMode="auto">
          <a:xfrm>
            <a:off x="5635626" y="4267200"/>
            <a:ext cx="1755774" cy="400110"/>
          </a:xfrm>
          <a:prstGeom prst="rect">
            <a:avLst/>
          </a:prstGeom>
        </p:spPr>
        <p:txBody>
          <a:bodyPr>
            <a:spAutoFit/>
          </a:bodyPr>
          <a:lstStyle/>
          <a:p>
            <a:pPr algn="ctr">
              <a:defRPr/>
            </a:pPr>
            <a:r>
              <a:rPr lang="en-US" sz="2000" dirty="0" smtClean="0">
                <a:solidFill>
                  <a:schemeClr val="tx1"/>
                </a:solidFill>
                <a:latin typeface="+mn-lt"/>
                <a:ea typeface="ＭＳ Ｐゴシック" pitchFamily="34" charset="-128"/>
              </a:rPr>
              <a:t>0x0002</a:t>
            </a:r>
            <a:endParaRPr lang="en-US" sz="2000" dirty="0">
              <a:solidFill>
                <a:schemeClr val="tx1"/>
              </a:solidFill>
              <a:latin typeface="+mn-lt"/>
              <a:ea typeface="ＭＳ Ｐゴシック" pitchFamily="34" charset="-128"/>
            </a:endParaRPr>
          </a:p>
        </p:txBody>
      </p:sp>
    </p:spTree>
    <p:extLst>
      <p:ext uri="{BB962C8B-B14F-4D97-AF65-F5344CB8AC3E}">
        <p14:creationId xmlns:p14="http://schemas.microsoft.com/office/powerpoint/2010/main" val="3975958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5" grpId="0"/>
      <p:bldP spid="37" grpId="0"/>
      <p:bldP spid="42" grpId="0"/>
      <p:bldP spid="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46083" name="Slide Number Placeholder 4"/>
          <p:cNvSpPr>
            <a:spLocks noGrp="1"/>
          </p:cNvSpPr>
          <p:nvPr>
            <p:ph type="sldNum" sz="quarter" idx="11"/>
          </p:nvPr>
        </p:nvSpPr>
        <p:spPr>
          <a:noFill/>
        </p:spPr>
        <p:txBody>
          <a:bodyPr/>
          <a:lstStyle/>
          <a:p>
            <a:fld id="{D94B1C8A-4EC8-2F4C-9818-DCCBBBA0CCD4}" type="slidenum">
              <a:rPr lang="en-US" smtClean="0">
                <a:latin typeface="Tahoma" pitchFamily="-84" charset="0"/>
              </a:rPr>
              <a:pPr/>
              <a:t>39</a:t>
            </a:fld>
            <a:endParaRPr lang="en-US" smtClean="0">
              <a:solidFill>
                <a:schemeClr val="tx1"/>
              </a:solidFill>
              <a:latin typeface="Tahoma" pitchFamily="-84" charset="0"/>
            </a:endParaRPr>
          </a:p>
        </p:txBody>
      </p:sp>
      <p:sp>
        <p:nvSpPr>
          <p:cNvPr id="46084" name="Rectangle 4"/>
          <p:cNvSpPr>
            <a:spLocks noGrp="1" noChangeArrowheads="1"/>
          </p:cNvSpPr>
          <p:nvPr>
            <p:ph type="title"/>
          </p:nvPr>
        </p:nvSpPr>
        <p:spPr/>
        <p:txBody>
          <a:bodyPr/>
          <a:lstStyle/>
          <a:p>
            <a:pPr eaLnBrk="1" hangingPunct="1"/>
            <a:r>
              <a:rPr lang="en-US" smtClean="0">
                <a:ea typeface="ＭＳ Ｐゴシック" pitchFamily="-84" charset="-128"/>
                <a:cs typeface="ＭＳ Ｐゴシック" pitchFamily="-84" charset="-128"/>
              </a:rPr>
              <a:t>Memory Addressing</a:t>
            </a:r>
          </a:p>
        </p:txBody>
      </p:sp>
      <p:sp>
        <p:nvSpPr>
          <p:cNvPr id="46085" name="Rectangle 5"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smtClean="0">
                <a:solidFill>
                  <a:srgbClr val="FD0002"/>
                </a:solidFill>
                <a:ea typeface="ＭＳ Ｐゴシック" pitchFamily="-84" charset="-128"/>
                <a:cs typeface="ＭＳ Ｐゴシック" pitchFamily="-84" charset="-128"/>
              </a:rPr>
              <a:t>Addressing mode:</a:t>
            </a:r>
            <a:r>
              <a:rPr lang="en-US" dirty="0" smtClean="0">
                <a:ea typeface="ＭＳ Ｐゴシック" pitchFamily="-84" charset="-128"/>
                <a:cs typeface="ＭＳ Ｐゴシック" pitchFamily="-84" charset="-128"/>
              </a:rPr>
              <a:t> way of specifying address</a:t>
            </a:r>
          </a:p>
          <a:p>
            <a:pPr eaLnBrk="1" hangingPunct="1"/>
            <a:r>
              <a:rPr lang="en-US" dirty="0" smtClean="0">
                <a:ea typeface="ＭＳ Ｐゴシック" pitchFamily="-84" charset="-128"/>
                <a:cs typeface="ＭＳ Ｐゴシック" pitchFamily="-84" charset="-128"/>
              </a:rPr>
              <a:t>Examples</a:t>
            </a:r>
          </a:p>
          <a:p>
            <a:pPr lvl="1" eaLnBrk="1" hangingPunct="1"/>
            <a:r>
              <a:rPr lang="en-US" b="1" dirty="0" smtClean="0"/>
              <a:t>Displacement:</a:t>
            </a:r>
            <a:r>
              <a:rPr lang="en-US" dirty="0" smtClean="0"/>
              <a:t>  address = [R2+immed], e.g., #20(R2)</a:t>
            </a:r>
          </a:p>
          <a:p>
            <a:pPr lvl="1" eaLnBrk="1" hangingPunct="1"/>
            <a:r>
              <a:rPr lang="en-US" b="1" dirty="0" smtClean="0"/>
              <a:t>Index-base:</a:t>
            </a:r>
            <a:r>
              <a:rPr lang="en-US" dirty="0" smtClean="0"/>
              <a:t>  address = [R2+R3] </a:t>
            </a:r>
          </a:p>
          <a:p>
            <a:pPr lvl="1" eaLnBrk="1" hangingPunct="1"/>
            <a:r>
              <a:rPr lang="en-US" b="1" dirty="0" smtClean="0"/>
              <a:t>Memory-indirect:</a:t>
            </a:r>
            <a:r>
              <a:rPr lang="en-US" dirty="0" smtClean="0"/>
              <a:t> address =[</a:t>
            </a:r>
            <a:r>
              <a:rPr lang="en-US" dirty="0" err="1" smtClean="0"/>
              <a:t>mem</a:t>
            </a:r>
            <a:r>
              <a:rPr lang="en-US" dirty="0" smtClean="0"/>
              <a:t>[R2]] </a:t>
            </a:r>
          </a:p>
          <a:p>
            <a:pPr lvl="1" eaLnBrk="1" hangingPunct="1"/>
            <a:r>
              <a:rPr lang="en-US" b="1" dirty="0" smtClean="0"/>
              <a:t>Auto-increment:</a:t>
            </a:r>
            <a:r>
              <a:rPr lang="en-US" dirty="0" smtClean="0"/>
              <a:t> address=[R2], R2= R2+1</a:t>
            </a:r>
          </a:p>
          <a:p>
            <a:pPr lvl="1" eaLnBrk="1" hangingPunct="1"/>
            <a:r>
              <a:rPr lang="en-US" b="1" dirty="0" smtClean="0"/>
              <a:t>Auto-indexing:</a:t>
            </a:r>
            <a:r>
              <a:rPr lang="en-US" dirty="0" smtClean="0"/>
              <a:t> address =[R2+immed], R2=R2+immed</a:t>
            </a:r>
          </a:p>
          <a:p>
            <a:pPr lvl="1" eaLnBrk="1" hangingPunct="1"/>
            <a:r>
              <a:rPr lang="en-US" b="1" dirty="0" smtClean="0"/>
              <a:t>Scaled:</a:t>
            </a:r>
            <a:r>
              <a:rPr lang="en-US" dirty="0" smtClean="0"/>
              <a:t>  address =[R2+R3*immed1+immed2]</a:t>
            </a:r>
          </a:p>
          <a:p>
            <a:pPr lvl="1" eaLnBrk="1" hangingPunct="1"/>
            <a:r>
              <a:rPr lang="en-US" b="1" dirty="0" smtClean="0"/>
              <a:t>PC-relative:</a:t>
            </a:r>
            <a:r>
              <a:rPr lang="en-US" dirty="0" smtClean="0"/>
              <a:t> address =[</a:t>
            </a:r>
            <a:r>
              <a:rPr lang="en-US" dirty="0" err="1" smtClean="0"/>
              <a:t>PC+imm</a:t>
            </a:r>
            <a:r>
              <a:rPr lang="en-US" dirty="0" smtClean="0"/>
              <a:t>]</a:t>
            </a:r>
          </a:p>
        </p:txBody>
      </p:sp>
    </p:spTree>
    <p:extLst>
      <p:ext uri="{BB962C8B-B14F-4D97-AF65-F5344CB8AC3E}">
        <p14:creationId xmlns:p14="http://schemas.microsoft.com/office/powerpoint/2010/main" val="171119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Architecture</a:t>
            </a:r>
            <a:br>
              <a:rPr lang="en-US" dirty="0" smtClean="0"/>
            </a:br>
            <a:r>
              <a:rPr lang="en-US" dirty="0" smtClean="0"/>
              <a:t>(ISA)</a:t>
            </a:r>
            <a:endParaRPr lang="en-US"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pPr>
              <a:defRPr/>
            </a:pPr>
            <a:fld id="{8A449E94-19F6-204E-9C9A-62AF29BDBB61}" type="slidenum">
              <a:rPr lang="en-US" smtClean="0"/>
              <a:pPr>
                <a:defRPr/>
              </a:pPr>
              <a:t>4</a:t>
            </a:fld>
            <a:endParaRPr lang="en-US">
              <a:solidFill>
                <a:schemeClr val="tx1"/>
              </a:solidFill>
            </a:endParaRPr>
          </a:p>
        </p:txBody>
      </p:sp>
    </p:spTree>
    <p:extLst>
      <p:ext uri="{BB962C8B-B14F-4D97-AF65-F5344CB8AC3E}">
        <p14:creationId xmlns:p14="http://schemas.microsoft.com/office/powerpoint/2010/main" val="2184493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57347" name="Slide Number Placeholder 4"/>
          <p:cNvSpPr>
            <a:spLocks noGrp="1"/>
          </p:cNvSpPr>
          <p:nvPr>
            <p:ph type="sldNum" sz="quarter" idx="11"/>
          </p:nvPr>
        </p:nvSpPr>
        <p:spPr>
          <a:noFill/>
        </p:spPr>
        <p:txBody>
          <a:bodyPr/>
          <a:lstStyle/>
          <a:p>
            <a:fld id="{098CF76C-B2E4-3544-B4B6-F5F620884030}" type="slidenum">
              <a:rPr lang="en-US" smtClean="0">
                <a:latin typeface="Tahoma" pitchFamily="-84" charset="0"/>
              </a:rPr>
              <a:pPr/>
              <a:t>40</a:t>
            </a:fld>
            <a:endParaRPr lang="en-US" smtClean="0">
              <a:solidFill>
                <a:schemeClr val="tx1"/>
              </a:solidFill>
              <a:latin typeface="Tahoma" pitchFamily="-84" charset="0"/>
            </a:endParaRPr>
          </a:p>
        </p:txBody>
      </p:sp>
      <p:sp>
        <p:nvSpPr>
          <p:cNvPr id="57348" name="Rectangle 1026"/>
          <p:cNvSpPr>
            <a:spLocks noGrp="1" noChangeArrowheads="1"/>
          </p:cNvSpPr>
          <p:nvPr>
            <p:ph type="title"/>
          </p:nvPr>
        </p:nvSpPr>
        <p:spPr/>
        <p:txBody>
          <a:bodyPr/>
          <a:lstStyle/>
          <a:p>
            <a:pPr eaLnBrk="1" hangingPunct="1"/>
            <a:r>
              <a:rPr lang="en-US" smtClean="0">
                <a:ea typeface="ＭＳ Ｐゴシック" pitchFamily="-84" charset="-128"/>
                <a:cs typeface="ＭＳ Ｐゴシック" pitchFamily="-84" charset="-128"/>
              </a:rPr>
              <a:t>Control Transfers</a:t>
            </a:r>
          </a:p>
        </p:txBody>
      </p:sp>
      <p:sp>
        <p:nvSpPr>
          <p:cNvPr id="57349" name="Rectangle 1027" descr="Rectangle: Click to edit Master text styles&#10;Second level&#10;Third level&#10;Fourth level&#10;Fifth level"/>
          <p:cNvSpPr>
            <a:spLocks noGrp="1" noChangeArrowheads="1"/>
          </p:cNvSpPr>
          <p:nvPr>
            <p:ph type="body" idx="1"/>
          </p:nvPr>
        </p:nvSpPr>
        <p:spPr>
          <a:xfrm>
            <a:off x="1676400" y="1143000"/>
            <a:ext cx="7162800" cy="5105400"/>
          </a:xfrm>
        </p:spPr>
        <p:txBody>
          <a:bodyPr/>
          <a:lstStyle/>
          <a:p>
            <a:pPr eaLnBrk="1" hangingPunct="1"/>
            <a:r>
              <a:rPr lang="en-US" dirty="0" smtClean="0">
                <a:solidFill>
                  <a:srgbClr val="000000"/>
                </a:solidFill>
                <a:ea typeface="ＭＳ Ｐゴシック" pitchFamily="-84" charset="-128"/>
                <a:cs typeface="ＭＳ Ｐゴシック" pitchFamily="-84" charset="-128"/>
              </a:rPr>
              <a:t>Default next-PC </a:t>
            </a:r>
            <a:r>
              <a:rPr lang="en-US" dirty="0">
                <a:solidFill>
                  <a:srgbClr val="000000"/>
                </a:solidFill>
                <a:ea typeface="ＭＳ Ｐゴシック" pitchFamily="-84" charset="-128"/>
                <a:cs typeface="ＭＳ Ｐゴシック" pitchFamily="-84" charset="-128"/>
              </a:rPr>
              <a:t>=</a:t>
            </a:r>
            <a:r>
              <a:rPr lang="en-US" dirty="0" smtClean="0">
                <a:solidFill>
                  <a:srgbClr val="000000"/>
                </a:solidFill>
                <a:ea typeface="ＭＳ Ｐゴシック" pitchFamily="-84" charset="-128"/>
                <a:cs typeface="ＭＳ Ｐゴシック" pitchFamily="-84" charset="-128"/>
              </a:rPr>
              <a:t> PC + </a:t>
            </a:r>
            <a:r>
              <a:rPr lang="en-US" dirty="0" err="1" smtClean="0">
                <a:solidFill>
                  <a:srgbClr val="000000"/>
                </a:solidFill>
                <a:ea typeface="ＭＳ Ｐゴシック" pitchFamily="-84" charset="-128"/>
                <a:cs typeface="ＭＳ Ｐゴシック" pitchFamily="-84" charset="-128"/>
              </a:rPr>
              <a:t>sizeof</a:t>
            </a:r>
            <a:r>
              <a:rPr lang="en-US" dirty="0" smtClean="0">
                <a:solidFill>
                  <a:srgbClr val="000000"/>
                </a:solidFill>
                <a:ea typeface="ＭＳ Ｐゴシック" pitchFamily="-84" charset="-128"/>
                <a:cs typeface="ＭＳ Ｐゴシック" pitchFamily="-84" charset="-128"/>
              </a:rPr>
              <a:t>(current </a:t>
            </a:r>
            <a:r>
              <a:rPr lang="en-US" dirty="0" err="1" smtClean="0">
                <a:solidFill>
                  <a:srgbClr val="000000"/>
                </a:solidFill>
                <a:ea typeface="ＭＳ Ｐゴシック" pitchFamily="-84" charset="-128"/>
                <a:cs typeface="ＭＳ Ｐゴシック" pitchFamily="-84" charset="-128"/>
              </a:rPr>
              <a:t>insn</a:t>
            </a:r>
            <a:r>
              <a:rPr lang="en-US" dirty="0" smtClean="0">
                <a:solidFill>
                  <a:srgbClr val="000000"/>
                </a:solidFill>
                <a:ea typeface="ＭＳ Ｐゴシック" pitchFamily="-84" charset="-128"/>
                <a:cs typeface="ＭＳ Ｐゴシック" pitchFamily="-84" charset="-128"/>
              </a:rPr>
              <a:t>)</a:t>
            </a:r>
          </a:p>
          <a:p>
            <a:pPr lvl="1" eaLnBrk="1" hangingPunct="1"/>
            <a:r>
              <a:rPr lang="en-US" dirty="0" smtClean="0">
                <a:solidFill>
                  <a:srgbClr val="000000"/>
                </a:solidFill>
                <a:ea typeface="ＭＳ Ｐゴシック" pitchFamily="-84" charset="-128"/>
                <a:cs typeface="ＭＳ Ｐゴシック" pitchFamily="-84" charset="-128"/>
              </a:rPr>
              <a:t>Branches and jumps can change that</a:t>
            </a:r>
          </a:p>
          <a:p>
            <a:pPr eaLnBrk="1" hangingPunct="1"/>
            <a:r>
              <a:rPr lang="en-US" b="1" dirty="0" smtClean="0">
                <a:solidFill>
                  <a:srgbClr val="FD0002"/>
                </a:solidFill>
                <a:ea typeface="ＭＳ Ｐゴシック" pitchFamily="-84" charset="-128"/>
                <a:cs typeface="ＭＳ Ｐゴシック" pitchFamily="-84" charset="-128"/>
              </a:rPr>
              <a:t>Computing targets</a:t>
            </a:r>
            <a:r>
              <a:rPr lang="en-US" dirty="0" smtClean="0">
                <a:solidFill>
                  <a:srgbClr val="000000"/>
                </a:solidFill>
                <a:ea typeface="ＭＳ Ｐゴシック" pitchFamily="-84" charset="-128"/>
                <a:cs typeface="ＭＳ Ｐゴシック" pitchFamily="-84" charset="-128"/>
              </a:rPr>
              <a:t>: where to jump to</a:t>
            </a:r>
          </a:p>
          <a:p>
            <a:pPr lvl="1" eaLnBrk="1" hangingPunct="1"/>
            <a:r>
              <a:rPr lang="en-US" dirty="0" smtClean="0">
                <a:solidFill>
                  <a:srgbClr val="000000"/>
                </a:solidFill>
              </a:rPr>
              <a:t>For all branches and jumps</a:t>
            </a:r>
          </a:p>
          <a:p>
            <a:pPr lvl="1" eaLnBrk="1" hangingPunct="1"/>
            <a:r>
              <a:rPr lang="en-US" dirty="0" smtClean="0">
                <a:solidFill>
                  <a:srgbClr val="0000FF"/>
                </a:solidFill>
              </a:rPr>
              <a:t>PC-relative</a:t>
            </a:r>
            <a:r>
              <a:rPr lang="en-US" dirty="0" smtClean="0">
                <a:solidFill>
                  <a:srgbClr val="000000"/>
                </a:solidFill>
              </a:rPr>
              <a:t>: e.g., </a:t>
            </a:r>
            <a:r>
              <a:rPr lang="en-US" dirty="0" err="1" smtClean="0">
                <a:solidFill>
                  <a:srgbClr val="000000"/>
                </a:solidFill>
              </a:rPr>
              <a:t>bne</a:t>
            </a:r>
            <a:r>
              <a:rPr lang="en-US" dirty="0" smtClean="0">
                <a:solidFill>
                  <a:srgbClr val="000000"/>
                </a:solidFill>
              </a:rPr>
              <a:t> R3, R6</a:t>
            </a:r>
            <a:r>
              <a:rPr lang="en-US" dirty="0">
                <a:solidFill>
                  <a:srgbClr val="000000"/>
                </a:solidFill>
              </a:rPr>
              <a:t>, L3</a:t>
            </a:r>
            <a:br>
              <a:rPr lang="en-US" dirty="0">
                <a:solidFill>
                  <a:srgbClr val="000000"/>
                </a:solidFill>
              </a:rPr>
            </a:br>
            <a:r>
              <a:rPr lang="en-US" dirty="0">
                <a:solidFill>
                  <a:srgbClr val="000000"/>
                </a:solidFill>
              </a:rPr>
              <a:t> for branches and jumps </a:t>
            </a:r>
            <a:r>
              <a:rPr lang="en-US" dirty="0" smtClean="0">
                <a:solidFill>
                  <a:srgbClr val="000000"/>
                </a:solidFill>
              </a:rPr>
              <a:t>with</a:t>
            </a:r>
            <a:br>
              <a:rPr lang="en-US" dirty="0" smtClean="0">
                <a:solidFill>
                  <a:srgbClr val="000000"/>
                </a:solidFill>
              </a:rPr>
            </a:br>
            <a:r>
              <a:rPr lang="en-US" dirty="0" smtClean="0">
                <a:solidFill>
                  <a:srgbClr val="000000"/>
                </a:solidFill>
              </a:rPr>
              <a:t> </a:t>
            </a:r>
            <a:r>
              <a:rPr lang="en-US" dirty="0">
                <a:solidFill>
                  <a:srgbClr val="000000"/>
                </a:solidFill>
              </a:rPr>
              <a:t>function </a:t>
            </a:r>
            <a:endParaRPr lang="en-US" dirty="0" smtClean="0">
              <a:solidFill>
                <a:srgbClr val="000000"/>
              </a:solidFill>
            </a:endParaRPr>
          </a:p>
          <a:p>
            <a:pPr lvl="1" eaLnBrk="1" hangingPunct="1"/>
            <a:r>
              <a:rPr lang="en-US" dirty="0" smtClean="0">
                <a:solidFill>
                  <a:srgbClr val="0000FF"/>
                </a:solidFill>
              </a:rPr>
              <a:t>Absolute</a:t>
            </a:r>
            <a:r>
              <a:rPr lang="en-US" dirty="0" smtClean="0">
                <a:solidFill>
                  <a:srgbClr val="000000"/>
                </a:solidFill>
              </a:rPr>
              <a:t>: e.g., </a:t>
            </a:r>
            <a:r>
              <a:rPr lang="en-US" dirty="0">
                <a:solidFill>
                  <a:srgbClr val="000000"/>
                </a:solidFill>
              </a:rPr>
              <a:t>J L3 </a:t>
            </a:r>
            <a:r>
              <a:rPr lang="en-US" dirty="0" smtClean="0">
                <a:solidFill>
                  <a:srgbClr val="000000"/>
                </a:solidFill>
              </a:rPr>
              <a:t/>
            </a:r>
            <a:br>
              <a:rPr lang="en-US" dirty="0" smtClean="0">
                <a:solidFill>
                  <a:srgbClr val="000000"/>
                </a:solidFill>
              </a:rPr>
            </a:br>
            <a:r>
              <a:rPr lang="en-US" dirty="0" smtClean="0">
                <a:solidFill>
                  <a:srgbClr val="000000"/>
                </a:solidFill>
              </a:rPr>
              <a:t>for </a:t>
            </a:r>
            <a:r>
              <a:rPr lang="en-US" dirty="0">
                <a:solidFill>
                  <a:srgbClr val="000000"/>
                </a:solidFill>
              </a:rPr>
              <a:t>function calls</a:t>
            </a:r>
          </a:p>
          <a:p>
            <a:pPr lvl="1" eaLnBrk="1" hangingPunct="1"/>
            <a:r>
              <a:rPr lang="en-US" dirty="0" smtClean="0">
                <a:solidFill>
                  <a:srgbClr val="0000FF"/>
                </a:solidFill>
              </a:rPr>
              <a:t>Register indirect</a:t>
            </a:r>
            <a:r>
              <a:rPr lang="en-US" dirty="0" smtClean="0">
                <a:solidFill>
                  <a:srgbClr val="000000"/>
                </a:solidFill>
              </a:rPr>
              <a:t>: e.g., JR </a:t>
            </a:r>
            <a:r>
              <a:rPr lang="en-US" dirty="0">
                <a:solidFill>
                  <a:srgbClr val="000000"/>
                </a:solidFill>
              </a:rPr>
              <a:t>R5</a:t>
            </a:r>
            <a:br>
              <a:rPr lang="en-US" dirty="0">
                <a:solidFill>
                  <a:srgbClr val="000000"/>
                </a:solidFill>
              </a:rPr>
            </a:br>
            <a:r>
              <a:rPr lang="en-US" dirty="0">
                <a:solidFill>
                  <a:srgbClr val="000000"/>
                </a:solidFill>
              </a:rPr>
              <a:t>for returns, switches &amp; dynamic </a:t>
            </a:r>
            <a:r>
              <a:rPr lang="en-US" dirty="0" smtClean="0">
                <a:solidFill>
                  <a:srgbClr val="000000"/>
                </a:solidFill>
              </a:rPr>
              <a:t>calls</a:t>
            </a:r>
            <a:endParaRPr lang="en-US" b="1" dirty="0" smtClean="0">
              <a:solidFill>
                <a:srgbClr val="FD0002"/>
              </a:solidFill>
              <a:ea typeface="ＭＳ Ｐゴシック" pitchFamily="-84" charset="-128"/>
              <a:cs typeface="ＭＳ Ｐゴシック" pitchFamily="-84" charset="-128"/>
            </a:endParaRPr>
          </a:p>
          <a:p>
            <a:pPr eaLnBrk="1" hangingPunct="1"/>
            <a:r>
              <a:rPr lang="en-US" b="1" dirty="0" smtClean="0">
                <a:solidFill>
                  <a:srgbClr val="FD0002"/>
                </a:solidFill>
                <a:ea typeface="ＭＳ Ｐゴシック" pitchFamily="-84" charset="-128"/>
                <a:cs typeface="ＭＳ Ｐゴシック" pitchFamily="-84" charset="-128"/>
              </a:rPr>
              <a:t>Testing conditions</a:t>
            </a:r>
            <a:r>
              <a:rPr lang="en-US" dirty="0" smtClean="0">
                <a:solidFill>
                  <a:srgbClr val="000000"/>
                </a:solidFill>
                <a:ea typeface="ＭＳ Ｐゴシック" pitchFamily="-84" charset="-128"/>
                <a:cs typeface="ＭＳ Ｐゴシック" pitchFamily="-84" charset="-128"/>
              </a:rPr>
              <a:t>: whether to jump or not</a:t>
            </a:r>
          </a:p>
          <a:p>
            <a:pPr lvl="1" eaLnBrk="1" hangingPunct="1">
              <a:lnSpc>
                <a:spcPct val="90000"/>
              </a:lnSpc>
              <a:defRPr/>
            </a:pPr>
            <a:r>
              <a:rPr lang="en-US" dirty="0" smtClean="0">
                <a:solidFill>
                  <a:srgbClr val="0000FF"/>
                </a:solidFill>
              </a:rPr>
              <a:t>Use registers &amp; separate branch </a:t>
            </a:r>
            <a:r>
              <a:rPr lang="en-US" dirty="0" err="1" smtClean="0">
                <a:solidFill>
                  <a:srgbClr val="0000FF"/>
                </a:solidFill>
              </a:rPr>
              <a:t>insns</a:t>
            </a:r>
            <a:r>
              <a:rPr lang="en-US" dirty="0" smtClean="0">
                <a:solidFill>
                  <a:srgbClr val="0000FF"/>
                </a:solidFill>
              </a:rPr>
              <a:t> (MIPS)</a:t>
            </a:r>
          </a:p>
          <a:p>
            <a:pPr lvl="2" eaLnBrk="1" hangingPunct="1">
              <a:lnSpc>
                <a:spcPct val="90000"/>
              </a:lnSpc>
              <a:buFontTx/>
              <a:buNone/>
              <a:defRPr/>
            </a:pPr>
            <a:r>
              <a:rPr lang="en-US" b="1" dirty="0" smtClean="0">
                <a:latin typeface="Courier New" charset="0"/>
              </a:rPr>
              <a:t>e.g., </a:t>
            </a:r>
            <a:r>
              <a:rPr lang="en-US" b="1" dirty="0" err="1" smtClean="0">
                <a:latin typeface="Courier New" charset="0"/>
              </a:rPr>
              <a:t>bnez</a:t>
            </a:r>
            <a:r>
              <a:rPr lang="en-US" b="1" dirty="0" smtClean="0">
                <a:latin typeface="Courier New" charset="0"/>
              </a:rPr>
              <a:t> </a:t>
            </a:r>
            <a:r>
              <a:rPr lang="en-US" b="1" dirty="0" smtClean="0">
                <a:solidFill>
                  <a:srgbClr val="0000FF"/>
                </a:solidFill>
                <a:latin typeface="Courier New" charset="0"/>
              </a:rPr>
              <a:t>R2</a:t>
            </a:r>
            <a:r>
              <a:rPr lang="en-US" b="1" dirty="0" smtClean="0">
                <a:latin typeface="Courier New" charset="0"/>
              </a:rPr>
              <a:t>,target</a:t>
            </a:r>
          </a:p>
        </p:txBody>
      </p:sp>
      <p:sp>
        <p:nvSpPr>
          <p:cNvPr id="57350" name="Rectangle 1028"/>
          <p:cNvSpPr>
            <a:spLocks noChangeArrowheads="1"/>
          </p:cNvSpPr>
          <p:nvPr/>
        </p:nvSpPr>
        <p:spPr bwMode="auto">
          <a:xfrm>
            <a:off x="304800" y="18288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Fetch</a:t>
            </a:r>
          </a:p>
        </p:txBody>
      </p:sp>
      <p:sp>
        <p:nvSpPr>
          <p:cNvPr id="57351" name="Rectangle 1029"/>
          <p:cNvSpPr>
            <a:spLocks noChangeArrowheads="1"/>
          </p:cNvSpPr>
          <p:nvPr/>
        </p:nvSpPr>
        <p:spPr bwMode="auto">
          <a:xfrm>
            <a:off x="304800" y="21336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Decode</a:t>
            </a:r>
          </a:p>
        </p:txBody>
      </p:sp>
      <p:sp>
        <p:nvSpPr>
          <p:cNvPr id="57352" name="Rectangle 1030"/>
          <p:cNvSpPr>
            <a:spLocks noChangeArrowheads="1"/>
          </p:cNvSpPr>
          <p:nvPr/>
        </p:nvSpPr>
        <p:spPr bwMode="auto">
          <a:xfrm>
            <a:off x="304800" y="24384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Read Inputs</a:t>
            </a:r>
          </a:p>
        </p:txBody>
      </p:sp>
      <p:sp>
        <p:nvSpPr>
          <p:cNvPr id="57353" name="Rectangle 1031"/>
          <p:cNvSpPr>
            <a:spLocks noChangeArrowheads="1"/>
          </p:cNvSpPr>
          <p:nvPr/>
        </p:nvSpPr>
        <p:spPr bwMode="auto">
          <a:xfrm>
            <a:off x="304800" y="27432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Execute</a:t>
            </a:r>
          </a:p>
        </p:txBody>
      </p:sp>
      <p:sp>
        <p:nvSpPr>
          <p:cNvPr id="57354" name="Rectangle 1032"/>
          <p:cNvSpPr>
            <a:spLocks noChangeArrowheads="1"/>
          </p:cNvSpPr>
          <p:nvPr/>
        </p:nvSpPr>
        <p:spPr bwMode="auto">
          <a:xfrm>
            <a:off x="304800" y="3048000"/>
            <a:ext cx="1219200" cy="304800"/>
          </a:xfrm>
          <a:prstGeom prst="rect">
            <a:avLst/>
          </a:prstGeom>
          <a:solidFill>
            <a:schemeClr val="accent1"/>
          </a:solidFill>
          <a:ln w="12700">
            <a:solidFill>
              <a:srgbClr val="000000"/>
            </a:solidFill>
            <a:miter lim="800000"/>
            <a:headEnd/>
            <a:tailEnd/>
          </a:ln>
        </p:spPr>
        <p:txBody>
          <a:bodyPr wrap="none" anchor="ctr">
            <a:prstTxWarp prst="textNoShape">
              <a:avLst/>
            </a:prstTxWarp>
          </a:bodyPr>
          <a:lstStyle/>
          <a:p>
            <a:r>
              <a:rPr lang="en-US" sz="1600">
                <a:solidFill>
                  <a:srgbClr val="000000"/>
                </a:solidFill>
                <a:effectLst/>
              </a:rPr>
              <a:t>Write Output</a:t>
            </a:r>
          </a:p>
        </p:txBody>
      </p:sp>
      <p:sp>
        <p:nvSpPr>
          <p:cNvPr id="57355" name="Rectangle 1033"/>
          <p:cNvSpPr>
            <a:spLocks noChangeArrowheads="1"/>
          </p:cNvSpPr>
          <p:nvPr/>
        </p:nvSpPr>
        <p:spPr bwMode="auto">
          <a:xfrm>
            <a:off x="304800" y="3352800"/>
            <a:ext cx="1219200" cy="304800"/>
          </a:xfrm>
          <a:prstGeom prst="rect">
            <a:avLst/>
          </a:prstGeom>
          <a:solidFill>
            <a:srgbClr val="FD0002"/>
          </a:solidFill>
          <a:ln w="12700">
            <a:solidFill>
              <a:srgbClr val="000000"/>
            </a:solidFill>
            <a:miter lim="800000"/>
            <a:headEnd/>
            <a:tailEnd/>
          </a:ln>
        </p:spPr>
        <p:txBody>
          <a:bodyPr wrap="none" anchor="ctr">
            <a:prstTxWarp prst="textNoShape">
              <a:avLst/>
            </a:prstTxWarp>
          </a:bodyPr>
          <a:lstStyle/>
          <a:p>
            <a:r>
              <a:rPr lang="en-US" sz="1600">
                <a:solidFill>
                  <a:schemeClr val="bg1"/>
                </a:solidFill>
                <a:effectLst/>
              </a:rPr>
              <a:t>Next Insn</a:t>
            </a:r>
          </a:p>
        </p:txBody>
      </p:sp>
      <p:sp>
        <p:nvSpPr>
          <p:cNvPr id="225290" name="Freeform 1034"/>
          <p:cNvSpPr>
            <a:spLocks/>
          </p:cNvSpPr>
          <p:nvPr/>
        </p:nvSpPr>
        <p:spPr bwMode="auto">
          <a:xfrm>
            <a:off x="914400" y="15240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grpSp>
        <p:nvGrpSpPr>
          <p:cNvPr id="5" name="Group 4"/>
          <p:cNvGrpSpPr/>
          <p:nvPr/>
        </p:nvGrpSpPr>
        <p:grpSpPr>
          <a:xfrm>
            <a:off x="6146801" y="2319866"/>
            <a:ext cx="2971801" cy="2286000"/>
            <a:chOff x="5773370" y="2286000"/>
            <a:chExt cx="2754461" cy="1676400"/>
          </a:xfrm>
        </p:grpSpPr>
        <p:pic>
          <p:nvPicPr>
            <p:cNvPr id="2" name="Picture 1"/>
            <p:cNvPicPr>
              <a:picLocks noChangeAspect="1"/>
            </p:cNvPicPr>
            <p:nvPr/>
          </p:nvPicPr>
          <p:blipFill>
            <a:blip r:embed="rId3"/>
            <a:stretch>
              <a:fillRect/>
            </a:stretch>
          </p:blipFill>
          <p:spPr>
            <a:xfrm>
              <a:off x="5867400" y="2286000"/>
              <a:ext cx="2660431" cy="1143000"/>
            </a:xfrm>
            <a:prstGeom prst="rect">
              <a:avLst/>
            </a:prstGeom>
          </p:spPr>
        </p:pic>
        <p:sp>
          <p:nvSpPr>
            <p:cNvPr id="3" name="Rectangle 2"/>
            <p:cNvSpPr/>
            <p:nvPr/>
          </p:nvSpPr>
          <p:spPr>
            <a:xfrm>
              <a:off x="5773370" y="3433184"/>
              <a:ext cx="1224886" cy="326016"/>
            </a:xfrm>
            <a:prstGeom prst="rect">
              <a:avLst/>
            </a:prstGeom>
          </p:spPr>
          <p:txBody>
            <a:bodyPr wrap="square">
              <a:spAutoFit/>
            </a:bodyPr>
            <a:lstStyle/>
            <a:p>
              <a:pPr lvl="1" algn="l" eaLnBrk="1" hangingPunct="1"/>
              <a:r>
                <a:rPr lang="en-US" sz="2000" b="1" dirty="0">
                  <a:solidFill>
                    <a:srgbClr val="000000"/>
                  </a:solidFill>
                  <a:latin typeface="Lucida Console"/>
                  <a:cs typeface="Lucida Console"/>
                </a:rPr>
                <a:t>J L3 </a:t>
              </a:r>
            </a:p>
          </p:txBody>
        </p:sp>
        <p:pic>
          <p:nvPicPr>
            <p:cNvPr id="4" name="Picture 3"/>
            <p:cNvPicPr>
              <a:picLocks noChangeAspect="1"/>
            </p:cNvPicPr>
            <p:nvPr/>
          </p:nvPicPr>
          <p:blipFill>
            <a:blip r:embed="rId4"/>
            <a:stretch>
              <a:fillRect/>
            </a:stretch>
          </p:blipFill>
          <p:spPr>
            <a:xfrm>
              <a:off x="6172200" y="3657600"/>
              <a:ext cx="1905000" cy="304800"/>
            </a:xfrm>
            <a:prstGeom prst="rect">
              <a:avLst/>
            </a:prstGeom>
          </p:spPr>
        </p:pic>
      </p:grpSp>
      <p:sp>
        <p:nvSpPr>
          <p:cNvPr id="6" name="Rectangle 5"/>
          <p:cNvSpPr/>
          <p:nvPr/>
        </p:nvSpPr>
        <p:spPr bwMode="auto">
          <a:xfrm>
            <a:off x="6333068" y="2396066"/>
            <a:ext cx="2590800" cy="2209800"/>
          </a:xfrm>
          <a:prstGeom prst="rect">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pitchFamily="-65" charset="0"/>
            </a:endParaRPr>
          </a:p>
        </p:txBody>
      </p:sp>
    </p:spTree>
    <p:extLst>
      <p:ext uri="{BB962C8B-B14F-4D97-AF65-F5344CB8AC3E}">
        <p14:creationId xmlns:p14="http://schemas.microsoft.com/office/powerpoint/2010/main" val="290686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ISA</a:t>
            </a:r>
            <a:endParaRPr lang="en-US" dirty="0"/>
          </a:p>
        </p:txBody>
      </p:sp>
      <p:sp>
        <p:nvSpPr>
          <p:cNvPr id="3" name="Content Placeholder 2"/>
          <p:cNvSpPr>
            <a:spLocks noGrp="1"/>
          </p:cNvSpPr>
          <p:nvPr>
            <p:ph idx="1"/>
          </p:nvPr>
        </p:nvSpPr>
        <p:spPr/>
        <p:txBody>
          <a:bodyPr/>
          <a:lstStyle/>
          <a:p>
            <a:r>
              <a:rPr lang="en-US" dirty="0" smtClean="0"/>
              <a:t>What is ISA?</a:t>
            </a:r>
          </a:p>
          <a:p>
            <a:r>
              <a:rPr lang="en-US" dirty="0" smtClean="0"/>
              <a:t>Execution model:</a:t>
            </a:r>
          </a:p>
          <a:p>
            <a:pPr lvl="1"/>
            <a:r>
              <a:rPr lang="en-US" dirty="0" smtClean="0"/>
              <a:t>Compilation</a:t>
            </a:r>
          </a:p>
          <a:p>
            <a:pPr lvl="1"/>
            <a:r>
              <a:rPr lang="en-US" dirty="0" smtClean="0"/>
              <a:t>Assembly &amp; machine language</a:t>
            </a:r>
          </a:p>
          <a:p>
            <a:r>
              <a:rPr lang="en-US" dirty="0" smtClean="0"/>
              <a:t>Instruction execution model</a:t>
            </a:r>
          </a:p>
          <a:p>
            <a:pPr lvl="1"/>
            <a:r>
              <a:rPr lang="en-US" dirty="0" smtClean="0"/>
              <a:t>Registers, memory, PC</a:t>
            </a:r>
          </a:p>
          <a:p>
            <a:pPr lvl="1"/>
            <a:r>
              <a:rPr lang="en-US" dirty="0" smtClean="0"/>
              <a:t>Instruction execution</a:t>
            </a:r>
          </a:p>
          <a:p>
            <a:r>
              <a:rPr lang="en-US" dirty="0" smtClean="0"/>
              <a:t>ISA design goals</a:t>
            </a:r>
          </a:p>
          <a:p>
            <a:pPr lvl="1"/>
            <a:r>
              <a:rPr lang="en-US" dirty="0" smtClean="0"/>
              <a:t>Programmability</a:t>
            </a:r>
          </a:p>
          <a:p>
            <a:pPr lvl="1"/>
            <a:r>
              <a:rPr lang="en-US" dirty="0" smtClean="0"/>
              <a:t>Performance/</a:t>
            </a:r>
            <a:r>
              <a:rPr lang="en-US" dirty="0" err="1" smtClean="0"/>
              <a:t>implementability</a:t>
            </a:r>
            <a:endParaRPr lang="en-US" dirty="0" smtClean="0"/>
          </a:p>
          <a:p>
            <a:pPr lvl="1"/>
            <a:r>
              <a:rPr lang="en-US" dirty="0" smtClean="0"/>
              <a:t>Compatibility</a:t>
            </a:r>
          </a:p>
          <a:p>
            <a:r>
              <a:rPr lang="en-US" dirty="0" smtClean="0"/>
              <a:t>Aspects of ISAs</a:t>
            </a:r>
          </a:p>
        </p:txBody>
      </p:sp>
      <p:sp>
        <p:nvSpPr>
          <p:cNvPr id="4" name="Footer Placeholder 3"/>
          <p:cNvSpPr>
            <a:spLocks noGrp="1"/>
          </p:cNvSpPr>
          <p:nvPr>
            <p:ph type="ftr" sz="quarter" idx="10"/>
          </p:nvPr>
        </p:nvSpPr>
        <p:spPr/>
        <p:txBody>
          <a:bodyPr/>
          <a:lstStyle/>
          <a:p>
            <a:r>
              <a:rPr lang="en-US" smtClean="0"/>
              <a:t>CMPE 110: Computer Architecture  |  Prof. Jishen Zhao  |  Week 2</a:t>
            </a:r>
            <a:endParaRPr lang="en-US" dirty="0">
              <a:solidFill>
                <a:schemeClr val="tx1"/>
              </a:solidFill>
            </a:endParaRPr>
          </a:p>
        </p:txBody>
      </p:sp>
      <p:sp>
        <p:nvSpPr>
          <p:cNvPr id="5" name="Slide Number Placeholder 4"/>
          <p:cNvSpPr>
            <a:spLocks noGrp="1"/>
          </p:cNvSpPr>
          <p:nvPr>
            <p:ph type="sldNum" sz="quarter" idx="11"/>
          </p:nvPr>
        </p:nvSpPr>
        <p:spPr/>
        <p:txBody>
          <a:bodyPr/>
          <a:lstStyle/>
          <a:p>
            <a:fld id="{7B3C0331-D576-7844-BFC3-04CFD80F6911}" type="slidenum">
              <a:rPr lang="en-US" smtClean="0"/>
              <a:pPr/>
              <a:t>41</a:t>
            </a:fld>
            <a:endParaRPr lang="en-US">
              <a:solidFill>
                <a:schemeClr val="tx1"/>
              </a:solidFill>
            </a:endParaRPr>
          </a:p>
        </p:txBody>
      </p:sp>
      <p:sp>
        <p:nvSpPr>
          <p:cNvPr id="6" name="Rectangle 31"/>
          <p:cNvSpPr>
            <a:spLocks noChangeArrowheads="1"/>
          </p:cNvSpPr>
          <p:nvPr/>
        </p:nvSpPr>
        <p:spPr bwMode="auto">
          <a:xfrm>
            <a:off x="6629400" y="2209800"/>
            <a:ext cx="685800" cy="609600"/>
          </a:xfrm>
          <a:prstGeom prst="rect">
            <a:avLst/>
          </a:prstGeom>
          <a:solidFill>
            <a:srgbClr val="FF0909"/>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FFFFFF"/>
                </a:solidFill>
                <a:latin typeface="Tahoma" charset="0"/>
              </a:rPr>
              <a:t>CPU</a:t>
            </a:r>
          </a:p>
        </p:txBody>
      </p:sp>
      <p:sp>
        <p:nvSpPr>
          <p:cNvPr id="7" name="Line 32"/>
          <p:cNvSpPr>
            <a:spLocks noChangeShapeType="1"/>
          </p:cNvSpPr>
          <p:nvPr/>
        </p:nvSpPr>
        <p:spPr bwMode="auto">
          <a:xfrm>
            <a:off x="5791200" y="21336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5791200" y="22098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7467600" y="22098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5791200" y="16764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66294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57912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7467600" y="12954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4" name="Rectangle 4"/>
          <p:cNvSpPr>
            <a:spLocks noChangeArrowheads="1"/>
          </p:cNvSpPr>
          <p:nvPr/>
        </p:nvSpPr>
        <p:spPr bwMode="auto">
          <a:xfrm>
            <a:off x="6248400" y="3657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Fetch</a:t>
            </a:r>
          </a:p>
        </p:txBody>
      </p:sp>
      <p:sp>
        <p:nvSpPr>
          <p:cNvPr id="15" name="Rectangle 5"/>
          <p:cNvSpPr>
            <a:spLocks noChangeArrowheads="1"/>
          </p:cNvSpPr>
          <p:nvPr/>
        </p:nvSpPr>
        <p:spPr bwMode="auto">
          <a:xfrm>
            <a:off x="6248400" y="39624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Decode</a:t>
            </a:r>
          </a:p>
        </p:txBody>
      </p:sp>
      <p:sp>
        <p:nvSpPr>
          <p:cNvPr id="16" name="Rectangle 6"/>
          <p:cNvSpPr>
            <a:spLocks noChangeArrowheads="1"/>
          </p:cNvSpPr>
          <p:nvPr/>
        </p:nvSpPr>
        <p:spPr bwMode="auto">
          <a:xfrm>
            <a:off x="6248400" y="42672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dirty="0">
                <a:solidFill>
                  <a:srgbClr val="000000"/>
                </a:solidFill>
                <a:effectLst>
                  <a:outerShdw blurRad="38100" dist="38100" dir="2700000" algn="tl">
                    <a:srgbClr val="FFFFFF"/>
                  </a:outerShdw>
                </a:effectLst>
                <a:latin typeface="Tahoma" charset="0"/>
              </a:rPr>
              <a:t>Read Inputs</a:t>
            </a:r>
          </a:p>
        </p:txBody>
      </p:sp>
      <p:sp>
        <p:nvSpPr>
          <p:cNvPr id="17" name="Rectangle 7"/>
          <p:cNvSpPr>
            <a:spLocks noChangeArrowheads="1"/>
          </p:cNvSpPr>
          <p:nvPr/>
        </p:nvSpPr>
        <p:spPr bwMode="auto">
          <a:xfrm>
            <a:off x="6248400" y="45720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Execute</a:t>
            </a:r>
          </a:p>
        </p:txBody>
      </p:sp>
      <p:sp>
        <p:nvSpPr>
          <p:cNvPr id="18" name="Rectangle 8"/>
          <p:cNvSpPr>
            <a:spLocks noChangeArrowheads="1"/>
          </p:cNvSpPr>
          <p:nvPr/>
        </p:nvSpPr>
        <p:spPr bwMode="auto">
          <a:xfrm>
            <a:off x="6248400" y="48768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Write Output</a:t>
            </a:r>
          </a:p>
        </p:txBody>
      </p:sp>
      <p:sp>
        <p:nvSpPr>
          <p:cNvPr id="19" name="Rectangle 9"/>
          <p:cNvSpPr>
            <a:spLocks noChangeArrowheads="1"/>
          </p:cNvSpPr>
          <p:nvPr/>
        </p:nvSpPr>
        <p:spPr bwMode="auto">
          <a:xfrm>
            <a:off x="6248400" y="5181600"/>
            <a:ext cx="1219200" cy="304800"/>
          </a:xfrm>
          <a:prstGeom prst="rect">
            <a:avLst/>
          </a:prstGeom>
          <a:solidFill>
            <a:schemeClr val="accent1"/>
          </a:solidFill>
          <a:ln w="12700">
            <a:solidFill>
              <a:srgbClr val="000000"/>
            </a:solidFill>
            <a:miter lim="800000"/>
            <a:headEnd/>
            <a:tailEnd/>
          </a:ln>
          <a:effectLst/>
        </p:spPr>
        <p:txBody>
          <a:bodyPr wrap="none" anchor="ctr">
            <a:prstTxWarp prst="textNoShape">
              <a:avLst/>
            </a:prstTxWarp>
          </a:bodyPr>
          <a:lstStyle/>
          <a:p>
            <a:pPr>
              <a:defRPr/>
            </a:pPr>
            <a:r>
              <a:rPr lang="en-US" sz="1600">
                <a:solidFill>
                  <a:srgbClr val="000000"/>
                </a:solidFill>
                <a:effectLst>
                  <a:outerShdw blurRad="38100" dist="38100" dir="2700000" algn="tl">
                    <a:srgbClr val="FFFFFF"/>
                  </a:outerShdw>
                </a:effectLst>
                <a:latin typeface="Tahoma" charset="0"/>
              </a:rPr>
              <a:t>Next Insn</a:t>
            </a:r>
          </a:p>
        </p:txBody>
      </p:sp>
      <p:sp>
        <p:nvSpPr>
          <p:cNvPr id="20" name="Freeform 10"/>
          <p:cNvSpPr>
            <a:spLocks/>
          </p:cNvSpPr>
          <p:nvPr/>
        </p:nvSpPr>
        <p:spPr bwMode="auto">
          <a:xfrm>
            <a:off x="6858000" y="3352800"/>
            <a:ext cx="762000" cy="2438400"/>
          </a:xfrm>
          <a:custGeom>
            <a:avLst/>
            <a:gdLst/>
            <a:ahLst/>
            <a:cxnLst>
              <a:cxn ang="0">
                <a:pos x="0" y="1344"/>
              </a:cxn>
              <a:cxn ang="0">
                <a:pos x="0" y="1536"/>
              </a:cxn>
              <a:cxn ang="0">
                <a:pos x="480" y="1536"/>
              </a:cxn>
              <a:cxn ang="0">
                <a:pos x="480" y="0"/>
              </a:cxn>
              <a:cxn ang="0">
                <a:pos x="0" y="0"/>
              </a:cxn>
              <a:cxn ang="0">
                <a:pos x="0" y="192"/>
              </a:cxn>
            </a:cxnLst>
            <a:rect l="0" t="0" r="r" b="b"/>
            <a:pathLst>
              <a:path w="480" h="1536">
                <a:moveTo>
                  <a:pt x="0" y="1344"/>
                </a:moveTo>
                <a:lnTo>
                  <a:pt x="0" y="1536"/>
                </a:lnTo>
                <a:lnTo>
                  <a:pt x="480" y="1536"/>
                </a:lnTo>
                <a:lnTo>
                  <a:pt x="480" y="0"/>
                </a:lnTo>
                <a:lnTo>
                  <a:pt x="0" y="0"/>
                </a:lnTo>
                <a:lnTo>
                  <a:pt x="0" y="192"/>
                </a:lnTo>
              </a:path>
            </a:pathLst>
          </a:custGeom>
          <a:noFill/>
          <a:ln w="12700" cap="flat" cmpd="sng">
            <a:solidFill>
              <a:srgbClr val="000000"/>
            </a:solidFill>
            <a:prstDash val="solid"/>
            <a:round/>
            <a:headEnd type="none" w="med" len="med"/>
            <a:tailEnd type="triangle" w="med" len="med"/>
          </a:ln>
          <a:effectLst/>
        </p:spPr>
        <p:txBody>
          <a:bodyPr wrap="none" anchor="ctr">
            <a:prstTxWarp prst="textNoShape">
              <a:avLst/>
            </a:prstTxWarp>
          </a:bodyPr>
          <a:lstStyle/>
          <a:p>
            <a:pPr>
              <a:defRPr/>
            </a:pPr>
            <a:endParaRPr lang="en-US" sz="1600">
              <a:latin typeface="Tahoma" charset="0"/>
            </a:endParaRPr>
          </a:p>
        </p:txBody>
      </p:sp>
    </p:spTree>
    <p:extLst>
      <p:ext uri="{BB962C8B-B14F-4D97-AF65-F5344CB8AC3E}">
        <p14:creationId xmlns:p14="http://schemas.microsoft.com/office/powerpoint/2010/main" val="385431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7171" name="Slide Number Placeholder 4"/>
          <p:cNvSpPr>
            <a:spLocks noGrp="1"/>
          </p:cNvSpPr>
          <p:nvPr>
            <p:ph type="sldNum" sz="quarter" idx="11"/>
          </p:nvPr>
        </p:nvSpPr>
        <p:spPr>
          <a:noFill/>
        </p:spPr>
        <p:txBody>
          <a:bodyPr/>
          <a:lstStyle/>
          <a:p>
            <a:fld id="{D6EB7802-E43E-3949-B7F4-78493B137232}" type="slidenum">
              <a:rPr lang="en-US" smtClean="0">
                <a:latin typeface="Tahoma" pitchFamily="-84" charset="0"/>
              </a:rPr>
              <a:pPr/>
              <a:t>5</a:t>
            </a:fld>
            <a:endParaRPr lang="en-US" smtClean="0">
              <a:solidFill>
                <a:schemeClr val="tx1"/>
              </a:solidFill>
              <a:latin typeface="Tahoma" pitchFamily="-84" charset="0"/>
            </a:endParaRPr>
          </a:p>
        </p:txBody>
      </p:sp>
      <p:sp>
        <p:nvSpPr>
          <p:cNvPr id="7172" name="Rectangle 2"/>
          <p:cNvSpPr>
            <a:spLocks noGrp="1" noChangeArrowheads="1"/>
          </p:cNvSpPr>
          <p:nvPr>
            <p:ph type="title"/>
          </p:nvPr>
        </p:nvSpPr>
        <p:spPr/>
        <p:txBody>
          <a:bodyPr/>
          <a:lstStyle/>
          <a:p>
            <a:pPr eaLnBrk="1" hangingPunct="1"/>
            <a:r>
              <a:rPr lang="en-US" dirty="0" smtClean="0">
                <a:ea typeface="ＭＳ Ｐゴシック" pitchFamily="-84" charset="-128"/>
                <a:cs typeface="ＭＳ Ｐゴシック" pitchFamily="-84" charset="-128"/>
              </a:rPr>
              <a:t>ISA Overview</a:t>
            </a:r>
            <a:endParaRPr lang="en-US" dirty="0">
              <a:ea typeface="ＭＳ Ｐゴシック" pitchFamily="-84" charset="-128"/>
              <a:cs typeface="ＭＳ Ｐゴシック" pitchFamily="-84" charset="-128"/>
            </a:endParaRPr>
          </a:p>
        </p:txBody>
      </p:sp>
      <p:sp>
        <p:nvSpPr>
          <p:cNvPr id="7173" name="Rectangle 3" descr="Rectangle: Click to edit Master text styles&#10;Second level&#10;Third level&#10;Fourth level&#10;Fifth level"/>
          <p:cNvSpPr>
            <a:spLocks noGrp="1" noChangeArrowheads="1"/>
          </p:cNvSpPr>
          <p:nvPr>
            <p:ph type="body" idx="1"/>
          </p:nvPr>
        </p:nvSpPr>
        <p:spPr>
          <a:xfrm>
            <a:off x="3352800" y="990600"/>
            <a:ext cx="5486400" cy="5257800"/>
          </a:xfrm>
        </p:spPr>
        <p:txBody>
          <a:bodyPr/>
          <a:lstStyle/>
          <a:p>
            <a:pPr eaLnBrk="1" hangingPunct="1"/>
            <a:r>
              <a:rPr lang="en-US" dirty="0" smtClean="0">
                <a:ea typeface="ＭＳ Ｐゴシック" pitchFamily="-84" charset="-128"/>
                <a:cs typeface="ＭＳ Ｐゴシック" pitchFamily="-84" charset="-128"/>
              </a:rPr>
              <a:t>What is an ISA?</a:t>
            </a:r>
          </a:p>
          <a:p>
            <a:pPr lvl="1" eaLnBrk="1" hangingPunct="1"/>
            <a:r>
              <a:rPr lang="en-US" dirty="0">
                <a:ea typeface="ＭＳ Ｐゴシック" pitchFamily="-84" charset="-128"/>
                <a:cs typeface="ＭＳ Ｐゴシック" pitchFamily="-84" charset="-128"/>
              </a:rPr>
              <a:t>An ISA includes a specification of the set of </a:t>
            </a:r>
            <a:r>
              <a:rPr lang="en-US" dirty="0" err="1">
                <a:ea typeface="ＭＳ Ｐゴシック" pitchFamily="-84" charset="-128"/>
                <a:cs typeface="ＭＳ Ｐゴシック" pitchFamily="-84" charset="-128"/>
              </a:rPr>
              <a:t>opcodes</a:t>
            </a:r>
            <a:r>
              <a:rPr lang="en-US" dirty="0">
                <a:ea typeface="ＭＳ Ｐゴシック" pitchFamily="-84" charset="-128"/>
                <a:cs typeface="ＭＳ Ｐゴシック" pitchFamily="-84" charset="-128"/>
              </a:rPr>
              <a:t> (machine language), and the native commands implemented by a particular processor</a:t>
            </a:r>
            <a:r>
              <a:rPr lang="en-US" dirty="0" smtClean="0">
                <a:ea typeface="ＭＳ Ｐゴシック" pitchFamily="-84" charset="-128"/>
                <a:cs typeface="ＭＳ Ｐゴシック" pitchFamily="-84" charset="-128"/>
              </a:rPr>
              <a:t>. </a:t>
            </a:r>
            <a:r>
              <a:rPr lang="en-US" dirty="0">
                <a:ea typeface="ＭＳ Ｐゴシック" pitchFamily="-84" charset="-128"/>
                <a:cs typeface="ＭＳ Ｐゴシック" pitchFamily="-84" charset="-128"/>
              </a:rPr>
              <a:t>&lt;</a:t>
            </a:r>
            <a:r>
              <a:rPr lang="en-US" dirty="0" smtClean="0">
                <a:ea typeface="ＭＳ Ｐゴシック" pitchFamily="-84" charset="-128"/>
                <a:cs typeface="ＭＳ Ｐゴシック" pitchFamily="-84" charset="-128"/>
              </a:rPr>
              <a:t>Wikipedia&gt;</a:t>
            </a:r>
          </a:p>
          <a:p>
            <a:pPr lvl="1" eaLnBrk="1" hangingPunct="1"/>
            <a:r>
              <a:rPr lang="en-US" dirty="0" smtClean="0"/>
              <a:t>A functional contract</a:t>
            </a:r>
          </a:p>
          <a:p>
            <a:pPr eaLnBrk="1" hangingPunct="1"/>
            <a:r>
              <a:rPr lang="en-US" dirty="0" smtClean="0">
                <a:ea typeface="ＭＳ Ｐゴシック" pitchFamily="-84" charset="-128"/>
                <a:cs typeface="ＭＳ Ｐゴシック" pitchFamily="-84" charset="-128"/>
              </a:rPr>
              <a:t>All ISAs similar in high-level ways</a:t>
            </a:r>
          </a:p>
          <a:p>
            <a:pPr lvl="1" eaLnBrk="1" hangingPunct="1"/>
            <a:r>
              <a:rPr lang="en-US" dirty="0" smtClean="0"/>
              <a:t>But many design choices in details</a:t>
            </a:r>
          </a:p>
          <a:p>
            <a:pPr lvl="1" eaLnBrk="1" hangingPunct="1"/>
            <a:r>
              <a:rPr lang="en-US" dirty="0" smtClean="0"/>
              <a:t>Two “philosophies”: CISC/RISC</a:t>
            </a:r>
          </a:p>
          <a:p>
            <a:pPr lvl="2" eaLnBrk="1" hangingPunct="1"/>
            <a:r>
              <a:rPr lang="en-US" dirty="0" smtClean="0">
                <a:ea typeface="ＭＳ Ｐゴシック" pitchFamily="-84" charset="-128"/>
              </a:rPr>
              <a:t>Difference is blurring</a:t>
            </a:r>
          </a:p>
          <a:p>
            <a:pPr eaLnBrk="1" hangingPunct="1"/>
            <a:r>
              <a:rPr lang="en-US" dirty="0" smtClean="0">
                <a:ea typeface="ＭＳ Ｐゴシック" pitchFamily="-84" charset="-128"/>
                <a:cs typeface="ＭＳ Ｐゴシック" pitchFamily="-84" charset="-128"/>
              </a:rPr>
              <a:t>Good ISA…</a:t>
            </a:r>
          </a:p>
          <a:p>
            <a:pPr lvl="1" eaLnBrk="1" hangingPunct="1"/>
            <a:r>
              <a:rPr lang="en-US" dirty="0" smtClean="0">
                <a:ea typeface="ＭＳ Ｐゴシック" pitchFamily="-84" charset="-128"/>
                <a:cs typeface="ＭＳ Ｐゴシック" pitchFamily="-84" charset="-128"/>
              </a:rPr>
              <a:t>Enables high-performance</a:t>
            </a:r>
          </a:p>
          <a:p>
            <a:pPr lvl="1" eaLnBrk="1" hangingPunct="1"/>
            <a:r>
              <a:rPr lang="en-US" dirty="0" smtClean="0"/>
              <a:t>At least doesn’t get in the way</a:t>
            </a:r>
          </a:p>
        </p:txBody>
      </p:sp>
      <p:sp>
        <p:nvSpPr>
          <p:cNvPr id="1030" name="Rectangle 6"/>
          <p:cNvSpPr>
            <a:spLocks noChangeArrowheads="1"/>
          </p:cNvSpPr>
          <p:nvPr/>
        </p:nvSpPr>
        <p:spPr bwMode="auto">
          <a:xfrm>
            <a:off x="381000" y="1143000"/>
            <a:ext cx="2438400" cy="1143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75" name="Rectangle 7"/>
          <p:cNvSpPr>
            <a:spLocks noChangeArrowheads="1"/>
          </p:cNvSpPr>
          <p:nvPr/>
        </p:nvSpPr>
        <p:spPr bwMode="auto">
          <a:xfrm>
            <a:off x="381000" y="1143000"/>
            <a:ext cx="1428750" cy="366713"/>
          </a:xfrm>
          <a:prstGeom prst="rect">
            <a:avLst/>
          </a:prstGeom>
          <a:noFill/>
          <a:ln w="12700">
            <a:noFill/>
            <a:miter lim="800000"/>
            <a:headEnd/>
            <a:tailEnd/>
          </a:ln>
        </p:spPr>
        <p:txBody>
          <a:bodyPr wrap="none">
            <a:prstTxWarp prst="textNoShape">
              <a:avLst/>
            </a:prstTxWarp>
            <a:spAutoFit/>
          </a:bodyPr>
          <a:lstStyle/>
          <a:p>
            <a:pPr algn="l"/>
            <a:r>
              <a:rPr lang="en-US" b="1">
                <a:solidFill>
                  <a:srgbClr val="000000"/>
                </a:solidFill>
                <a:effectLst/>
                <a:latin typeface="Arial" pitchFamily="-84" charset="0"/>
              </a:rPr>
              <a:t>Application</a:t>
            </a:r>
            <a:endParaRPr lang="en-US">
              <a:solidFill>
                <a:srgbClr val="000000"/>
              </a:solidFill>
              <a:effectLst/>
              <a:latin typeface="Arial" pitchFamily="-84" charset="0"/>
            </a:endParaRPr>
          </a:p>
        </p:txBody>
      </p:sp>
      <p:sp>
        <p:nvSpPr>
          <p:cNvPr id="1032" name="Rectangle 8"/>
          <p:cNvSpPr>
            <a:spLocks noChangeArrowheads="1"/>
          </p:cNvSpPr>
          <p:nvPr/>
        </p:nvSpPr>
        <p:spPr bwMode="auto">
          <a:xfrm>
            <a:off x="1371600" y="1447800"/>
            <a:ext cx="1981200" cy="8382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77" name="Rectangle 9"/>
          <p:cNvSpPr>
            <a:spLocks noChangeArrowheads="1"/>
          </p:cNvSpPr>
          <p:nvPr/>
        </p:nvSpPr>
        <p:spPr bwMode="auto">
          <a:xfrm>
            <a:off x="1466850" y="1524000"/>
            <a:ext cx="514350" cy="366713"/>
          </a:xfrm>
          <a:prstGeom prst="rect">
            <a:avLst/>
          </a:prstGeom>
          <a:solidFill>
            <a:schemeClr val="bg1"/>
          </a:solidFill>
          <a:ln w="12700">
            <a:noFill/>
            <a:miter lim="800000"/>
            <a:headEnd/>
            <a:tailEnd/>
          </a:ln>
        </p:spPr>
        <p:txBody>
          <a:bodyPr wrap="none">
            <a:prstTxWarp prst="textNoShape">
              <a:avLst/>
            </a:prstTxWarp>
            <a:spAutoFit/>
          </a:bodyPr>
          <a:lstStyle/>
          <a:p>
            <a:pPr algn="l"/>
            <a:r>
              <a:rPr lang="en-US" b="1">
                <a:solidFill>
                  <a:srgbClr val="000000"/>
                </a:solidFill>
                <a:effectLst/>
                <a:latin typeface="Arial" pitchFamily="-84" charset="0"/>
              </a:rPr>
              <a:t>OS</a:t>
            </a:r>
            <a:endParaRPr lang="en-US">
              <a:solidFill>
                <a:srgbClr val="000000"/>
              </a:solidFill>
              <a:effectLst/>
              <a:latin typeface="Arial" pitchFamily="-84" charset="0"/>
            </a:endParaRPr>
          </a:p>
        </p:txBody>
      </p:sp>
      <p:sp>
        <p:nvSpPr>
          <p:cNvPr id="1034" name="Rectangle 10"/>
          <p:cNvSpPr>
            <a:spLocks noChangeArrowheads="1"/>
          </p:cNvSpPr>
          <p:nvPr/>
        </p:nvSpPr>
        <p:spPr bwMode="auto">
          <a:xfrm>
            <a:off x="2057400" y="1828800"/>
            <a:ext cx="1371600" cy="4572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79" name="Rectangle 11"/>
          <p:cNvSpPr>
            <a:spLocks noChangeArrowheads="1"/>
          </p:cNvSpPr>
          <p:nvPr/>
        </p:nvSpPr>
        <p:spPr bwMode="auto">
          <a:xfrm>
            <a:off x="2133600" y="1905000"/>
            <a:ext cx="1219200" cy="366713"/>
          </a:xfrm>
          <a:prstGeom prst="rect">
            <a:avLst/>
          </a:prstGeom>
          <a:solidFill>
            <a:schemeClr val="bg1"/>
          </a:solidFill>
          <a:ln w="12700">
            <a:noFill/>
            <a:miter lim="800000"/>
            <a:headEnd/>
            <a:tailEnd/>
          </a:ln>
        </p:spPr>
        <p:txBody>
          <a:bodyPr>
            <a:prstTxWarp prst="textNoShape">
              <a:avLst/>
            </a:prstTxWarp>
            <a:spAutoFit/>
          </a:bodyPr>
          <a:lstStyle/>
          <a:p>
            <a:pPr algn="r"/>
            <a:r>
              <a:rPr lang="en-US" b="1">
                <a:solidFill>
                  <a:srgbClr val="000000"/>
                </a:solidFill>
                <a:effectLst/>
                <a:latin typeface="Arial" pitchFamily="-84" charset="0"/>
              </a:rPr>
              <a:t>Firmware</a:t>
            </a:r>
            <a:endParaRPr lang="en-US">
              <a:solidFill>
                <a:srgbClr val="000000"/>
              </a:solidFill>
              <a:effectLst/>
              <a:latin typeface="Arial" pitchFamily="-84" charset="0"/>
            </a:endParaRPr>
          </a:p>
        </p:txBody>
      </p:sp>
      <p:sp>
        <p:nvSpPr>
          <p:cNvPr id="1037" name="Rectangle 13"/>
          <p:cNvSpPr>
            <a:spLocks noChangeArrowheads="1"/>
          </p:cNvSpPr>
          <p:nvPr/>
        </p:nvSpPr>
        <p:spPr bwMode="auto">
          <a:xfrm>
            <a:off x="533400" y="1828800"/>
            <a:ext cx="1371600" cy="4572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81" name="Rectangle 14"/>
          <p:cNvSpPr>
            <a:spLocks noChangeArrowheads="1"/>
          </p:cNvSpPr>
          <p:nvPr/>
        </p:nvSpPr>
        <p:spPr bwMode="auto">
          <a:xfrm>
            <a:off x="609600" y="1905000"/>
            <a:ext cx="1219200" cy="366713"/>
          </a:xfrm>
          <a:prstGeom prst="rect">
            <a:avLst/>
          </a:prstGeom>
          <a:solidFill>
            <a:schemeClr val="bg1"/>
          </a:solidFill>
          <a:ln w="12700">
            <a:noFill/>
            <a:miter lim="800000"/>
            <a:headEnd/>
            <a:tailEnd/>
          </a:ln>
        </p:spPr>
        <p:txBody>
          <a:bodyPr>
            <a:prstTxWarp prst="textNoShape">
              <a:avLst/>
            </a:prstTxWarp>
            <a:spAutoFit/>
          </a:bodyPr>
          <a:lstStyle/>
          <a:p>
            <a:pPr algn="r"/>
            <a:r>
              <a:rPr lang="en-US" b="1">
                <a:solidFill>
                  <a:srgbClr val="000000"/>
                </a:solidFill>
                <a:effectLst/>
                <a:latin typeface="Arial" pitchFamily="-84" charset="0"/>
              </a:rPr>
              <a:t>Compiler</a:t>
            </a:r>
            <a:endParaRPr lang="en-US">
              <a:solidFill>
                <a:srgbClr val="000000"/>
              </a:solidFill>
              <a:effectLst/>
              <a:latin typeface="Arial" pitchFamily="-84" charset="0"/>
            </a:endParaRPr>
          </a:p>
        </p:txBody>
      </p:sp>
      <p:sp>
        <p:nvSpPr>
          <p:cNvPr id="1040" name="Rectangle 16"/>
          <p:cNvSpPr>
            <a:spLocks noChangeArrowheads="1"/>
          </p:cNvSpPr>
          <p:nvPr/>
        </p:nvSpPr>
        <p:spPr bwMode="auto">
          <a:xfrm>
            <a:off x="457200" y="2438400"/>
            <a:ext cx="1371600" cy="9144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83" name="Rectangle 17"/>
          <p:cNvSpPr>
            <a:spLocks noChangeArrowheads="1"/>
          </p:cNvSpPr>
          <p:nvPr/>
        </p:nvSpPr>
        <p:spPr bwMode="auto">
          <a:xfrm>
            <a:off x="533400" y="2528888"/>
            <a:ext cx="1219200" cy="366712"/>
          </a:xfrm>
          <a:prstGeom prst="rect">
            <a:avLst/>
          </a:prstGeom>
          <a:solidFill>
            <a:schemeClr val="bg1"/>
          </a:solidFill>
          <a:ln w="12700">
            <a:noFill/>
            <a:miter lim="800000"/>
            <a:headEnd/>
            <a:tailEnd/>
          </a:ln>
        </p:spPr>
        <p:txBody>
          <a:bodyPr>
            <a:prstTxWarp prst="textNoShape">
              <a:avLst/>
            </a:prstTxWarp>
            <a:spAutoFit/>
          </a:bodyPr>
          <a:lstStyle/>
          <a:p>
            <a:r>
              <a:rPr lang="en-US" b="1">
                <a:solidFill>
                  <a:srgbClr val="000000"/>
                </a:solidFill>
                <a:effectLst/>
                <a:latin typeface="Arial" pitchFamily="-84" charset="0"/>
              </a:rPr>
              <a:t>CPU</a:t>
            </a:r>
            <a:endParaRPr lang="en-US">
              <a:solidFill>
                <a:srgbClr val="000000"/>
              </a:solidFill>
              <a:effectLst/>
              <a:latin typeface="Arial" pitchFamily="-84" charset="0"/>
            </a:endParaRPr>
          </a:p>
        </p:txBody>
      </p:sp>
      <p:sp>
        <p:nvSpPr>
          <p:cNvPr id="1043" name="Rectangle 19"/>
          <p:cNvSpPr>
            <a:spLocks noChangeArrowheads="1"/>
          </p:cNvSpPr>
          <p:nvPr/>
        </p:nvSpPr>
        <p:spPr bwMode="auto">
          <a:xfrm>
            <a:off x="1828800" y="2438400"/>
            <a:ext cx="1371600" cy="9144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85" name="Rectangle 20"/>
          <p:cNvSpPr>
            <a:spLocks noChangeArrowheads="1"/>
          </p:cNvSpPr>
          <p:nvPr/>
        </p:nvSpPr>
        <p:spPr bwMode="auto">
          <a:xfrm>
            <a:off x="1905000" y="2528888"/>
            <a:ext cx="1219200" cy="366712"/>
          </a:xfrm>
          <a:prstGeom prst="rect">
            <a:avLst/>
          </a:prstGeom>
          <a:solidFill>
            <a:schemeClr val="bg1"/>
          </a:solidFill>
          <a:ln w="12700">
            <a:noFill/>
            <a:miter lim="800000"/>
            <a:headEnd/>
            <a:tailEnd/>
          </a:ln>
        </p:spPr>
        <p:txBody>
          <a:bodyPr>
            <a:prstTxWarp prst="textNoShape">
              <a:avLst/>
            </a:prstTxWarp>
            <a:spAutoFit/>
          </a:bodyPr>
          <a:lstStyle/>
          <a:p>
            <a:r>
              <a:rPr lang="en-US" b="1">
                <a:solidFill>
                  <a:srgbClr val="000000"/>
                </a:solidFill>
                <a:effectLst/>
                <a:latin typeface="Arial" pitchFamily="-84" charset="0"/>
              </a:rPr>
              <a:t>I/O</a:t>
            </a:r>
            <a:endParaRPr lang="en-US">
              <a:solidFill>
                <a:srgbClr val="000000"/>
              </a:solidFill>
              <a:effectLst/>
              <a:latin typeface="Arial" pitchFamily="-84" charset="0"/>
            </a:endParaRPr>
          </a:p>
        </p:txBody>
      </p:sp>
      <p:sp>
        <p:nvSpPr>
          <p:cNvPr id="1046" name="Rectangle 22"/>
          <p:cNvSpPr>
            <a:spLocks noChangeArrowheads="1"/>
          </p:cNvSpPr>
          <p:nvPr/>
        </p:nvSpPr>
        <p:spPr bwMode="auto">
          <a:xfrm>
            <a:off x="1219200" y="2895600"/>
            <a:ext cx="1371600" cy="4572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87" name="Rectangle 23"/>
          <p:cNvSpPr>
            <a:spLocks noChangeArrowheads="1"/>
          </p:cNvSpPr>
          <p:nvPr/>
        </p:nvSpPr>
        <p:spPr bwMode="auto">
          <a:xfrm>
            <a:off x="1295400" y="2971800"/>
            <a:ext cx="1219200" cy="366713"/>
          </a:xfrm>
          <a:prstGeom prst="rect">
            <a:avLst/>
          </a:prstGeom>
          <a:solidFill>
            <a:schemeClr val="bg1"/>
          </a:solidFill>
          <a:ln w="12700">
            <a:noFill/>
            <a:miter lim="800000"/>
            <a:headEnd/>
            <a:tailEnd/>
          </a:ln>
        </p:spPr>
        <p:txBody>
          <a:bodyPr>
            <a:prstTxWarp prst="textNoShape">
              <a:avLst/>
            </a:prstTxWarp>
            <a:spAutoFit/>
          </a:bodyPr>
          <a:lstStyle/>
          <a:p>
            <a:pPr algn="r"/>
            <a:r>
              <a:rPr lang="en-US" b="1">
                <a:solidFill>
                  <a:srgbClr val="000000"/>
                </a:solidFill>
                <a:effectLst/>
                <a:latin typeface="Arial" pitchFamily="-84" charset="0"/>
              </a:rPr>
              <a:t>Memory</a:t>
            </a:r>
            <a:endParaRPr lang="en-US">
              <a:solidFill>
                <a:srgbClr val="000000"/>
              </a:solidFill>
              <a:effectLst/>
              <a:latin typeface="Arial" pitchFamily="-84" charset="0"/>
            </a:endParaRPr>
          </a:p>
        </p:txBody>
      </p:sp>
      <p:sp>
        <p:nvSpPr>
          <p:cNvPr id="1049" name="Rectangle 25"/>
          <p:cNvSpPr>
            <a:spLocks noChangeArrowheads="1"/>
          </p:cNvSpPr>
          <p:nvPr/>
        </p:nvSpPr>
        <p:spPr bwMode="auto">
          <a:xfrm>
            <a:off x="457200" y="3352800"/>
            <a:ext cx="2743200" cy="4572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89" name="Rectangle 26"/>
          <p:cNvSpPr>
            <a:spLocks noChangeArrowheads="1"/>
          </p:cNvSpPr>
          <p:nvPr/>
        </p:nvSpPr>
        <p:spPr bwMode="auto">
          <a:xfrm>
            <a:off x="609600" y="3429000"/>
            <a:ext cx="2514600" cy="366713"/>
          </a:xfrm>
          <a:prstGeom prst="rect">
            <a:avLst/>
          </a:prstGeom>
          <a:solidFill>
            <a:schemeClr val="bg1"/>
          </a:solidFill>
          <a:ln w="12700">
            <a:noFill/>
            <a:miter lim="800000"/>
            <a:headEnd/>
            <a:tailEnd/>
          </a:ln>
        </p:spPr>
        <p:txBody>
          <a:bodyPr>
            <a:prstTxWarp prst="textNoShape">
              <a:avLst/>
            </a:prstTxWarp>
            <a:spAutoFit/>
          </a:bodyPr>
          <a:lstStyle/>
          <a:p>
            <a:r>
              <a:rPr lang="en-US" b="1">
                <a:solidFill>
                  <a:srgbClr val="000000"/>
                </a:solidFill>
                <a:effectLst/>
                <a:latin typeface="Arial" pitchFamily="-84" charset="0"/>
              </a:rPr>
              <a:t>Digital Circuits</a:t>
            </a:r>
            <a:endParaRPr lang="en-US">
              <a:solidFill>
                <a:srgbClr val="000000"/>
              </a:solidFill>
              <a:effectLst/>
              <a:latin typeface="Arial" pitchFamily="-84" charset="0"/>
            </a:endParaRPr>
          </a:p>
        </p:txBody>
      </p:sp>
      <p:sp>
        <p:nvSpPr>
          <p:cNvPr id="1052" name="Rectangle 28"/>
          <p:cNvSpPr>
            <a:spLocks noChangeArrowheads="1"/>
          </p:cNvSpPr>
          <p:nvPr/>
        </p:nvSpPr>
        <p:spPr bwMode="auto">
          <a:xfrm>
            <a:off x="457200" y="3810000"/>
            <a:ext cx="2743200" cy="4572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endParaRPr lang="en-US">
              <a:effectLst>
                <a:outerShdw blurRad="38100" dist="38100" dir="2700000" algn="tl">
                  <a:srgbClr val="DDDDDD"/>
                </a:outerShdw>
              </a:effectLst>
              <a:latin typeface="Tahoma" charset="0"/>
            </a:endParaRPr>
          </a:p>
        </p:txBody>
      </p:sp>
      <p:sp>
        <p:nvSpPr>
          <p:cNvPr id="7191" name="Rectangle 29"/>
          <p:cNvSpPr>
            <a:spLocks noChangeArrowheads="1"/>
          </p:cNvSpPr>
          <p:nvPr/>
        </p:nvSpPr>
        <p:spPr bwMode="auto">
          <a:xfrm>
            <a:off x="609600" y="3886200"/>
            <a:ext cx="2514600" cy="366713"/>
          </a:xfrm>
          <a:prstGeom prst="rect">
            <a:avLst/>
          </a:prstGeom>
          <a:solidFill>
            <a:schemeClr val="bg1"/>
          </a:solidFill>
          <a:ln w="12700">
            <a:noFill/>
            <a:miter lim="800000"/>
            <a:headEnd/>
            <a:tailEnd/>
          </a:ln>
        </p:spPr>
        <p:txBody>
          <a:bodyPr>
            <a:prstTxWarp prst="textNoShape">
              <a:avLst/>
            </a:prstTxWarp>
            <a:spAutoFit/>
          </a:bodyPr>
          <a:lstStyle/>
          <a:p>
            <a:r>
              <a:rPr lang="en-US" b="1">
                <a:solidFill>
                  <a:srgbClr val="000000"/>
                </a:solidFill>
                <a:effectLst/>
                <a:latin typeface="Arial" pitchFamily="-84" charset="0"/>
              </a:rPr>
              <a:t>Gates &amp; Transistors</a:t>
            </a:r>
            <a:endParaRPr lang="en-US">
              <a:solidFill>
                <a:srgbClr val="000000"/>
              </a:solidFill>
              <a:effectLst/>
              <a:latin typeface="Arial" pitchFamily="-84" charset="0"/>
            </a:endParaRPr>
          </a:p>
        </p:txBody>
      </p:sp>
      <p:sp>
        <p:nvSpPr>
          <p:cNvPr id="1054" name="Line 30"/>
          <p:cNvSpPr>
            <a:spLocks noChangeShapeType="1"/>
          </p:cNvSpPr>
          <p:nvPr/>
        </p:nvSpPr>
        <p:spPr bwMode="auto">
          <a:xfrm>
            <a:off x="228600" y="2362200"/>
            <a:ext cx="3276600" cy="0"/>
          </a:xfrm>
          <a:prstGeom prst="line">
            <a:avLst/>
          </a:prstGeom>
          <a:noFill/>
          <a:ln w="76200">
            <a:solidFill>
              <a:srgbClr val="FD0002"/>
            </a:solidFill>
            <a:round/>
            <a:headEnd/>
            <a:tailEnd/>
          </a:ln>
          <a:effectLst/>
        </p:spPr>
        <p:txBody>
          <a:bodyPr wrap="none" anchor="ctr">
            <a:prstTxWarp prst="textNoShape">
              <a:avLst/>
            </a:prstTxWarp>
          </a:bodyPr>
          <a:lstStyle/>
          <a:p>
            <a:pPr>
              <a:defRPr/>
            </a:pPr>
            <a:endParaRPr lang="en-US">
              <a:latin typeface="Tahoma" pitchFamily="-65" charset="0"/>
            </a:endParaRPr>
          </a:p>
        </p:txBody>
      </p:sp>
      <p:sp>
        <p:nvSpPr>
          <p:cNvPr id="2" name="TextBox 1"/>
          <p:cNvSpPr txBox="1"/>
          <p:nvPr/>
        </p:nvSpPr>
        <p:spPr>
          <a:xfrm>
            <a:off x="76201" y="4654989"/>
            <a:ext cx="3276600" cy="1200329"/>
          </a:xfrm>
          <a:prstGeom prst="rect">
            <a:avLst/>
          </a:prstGeom>
          <a:noFill/>
        </p:spPr>
        <p:txBody>
          <a:bodyPr wrap="square" rtlCol="0">
            <a:spAutoFit/>
          </a:bodyPr>
          <a:lstStyle/>
          <a:p>
            <a:pPr algn="l"/>
            <a:r>
              <a:rPr lang="en-US" dirty="0" smtClean="0">
                <a:solidFill>
                  <a:srgbClr val="FF0000"/>
                </a:solidFill>
                <a:latin typeface="Bell MT" panose="02020503060305020303" pitchFamily="18" charset="0"/>
              </a:rPr>
              <a:t>ISA: Layer that helps each side talk to each other</a:t>
            </a:r>
          </a:p>
          <a:p>
            <a:pPr algn="l"/>
            <a:r>
              <a:rPr lang="en-US" dirty="0" smtClean="0">
                <a:solidFill>
                  <a:srgbClr val="FF0000"/>
                </a:solidFill>
                <a:latin typeface="Bell MT" panose="02020503060305020303" pitchFamily="18" charset="0"/>
              </a:rPr>
              <a:t>- Ultimate goal: enable high performance</a:t>
            </a:r>
            <a:endParaRPr lang="en-US" dirty="0">
              <a:solidFill>
                <a:srgbClr val="FF0000"/>
              </a:solidFill>
              <a:latin typeface="Bell MT" panose="02020503060305020303" pitchFamily="18" charset="0"/>
            </a:endParaRPr>
          </a:p>
        </p:txBody>
      </p:sp>
    </p:spTree>
    <p:extLst>
      <p:ext uri="{BB962C8B-B14F-4D97-AF65-F5344CB8AC3E}">
        <p14:creationId xmlns:p14="http://schemas.microsoft.com/office/powerpoint/2010/main" val="9941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p:txBody>
          <a:bodyPr/>
          <a:lstStyle/>
          <a:p>
            <a:pPr eaLnBrk="1" hangingPunct="1"/>
            <a:r>
              <a:rPr lang="en-US" dirty="0" smtClean="0">
                <a:ea typeface="ＭＳ Ｐゴシック" pitchFamily="-84" charset="-128"/>
                <a:cs typeface="ＭＳ Ｐゴシック" pitchFamily="-84" charset="-128"/>
              </a:rPr>
              <a:t>Execution Model</a:t>
            </a:r>
          </a:p>
        </p:txBody>
      </p:sp>
      <p:sp>
        <p:nvSpPr>
          <p:cNvPr id="8195" name="Text Placeholder 6" descr="Rectangle: Click to edit Master text styles&#10;Second level&#10;Third level&#10;Fourth level&#10;Fifth level"/>
          <p:cNvSpPr>
            <a:spLocks noGrp="1"/>
          </p:cNvSpPr>
          <p:nvPr>
            <p:ph type="body" idx="1"/>
          </p:nvPr>
        </p:nvSpPr>
        <p:spPr/>
        <p:txBody>
          <a:bodyPr/>
          <a:lstStyle/>
          <a:p>
            <a:pPr eaLnBrk="1" hangingPunct="1"/>
            <a:endParaRPr lang="en-US" smtClean="0">
              <a:ea typeface="ＭＳ Ｐゴシック" pitchFamily="-84" charset="-128"/>
              <a:cs typeface="ＭＳ Ｐゴシック" pitchFamily="-84" charset="-128"/>
            </a:endParaRPr>
          </a:p>
        </p:txBody>
      </p:sp>
      <p:sp>
        <p:nvSpPr>
          <p:cNvPr id="8196"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8197" name="Slide Number Placeholder 4"/>
          <p:cNvSpPr>
            <a:spLocks noGrp="1"/>
          </p:cNvSpPr>
          <p:nvPr>
            <p:ph type="sldNum" sz="quarter" idx="11"/>
          </p:nvPr>
        </p:nvSpPr>
        <p:spPr>
          <a:noFill/>
        </p:spPr>
        <p:txBody>
          <a:bodyPr/>
          <a:lstStyle/>
          <a:p>
            <a:fld id="{E26F00AF-6BC0-D543-8E46-971165E539E1}" type="slidenum">
              <a:rPr lang="en-US" smtClean="0">
                <a:latin typeface="Tahoma" pitchFamily="-84" charset="0"/>
              </a:rPr>
              <a:pPr/>
              <a:t>6</a:t>
            </a:fld>
            <a:endParaRPr lang="en-US" smtClean="0">
              <a:solidFill>
                <a:schemeClr val="tx1"/>
              </a:solidFill>
              <a:latin typeface="Tahoma" pitchFamily="-84" charset="0"/>
            </a:endParaRPr>
          </a:p>
        </p:txBody>
      </p:sp>
    </p:spTree>
    <p:extLst>
      <p:ext uri="{BB962C8B-B14F-4D97-AF65-F5344CB8AC3E}">
        <p14:creationId xmlns:p14="http://schemas.microsoft.com/office/powerpoint/2010/main" val="259030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ea typeface="ＭＳ Ｐゴシック" pitchFamily="-84" charset="-128"/>
                <a:cs typeface="ＭＳ Ｐゴシック" pitchFamily="-84" charset="-128"/>
              </a:rPr>
              <a:t>Program Compilation</a:t>
            </a:r>
          </a:p>
        </p:txBody>
      </p:sp>
      <p:sp>
        <p:nvSpPr>
          <p:cNvPr id="9219" name="Content Placeholder 2" descr="Rectangle: Click to edit Master text styles&#10;Second level&#10;Third level&#10;Fourth level&#10;Fifth level"/>
          <p:cNvSpPr>
            <a:spLocks noGrp="1"/>
          </p:cNvSpPr>
          <p:nvPr>
            <p:ph idx="1"/>
          </p:nvPr>
        </p:nvSpPr>
        <p:spPr>
          <a:xfrm>
            <a:off x="304800" y="2895600"/>
            <a:ext cx="8534400" cy="3352800"/>
          </a:xfrm>
        </p:spPr>
        <p:txBody>
          <a:bodyPr/>
          <a:lstStyle/>
          <a:p>
            <a:r>
              <a:rPr lang="en-US" sz="1600" b="1" dirty="0" smtClean="0">
                <a:solidFill>
                  <a:srgbClr val="FF0909"/>
                </a:solidFill>
                <a:ea typeface="ＭＳ Ｐゴシック" pitchFamily="-84" charset="-128"/>
                <a:cs typeface="ＭＳ Ｐゴシック" pitchFamily="-84" charset="-128"/>
              </a:rPr>
              <a:t>Program </a:t>
            </a:r>
            <a:r>
              <a:rPr lang="en-US" sz="1600" dirty="0" smtClean="0">
                <a:solidFill>
                  <a:srgbClr val="000000"/>
                </a:solidFill>
                <a:ea typeface="ＭＳ Ｐゴシック" pitchFamily="-84" charset="-128"/>
                <a:cs typeface="ＭＳ Ｐゴシック" pitchFamily="-84" charset="-128"/>
              </a:rPr>
              <a:t>written in a “high-level” programming language</a:t>
            </a:r>
          </a:p>
          <a:p>
            <a:pPr lvl="1"/>
            <a:r>
              <a:rPr lang="en-US" sz="1400" dirty="0" smtClean="0">
                <a:solidFill>
                  <a:srgbClr val="000000"/>
                </a:solidFill>
              </a:rPr>
              <a:t>C, C++, Java, C#</a:t>
            </a:r>
          </a:p>
          <a:p>
            <a:pPr lvl="1"/>
            <a:r>
              <a:rPr lang="en-US" sz="1400" dirty="0" smtClean="0">
                <a:solidFill>
                  <a:srgbClr val="000000"/>
                </a:solidFill>
              </a:rPr>
              <a:t>Hierarchical, structured control: loops, functions, conditionals</a:t>
            </a:r>
          </a:p>
          <a:p>
            <a:pPr lvl="1"/>
            <a:r>
              <a:rPr lang="en-US" sz="1400" dirty="0" smtClean="0">
                <a:solidFill>
                  <a:srgbClr val="000000"/>
                </a:solidFill>
              </a:rPr>
              <a:t>Hierarchical, structured data: scalars, arrays, pointers, structures </a:t>
            </a:r>
          </a:p>
          <a:p>
            <a:r>
              <a:rPr lang="en-US" sz="1600" b="1" dirty="0" smtClean="0">
                <a:solidFill>
                  <a:srgbClr val="FF0909"/>
                </a:solidFill>
                <a:ea typeface="ＭＳ Ｐゴシック" pitchFamily="-84" charset="-128"/>
                <a:cs typeface="ＭＳ Ｐゴシック" pitchFamily="-84" charset="-128"/>
              </a:rPr>
              <a:t>Compiler</a:t>
            </a:r>
            <a:r>
              <a:rPr lang="en-US" sz="1600" dirty="0" smtClean="0">
                <a:solidFill>
                  <a:srgbClr val="000000"/>
                </a:solidFill>
                <a:ea typeface="ＭＳ Ｐゴシック" pitchFamily="-84" charset="-128"/>
                <a:cs typeface="ＭＳ Ｐゴシック" pitchFamily="-84" charset="-128"/>
              </a:rPr>
              <a:t>: translates program to </a:t>
            </a:r>
            <a:r>
              <a:rPr lang="en-US" sz="1600" b="1" dirty="0" smtClean="0">
                <a:solidFill>
                  <a:srgbClr val="FF0000"/>
                </a:solidFill>
                <a:ea typeface="ＭＳ Ｐゴシック" pitchFamily="-84" charset="-128"/>
                <a:cs typeface="ＭＳ Ｐゴシック" pitchFamily="-84" charset="-128"/>
              </a:rPr>
              <a:t>assembly</a:t>
            </a:r>
          </a:p>
          <a:p>
            <a:pPr lvl="1"/>
            <a:r>
              <a:rPr lang="en-US" sz="1400" dirty="0" smtClean="0">
                <a:solidFill>
                  <a:srgbClr val="000000"/>
                </a:solidFill>
              </a:rPr>
              <a:t>Parsing and straight-forward translation</a:t>
            </a:r>
          </a:p>
          <a:p>
            <a:pPr lvl="1"/>
            <a:r>
              <a:rPr lang="en-US" sz="1400" dirty="0" smtClean="0">
                <a:solidFill>
                  <a:srgbClr val="000000"/>
                </a:solidFill>
              </a:rPr>
              <a:t>Compiler also optimizes</a:t>
            </a:r>
          </a:p>
          <a:p>
            <a:pPr lvl="1"/>
            <a:r>
              <a:rPr lang="en-US" sz="1400" dirty="0" smtClean="0">
                <a:solidFill>
                  <a:srgbClr val="000000"/>
                </a:solidFill>
              </a:rPr>
              <a:t>Compiler is itself a program…who compiled the </a:t>
            </a:r>
            <a:r>
              <a:rPr lang="en-US" sz="1400" dirty="0" smtClean="0">
                <a:solidFill>
                  <a:srgbClr val="000000"/>
                </a:solidFill>
              </a:rPr>
              <a:t>compiler</a:t>
            </a:r>
            <a:endParaRPr lang="en-US" sz="1400" dirty="0">
              <a:solidFill>
                <a:srgbClr val="000000"/>
              </a:solidFill>
            </a:endParaRPr>
          </a:p>
          <a:p>
            <a:pPr marL="457200" lvl="1" indent="0">
              <a:buNone/>
            </a:pPr>
            <a:endParaRPr lang="en-US" sz="1400" dirty="0" smtClean="0">
              <a:solidFill>
                <a:srgbClr val="000000"/>
              </a:solidFill>
            </a:endParaRPr>
          </a:p>
          <a:p>
            <a:pPr marL="457200" lvl="1" indent="0">
              <a:buNone/>
            </a:pPr>
            <a:r>
              <a:rPr lang="en-US" sz="1400" dirty="0" smtClean="0">
                <a:solidFill>
                  <a:srgbClr val="000000"/>
                </a:solidFill>
              </a:rPr>
              <a:t>- </a:t>
            </a:r>
            <a:r>
              <a:rPr lang="en-US" sz="1400" dirty="0" smtClean="0">
                <a:solidFill>
                  <a:srgbClr val="FF0000"/>
                </a:solidFill>
              </a:rPr>
              <a:t>Compiler (a program) translates programming language to assembly language </a:t>
            </a:r>
            <a:endParaRPr lang="en-US" sz="1400" dirty="0">
              <a:solidFill>
                <a:srgbClr val="FF0000"/>
              </a:solidFill>
            </a:endParaRPr>
          </a:p>
        </p:txBody>
      </p:sp>
      <p:sp>
        <p:nvSpPr>
          <p:cNvPr id="9220"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9221" name="Slide Number Placeholder 4"/>
          <p:cNvSpPr>
            <a:spLocks noGrp="1"/>
          </p:cNvSpPr>
          <p:nvPr>
            <p:ph type="sldNum" sz="quarter" idx="11"/>
          </p:nvPr>
        </p:nvSpPr>
        <p:spPr>
          <a:noFill/>
        </p:spPr>
        <p:txBody>
          <a:bodyPr/>
          <a:lstStyle/>
          <a:p>
            <a:fld id="{6E995EA7-24C6-0A4B-96B2-891B05B8295B}" type="slidenum">
              <a:rPr lang="en-US" smtClean="0">
                <a:latin typeface="Tahoma" pitchFamily="-84" charset="0"/>
              </a:rPr>
              <a:pPr/>
              <a:t>7</a:t>
            </a:fld>
            <a:endParaRPr lang="en-US" smtClean="0">
              <a:solidFill>
                <a:schemeClr val="tx1"/>
              </a:solidFill>
              <a:latin typeface="Tahoma" pitchFamily="-84" charset="0"/>
            </a:endParaRPr>
          </a:p>
        </p:txBody>
      </p:sp>
      <p:sp>
        <p:nvSpPr>
          <p:cNvPr id="6" name="Rectangle 31"/>
          <p:cNvSpPr>
            <a:spLocks noChangeArrowheads="1"/>
          </p:cNvSpPr>
          <p:nvPr/>
        </p:nvSpPr>
        <p:spPr bwMode="auto">
          <a:xfrm>
            <a:off x="1143000" y="2133600"/>
            <a:ext cx="685800" cy="609600"/>
          </a:xfrm>
          <a:prstGeom prst="rect">
            <a:avLst/>
          </a:prstGeom>
          <a:solidFill>
            <a:srgbClr val="FFFFFF"/>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CPU</a:t>
            </a:r>
          </a:p>
        </p:txBody>
      </p:sp>
      <p:sp>
        <p:nvSpPr>
          <p:cNvPr id="7" name="Line 32"/>
          <p:cNvSpPr>
            <a:spLocks noChangeShapeType="1"/>
          </p:cNvSpPr>
          <p:nvPr/>
        </p:nvSpPr>
        <p:spPr bwMode="auto">
          <a:xfrm>
            <a:off x="304800" y="20574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304800" y="21336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1981200" y="21336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304800" y="16002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11430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3048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19812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9230" name="Content Placeholder 2"/>
          <p:cNvSpPr txBox="1">
            <a:spLocks/>
          </p:cNvSpPr>
          <p:nvPr/>
        </p:nvSpPr>
        <p:spPr bwMode="auto">
          <a:xfrm>
            <a:off x="4572000" y="1066800"/>
            <a:ext cx="3886200" cy="1828800"/>
          </a:xfrm>
          <a:prstGeom prst="rect">
            <a:avLst/>
          </a:prstGeom>
          <a:noFill/>
          <a:ln w="9525">
            <a:solidFill>
              <a:srgbClr val="000000"/>
            </a:solidFill>
            <a:miter lim="800000"/>
            <a:headEnd/>
            <a:tailEnd/>
          </a:ln>
        </p:spPr>
        <p:txBody>
          <a:bodyPr>
            <a:prstTxWarp prst="textNoShape">
              <a:avLst/>
            </a:prstTxWarp>
          </a:bodyPr>
          <a:lstStyle/>
          <a:p>
            <a:pPr marL="342900" indent="-342900" algn="l" eaLnBrk="1" hangingPunct="1">
              <a:spcBef>
                <a:spcPct val="20000"/>
              </a:spcBef>
              <a:buClr>
                <a:srgbClr val="030305"/>
              </a:buClr>
            </a:pPr>
            <a:r>
              <a:rPr lang="en-US" sz="1600">
                <a:solidFill>
                  <a:srgbClr val="000000"/>
                </a:solidFill>
                <a:effectLst/>
                <a:latin typeface="Courier" pitchFamily="-84" charset="0"/>
                <a:ea typeface="Courier" pitchFamily="-84" charset="0"/>
                <a:cs typeface="Courier" pitchFamily="-84" charset="0"/>
              </a:rPr>
              <a:t>int array[100], sum;</a:t>
            </a:r>
          </a:p>
          <a:p>
            <a:pPr marL="342900" indent="-342900" algn="l" eaLnBrk="1" hangingPunct="1">
              <a:spcBef>
                <a:spcPct val="20000"/>
              </a:spcBef>
              <a:buClr>
                <a:srgbClr val="030305"/>
              </a:buClr>
            </a:pPr>
            <a:r>
              <a:rPr lang="en-US" sz="1600">
                <a:solidFill>
                  <a:srgbClr val="000000"/>
                </a:solidFill>
                <a:effectLst/>
                <a:latin typeface="Courier" pitchFamily="-84" charset="0"/>
                <a:ea typeface="Courier" pitchFamily="-84" charset="0"/>
                <a:cs typeface="Courier" pitchFamily="-84" charset="0"/>
              </a:rPr>
              <a:t>void array_sum() {</a:t>
            </a:r>
          </a:p>
          <a:p>
            <a:pPr marL="342900" indent="-342900" algn="l" eaLnBrk="1" hangingPunct="1">
              <a:spcBef>
                <a:spcPct val="20000"/>
              </a:spcBef>
              <a:buClr>
                <a:srgbClr val="030305"/>
              </a:buClr>
            </a:pPr>
            <a:r>
              <a:rPr lang="en-US" sz="1600">
                <a:solidFill>
                  <a:srgbClr val="000000"/>
                </a:solidFill>
                <a:effectLst/>
                <a:latin typeface="Courier" pitchFamily="-84" charset="0"/>
                <a:ea typeface="Courier" pitchFamily="-84" charset="0"/>
                <a:cs typeface="Courier" pitchFamily="-84" charset="0"/>
              </a:rPr>
              <a:t>   for (int i=0; i&lt;100;i++) {</a:t>
            </a:r>
          </a:p>
          <a:p>
            <a:pPr marL="342900" indent="-342900" algn="l" eaLnBrk="1" hangingPunct="1">
              <a:spcBef>
                <a:spcPct val="20000"/>
              </a:spcBef>
              <a:buClr>
                <a:srgbClr val="030305"/>
              </a:buClr>
            </a:pPr>
            <a:r>
              <a:rPr lang="en-US" sz="1600">
                <a:solidFill>
                  <a:srgbClr val="000000"/>
                </a:solidFill>
                <a:effectLst/>
                <a:latin typeface="Courier" pitchFamily="-84" charset="0"/>
                <a:ea typeface="Courier" pitchFamily="-84" charset="0"/>
                <a:cs typeface="Courier" pitchFamily="-84" charset="0"/>
              </a:rPr>
              <a:t>      sum += array[i];</a:t>
            </a:r>
          </a:p>
          <a:p>
            <a:pPr marL="342900" indent="-342900" algn="l" eaLnBrk="1" hangingPunct="1">
              <a:spcBef>
                <a:spcPct val="20000"/>
              </a:spcBef>
              <a:buClr>
                <a:srgbClr val="030305"/>
              </a:buClr>
            </a:pPr>
            <a:r>
              <a:rPr lang="en-US" sz="1600">
                <a:solidFill>
                  <a:srgbClr val="000000"/>
                </a:solidFill>
                <a:effectLst/>
                <a:latin typeface="Courier" pitchFamily="-84" charset="0"/>
                <a:ea typeface="Courier" pitchFamily="-84" charset="0"/>
                <a:cs typeface="Courier" pitchFamily="-84" charset="0"/>
              </a:rPr>
              <a:t>   }</a:t>
            </a:r>
          </a:p>
          <a:p>
            <a:pPr marL="342900" indent="-342900" algn="l" eaLnBrk="1" hangingPunct="1">
              <a:spcBef>
                <a:spcPct val="20000"/>
              </a:spcBef>
              <a:buClr>
                <a:srgbClr val="030305"/>
              </a:buClr>
            </a:pPr>
            <a:r>
              <a:rPr lang="en-US" sz="1600">
                <a:solidFill>
                  <a:srgbClr val="000000"/>
                </a:solidFill>
                <a:effectLst/>
                <a:latin typeface="Courier" pitchFamily="-84" charset="0"/>
                <a:ea typeface="Courier" pitchFamily="-84" charset="0"/>
                <a:cs typeface="Courier" pitchFamily="-84" charset="0"/>
              </a:rPr>
              <a:t>}</a:t>
            </a:r>
          </a:p>
          <a:p>
            <a:pPr marL="742950" lvl="1" indent="-285750" algn="l" eaLnBrk="1" hangingPunct="1">
              <a:spcBef>
                <a:spcPct val="20000"/>
              </a:spcBef>
              <a:buClr>
                <a:srgbClr val="030305"/>
              </a:buClr>
            </a:pPr>
            <a:endParaRPr lang="en-US" sz="1600">
              <a:solidFill>
                <a:srgbClr val="000000"/>
              </a:solidFill>
              <a:effectLst/>
              <a:latin typeface="Courier" pitchFamily="-84" charset="0"/>
              <a:ea typeface="Courier" pitchFamily="-84" charset="0"/>
              <a:cs typeface="Courier" pitchFamily="-84" charset="0"/>
            </a:endParaRPr>
          </a:p>
        </p:txBody>
      </p:sp>
    </p:spTree>
    <p:extLst>
      <p:ext uri="{BB962C8B-B14F-4D97-AF65-F5344CB8AC3E}">
        <p14:creationId xmlns:p14="http://schemas.microsoft.com/office/powerpoint/2010/main" val="403481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ea typeface="ＭＳ Ｐゴシック" pitchFamily="-84" charset="-128"/>
                <a:cs typeface="ＭＳ Ｐゴシック" pitchFamily="-84" charset="-128"/>
              </a:rPr>
              <a:t>Assembly &amp; Machine Language</a:t>
            </a:r>
          </a:p>
        </p:txBody>
      </p:sp>
      <p:sp>
        <p:nvSpPr>
          <p:cNvPr id="10243" name="Content Placeholder 2" descr="Rectangle: Click to edit Master text styles&#10;Second level&#10;Third level&#10;Fourth level&#10;Fifth level"/>
          <p:cNvSpPr>
            <a:spLocks noGrp="1"/>
          </p:cNvSpPr>
          <p:nvPr>
            <p:ph idx="1"/>
          </p:nvPr>
        </p:nvSpPr>
        <p:spPr>
          <a:xfrm>
            <a:off x="304800" y="3124200"/>
            <a:ext cx="7696200" cy="3352800"/>
          </a:xfrm>
        </p:spPr>
        <p:txBody>
          <a:bodyPr/>
          <a:lstStyle/>
          <a:p>
            <a:r>
              <a:rPr lang="en-US" sz="1800" b="1" dirty="0" smtClean="0">
                <a:solidFill>
                  <a:srgbClr val="FF0909"/>
                </a:solidFill>
                <a:ea typeface="ＭＳ Ｐゴシック" pitchFamily="-84" charset="-128"/>
                <a:cs typeface="ＭＳ Ｐゴシック" pitchFamily="-84" charset="-128"/>
              </a:rPr>
              <a:t>Assembly language</a:t>
            </a:r>
          </a:p>
          <a:p>
            <a:pPr lvl="1"/>
            <a:r>
              <a:rPr lang="en-US" sz="1600" dirty="0" smtClean="0">
                <a:solidFill>
                  <a:srgbClr val="000000"/>
                </a:solidFill>
              </a:rPr>
              <a:t>Human-readable representation</a:t>
            </a:r>
          </a:p>
          <a:p>
            <a:r>
              <a:rPr lang="en-US" sz="1800" b="1" dirty="0" smtClean="0">
                <a:solidFill>
                  <a:srgbClr val="FF0909"/>
                </a:solidFill>
                <a:ea typeface="ＭＳ Ｐゴシック" pitchFamily="-84" charset="-128"/>
                <a:cs typeface="ＭＳ Ｐゴシック" pitchFamily="-84" charset="-128"/>
              </a:rPr>
              <a:t>Machine language</a:t>
            </a:r>
          </a:p>
          <a:p>
            <a:pPr lvl="1"/>
            <a:r>
              <a:rPr lang="en-US" sz="1600" dirty="0" smtClean="0">
                <a:solidFill>
                  <a:srgbClr val="000000"/>
                </a:solidFill>
              </a:rPr>
              <a:t>Machine-readable representation</a:t>
            </a:r>
          </a:p>
          <a:p>
            <a:pPr lvl="1"/>
            <a:r>
              <a:rPr lang="en-US" sz="1600" dirty="0" smtClean="0">
                <a:solidFill>
                  <a:srgbClr val="000000"/>
                </a:solidFill>
              </a:rPr>
              <a:t>1s and 0s (often displayed in “hex”)</a:t>
            </a:r>
          </a:p>
          <a:p>
            <a:r>
              <a:rPr lang="en-US" sz="1800" b="1" dirty="0" smtClean="0">
                <a:solidFill>
                  <a:srgbClr val="FF0909"/>
                </a:solidFill>
                <a:ea typeface="ＭＳ Ｐゴシック" pitchFamily="-84" charset="-128"/>
                <a:cs typeface="ＭＳ Ｐゴシック" pitchFamily="-84" charset="-128"/>
              </a:rPr>
              <a:t>Assembler</a:t>
            </a:r>
          </a:p>
          <a:p>
            <a:pPr lvl="1"/>
            <a:r>
              <a:rPr lang="en-US" sz="1600" dirty="0" smtClean="0">
                <a:solidFill>
                  <a:srgbClr val="000000"/>
                </a:solidFill>
              </a:rPr>
              <a:t>Translates </a:t>
            </a:r>
            <a:r>
              <a:rPr lang="en-US" sz="1600" dirty="0" smtClean="0">
                <a:solidFill>
                  <a:srgbClr val="000000"/>
                </a:solidFill>
              </a:rPr>
              <a:t>assembly </a:t>
            </a:r>
            <a:r>
              <a:rPr lang="en-US" sz="1600" dirty="0" smtClean="0">
                <a:solidFill>
                  <a:srgbClr val="000000"/>
                </a:solidFill>
              </a:rPr>
              <a:t>to </a:t>
            </a:r>
            <a:r>
              <a:rPr lang="en-US" sz="1600" dirty="0" smtClean="0">
                <a:solidFill>
                  <a:srgbClr val="000000"/>
                </a:solidFill>
              </a:rPr>
              <a:t>machine</a:t>
            </a:r>
          </a:p>
          <a:p>
            <a:pPr lvl="1"/>
            <a:endParaRPr lang="en-US" sz="1600" dirty="0">
              <a:solidFill>
                <a:srgbClr val="000000"/>
              </a:solidFill>
            </a:endParaRPr>
          </a:p>
          <a:p>
            <a:pPr lvl="1"/>
            <a:endParaRPr lang="en-US" sz="1100" dirty="0" smtClean="0">
              <a:solidFill>
                <a:srgbClr val="000000"/>
              </a:solidFill>
              <a:latin typeface="Bell MT" panose="02020503060305020303" pitchFamily="18" charset="0"/>
            </a:endParaRPr>
          </a:p>
          <a:p>
            <a:pPr lvl="1"/>
            <a:endParaRPr lang="en-US" sz="1600" dirty="0">
              <a:solidFill>
                <a:srgbClr val="000000"/>
              </a:solidFill>
            </a:endParaRPr>
          </a:p>
          <a:p>
            <a:pPr lvl="1"/>
            <a:endParaRPr lang="en-US" sz="1600" dirty="0" smtClean="0">
              <a:solidFill>
                <a:srgbClr val="000000"/>
              </a:solidFill>
            </a:endParaRPr>
          </a:p>
        </p:txBody>
      </p:sp>
      <p:sp>
        <p:nvSpPr>
          <p:cNvPr id="10244"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10245" name="Slide Number Placeholder 4"/>
          <p:cNvSpPr>
            <a:spLocks noGrp="1"/>
          </p:cNvSpPr>
          <p:nvPr>
            <p:ph type="sldNum" sz="quarter" idx="11"/>
          </p:nvPr>
        </p:nvSpPr>
        <p:spPr>
          <a:noFill/>
        </p:spPr>
        <p:txBody>
          <a:bodyPr/>
          <a:lstStyle/>
          <a:p>
            <a:fld id="{CCE8576F-2420-5A48-BE4E-04AC513079BB}" type="slidenum">
              <a:rPr lang="en-US" smtClean="0">
                <a:latin typeface="Tahoma" pitchFamily="-84" charset="0"/>
              </a:rPr>
              <a:pPr/>
              <a:t>8</a:t>
            </a:fld>
            <a:endParaRPr lang="en-US" smtClean="0">
              <a:solidFill>
                <a:schemeClr val="tx1"/>
              </a:solidFill>
              <a:latin typeface="Tahoma" pitchFamily="-84" charset="0"/>
            </a:endParaRPr>
          </a:p>
        </p:txBody>
      </p:sp>
      <p:sp>
        <p:nvSpPr>
          <p:cNvPr id="6" name="Rectangle 31"/>
          <p:cNvSpPr>
            <a:spLocks noChangeArrowheads="1"/>
          </p:cNvSpPr>
          <p:nvPr/>
        </p:nvSpPr>
        <p:spPr bwMode="auto">
          <a:xfrm>
            <a:off x="1143000" y="2133600"/>
            <a:ext cx="685800" cy="609600"/>
          </a:xfrm>
          <a:prstGeom prst="rect">
            <a:avLst/>
          </a:prstGeom>
          <a:solidFill>
            <a:srgbClr val="FFFFFF"/>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CPU</a:t>
            </a:r>
          </a:p>
        </p:txBody>
      </p:sp>
      <p:sp>
        <p:nvSpPr>
          <p:cNvPr id="7" name="Line 32"/>
          <p:cNvSpPr>
            <a:spLocks noChangeShapeType="1"/>
          </p:cNvSpPr>
          <p:nvPr/>
        </p:nvSpPr>
        <p:spPr bwMode="auto">
          <a:xfrm>
            <a:off x="304800" y="20574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304800" y="21336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1981200" y="21336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304800" y="16002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11430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3048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19812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4" name="Content Placeholder 2"/>
          <p:cNvSpPr txBox="1">
            <a:spLocks/>
          </p:cNvSpPr>
          <p:nvPr/>
        </p:nvSpPr>
        <p:spPr bwMode="auto">
          <a:xfrm>
            <a:off x="5029200" y="1219200"/>
            <a:ext cx="4114800" cy="5029200"/>
          </a:xfrm>
          <a:prstGeom prst="rect">
            <a:avLst/>
          </a:prstGeom>
          <a:noFill/>
          <a:ln w="9525">
            <a:noFill/>
            <a:miter lim="800000"/>
            <a:headEnd/>
            <a:tailEnd/>
          </a:ln>
          <a:effectLst/>
        </p:spPr>
        <p:txBody>
          <a:bodyPr>
            <a:prstTxWarp prst="textNoShape">
              <a:avLst/>
            </a:prstTxWarp>
          </a:bodyPr>
          <a:lstStyle/>
          <a:p>
            <a:pPr marL="342900" indent="-342900" algn="l" eaLnBrk="1" hangingPunct="1">
              <a:spcBef>
                <a:spcPct val="20000"/>
              </a:spcBef>
              <a:buClr>
                <a:srgbClr val="030305"/>
              </a:buClr>
              <a:defRPr/>
            </a:pPr>
            <a:endParaRPr lang="en-US" sz="1600" dirty="0">
              <a:solidFill>
                <a:srgbClr val="000000"/>
              </a:solidFill>
              <a:effectLst/>
              <a:latin typeface="Courier" pitchFamily="-65" charset="0"/>
              <a:ea typeface="Courier" pitchFamily="-65" charset="0"/>
              <a:cs typeface="Courier" pitchFamily="-65" charset="0"/>
            </a:endParaRP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x9A00   CONST R5, #0</a:t>
            </a:r>
          </a:p>
          <a:p>
            <a:pPr marL="342900" indent="-342900" algn="l" eaLnBrk="1" hangingPunct="1">
              <a:spcBef>
                <a:spcPct val="20000"/>
              </a:spcBef>
              <a:buClr>
                <a:srgbClr val="030305"/>
              </a:buClr>
              <a:defRPr/>
            </a:pPr>
            <a:r>
              <a:rPr lang="en-US" sz="1600" dirty="0">
                <a:solidFill>
                  <a:srgbClr val="000000"/>
                </a:solidFill>
                <a:effectLst/>
                <a:latin typeface="Courier" pitchFamily="-65" charset="0"/>
                <a:ea typeface="Courier" pitchFamily="-65" charset="0"/>
                <a:cs typeface="Courier" pitchFamily="-65" charset="0"/>
              </a:rPr>
              <a:t>    x9200   CONST R1, array</a:t>
            </a: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xD320   HICONST R1, array</a:t>
            </a:r>
            <a:endParaRPr lang="en-US" sz="1600" dirty="0">
              <a:solidFill>
                <a:srgbClr val="000000"/>
              </a:solidFill>
              <a:effectLst/>
              <a:latin typeface="Courier" pitchFamily="-65" charset="0"/>
              <a:ea typeface="Courier" pitchFamily="-65" charset="0"/>
              <a:cs typeface="Courier" pitchFamily="-65" charset="0"/>
            </a:endParaRP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x9464   CONST R2, sum</a:t>
            </a: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xD520   HICONST R2, sum </a:t>
            </a:r>
            <a:endParaRPr lang="en-US" sz="1600" dirty="0">
              <a:solidFill>
                <a:srgbClr val="000000"/>
              </a:solidFill>
              <a:effectLst/>
              <a:latin typeface="Courier" pitchFamily="-65" charset="0"/>
              <a:ea typeface="Courier" pitchFamily="-65" charset="0"/>
              <a:cs typeface="Courier" pitchFamily="-65" charset="0"/>
            </a:endParaRP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x6640   </a:t>
            </a:r>
            <a:r>
              <a:rPr lang="en-US" sz="1600" dirty="0">
                <a:solidFill>
                  <a:srgbClr val="000000"/>
                </a:solidFill>
                <a:effectLst/>
                <a:latin typeface="Courier" pitchFamily="-65" charset="0"/>
                <a:ea typeface="Courier" pitchFamily="-65" charset="0"/>
                <a:cs typeface="Courier" pitchFamily="-65" charset="0"/>
              </a:rPr>
              <a:t>LDR R3, R1, #0</a:t>
            </a: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x6880   LDR R4, R2, #0</a:t>
            </a:r>
          </a:p>
          <a:p>
            <a:pPr marL="342900" indent="-342900" algn="l" eaLnBrk="1" hangingPunct="1">
              <a:spcBef>
                <a:spcPct val="20000"/>
              </a:spcBef>
              <a:buClr>
                <a:srgbClr val="030305"/>
              </a:buClr>
              <a:defRPr/>
            </a:pPr>
            <a:r>
              <a:rPr lang="en-US" sz="1600" dirty="0">
                <a:solidFill>
                  <a:srgbClr val="000000"/>
                </a:solidFill>
                <a:effectLst/>
                <a:latin typeface="Courier" pitchFamily="-65" charset="0"/>
                <a:ea typeface="Courier" pitchFamily="-65" charset="0"/>
                <a:cs typeface="Courier" pitchFamily="-65" charset="0"/>
              </a:rPr>
              <a:t>    x18C4   ADD R4, R3, R4</a:t>
            </a: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x7880   STR R4, R2, #0</a:t>
            </a:r>
          </a:p>
          <a:p>
            <a:pPr marL="342900" indent="-342900" algn="l" eaLnBrk="1" hangingPunct="1">
              <a:spcBef>
                <a:spcPct val="20000"/>
              </a:spcBef>
              <a:buClr>
                <a:srgbClr val="030305"/>
              </a:buClr>
              <a:defRPr/>
            </a:pPr>
            <a:r>
              <a:rPr lang="en-US" sz="1600" dirty="0">
                <a:solidFill>
                  <a:srgbClr val="000000"/>
                </a:solidFill>
                <a:effectLst/>
                <a:latin typeface="Courier" pitchFamily="-65" charset="0"/>
                <a:ea typeface="Courier" pitchFamily="-65" charset="0"/>
                <a:cs typeface="Courier" pitchFamily="-65" charset="0"/>
              </a:rPr>
              <a:t>    x1261   ADD R1, R1, #1</a:t>
            </a: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x1BA1   ADD R5, R5, #1</a:t>
            </a:r>
          </a:p>
          <a:p>
            <a:pPr marL="342900" indent="-342900" algn="l" eaLnBrk="1" hangingPunct="1">
              <a:spcBef>
                <a:spcPct val="20000"/>
              </a:spcBef>
              <a:buClr>
                <a:srgbClr val="030305"/>
              </a:buClr>
              <a:defRPr/>
            </a:pPr>
            <a:r>
              <a:rPr lang="en-US" sz="1600" dirty="0">
                <a:solidFill>
                  <a:srgbClr val="000000"/>
                </a:solidFill>
                <a:effectLst/>
                <a:latin typeface="Courier" pitchFamily="-65" charset="0"/>
                <a:ea typeface="Courier" pitchFamily="-65" charset="0"/>
                <a:cs typeface="Courier" pitchFamily="-65" charset="0"/>
              </a:rPr>
              <a:t>    x2B64   CMPI R5, #100</a:t>
            </a:r>
          </a:p>
          <a:p>
            <a:pPr marL="342900" indent="-342900" algn="l" eaLnBrk="1" hangingPunct="1">
              <a:spcBef>
                <a:spcPct val="20000"/>
              </a:spcBef>
              <a:buClr>
                <a:srgbClr val="030305"/>
              </a:buClr>
              <a:defRPr/>
            </a:pP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x03F8   </a:t>
            </a:r>
            <a:r>
              <a:rPr lang="en-US" sz="1600" dirty="0" err="1">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BRn</a:t>
            </a:r>
            <a:r>
              <a:rPr lang="en-US" sz="1600" dirty="0">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 </a:t>
            </a:r>
            <a:r>
              <a:rPr lang="en-US" sz="1600" dirty="0" err="1">
                <a:solidFill>
                  <a:srgbClr val="000000"/>
                </a:solidFill>
                <a:effectLst>
                  <a:outerShdw blurRad="38100" dist="38100" dir="2700000" algn="tl">
                    <a:srgbClr val="DDDDDD"/>
                  </a:outerShdw>
                </a:effectLst>
                <a:latin typeface="Courier" pitchFamily="-65" charset="0"/>
                <a:ea typeface="Courier" pitchFamily="-65" charset="0"/>
                <a:cs typeface="Courier" pitchFamily="-65" charset="0"/>
              </a:rPr>
              <a:t>array_sum_loop</a:t>
            </a:r>
            <a:endParaRPr lang="en-US" sz="1600" dirty="0">
              <a:solidFill>
                <a:srgbClr val="000000"/>
              </a:solidFill>
              <a:effectLst/>
              <a:latin typeface="Courier" pitchFamily="-65" charset="0"/>
              <a:ea typeface="Courier" pitchFamily="-65" charset="0"/>
              <a:cs typeface="Courier" pitchFamily="-65" charset="0"/>
            </a:endParaRPr>
          </a:p>
          <a:p>
            <a:pPr marL="742950" lvl="1" indent="-285750" algn="l" eaLnBrk="1" hangingPunct="1">
              <a:spcBef>
                <a:spcPct val="20000"/>
              </a:spcBef>
              <a:buClr>
                <a:srgbClr val="030305"/>
              </a:buClr>
              <a:defRPr/>
            </a:pPr>
            <a:endParaRPr lang="en-US" sz="1600" dirty="0">
              <a:solidFill>
                <a:srgbClr val="000000"/>
              </a:solidFill>
              <a:effectLst/>
              <a:latin typeface="Courier" pitchFamily="-65" charset="0"/>
              <a:ea typeface="Courier" pitchFamily="-65" charset="0"/>
              <a:cs typeface="Courier" pitchFamily="-65" charset="0"/>
            </a:endParaRPr>
          </a:p>
          <a:p>
            <a:pPr marL="742950" lvl="1" indent="-285750" algn="l" eaLnBrk="1" hangingPunct="1">
              <a:spcBef>
                <a:spcPct val="20000"/>
              </a:spcBef>
              <a:buClr>
                <a:srgbClr val="030305"/>
              </a:buClr>
              <a:defRPr/>
            </a:pPr>
            <a:endParaRPr lang="en-US" sz="1600" dirty="0">
              <a:solidFill>
                <a:srgbClr val="000000"/>
              </a:solidFill>
              <a:effectLst/>
              <a:latin typeface="Courier" pitchFamily="-65" charset="0"/>
              <a:ea typeface="Courier" pitchFamily="-65" charset="0"/>
              <a:cs typeface="Courier" pitchFamily="-65" charset="0"/>
            </a:endParaRPr>
          </a:p>
        </p:txBody>
      </p:sp>
      <p:cxnSp>
        <p:nvCxnSpPr>
          <p:cNvPr id="10256" name="Straight Connector 17"/>
          <p:cNvCxnSpPr>
            <a:cxnSpLocks noChangeShapeType="1"/>
          </p:cNvCxnSpPr>
          <p:nvPr/>
        </p:nvCxnSpPr>
        <p:spPr bwMode="auto">
          <a:xfrm rot="5400000">
            <a:off x="4114007" y="3353594"/>
            <a:ext cx="4572000" cy="1587"/>
          </a:xfrm>
          <a:prstGeom prst="line">
            <a:avLst/>
          </a:prstGeom>
          <a:noFill/>
          <a:ln w="12700">
            <a:solidFill>
              <a:schemeClr val="tx1"/>
            </a:solidFill>
            <a:round/>
            <a:headEnd/>
            <a:tailEnd/>
          </a:ln>
        </p:spPr>
      </p:cxnSp>
      <p:sp>
        <p:nvSpPr>
          <p:cNvPr id="19" name="Rectangle 18"/>
          <p:cNvSpPr/>
          <p:nvPr/>
        </p:nvSpPr>
        <p:spPr>
          <a:xfrm>
            <a:off x="4790655" y="1068388"/>
            <a:ext cx="1645490" cy="369332"/>
          </a:xfrm>
          <a:prstGeom prst="rect">
            <a:avLst/>
          </a:prstGeom>
          <a:effectLst/>
        </p:spPr>
        <p:txBody>
          <a:bodyPr wrap="none">
            <a:spAutoFit/>
          </a:bodyPr>
          <a:lstStyle/>
          <a:p>
            <a:pPr>
              <a:defRPr/>
            </a:pPr>
            <a:r>
              <a:rPr lang="en-US" i="1" u="sng" dirty="0">
                <a:solidFill>
                  <a:srgbClr val="000000"/>
                </a:solidFill>
                <a:latin typeface="Tahoma" charset="0"/>
              </a:rPr>
              <a:t>Machine code</a:t>
            </a:r>
            <a:endParaRPr lang="en-US" i="1" u="sng" dirty="0">
              <a:latin typeface="Tahoma" charset="0"/>
            </a:endParaRPr>
          </a:p>
        </p:txBody>
      </p:sp>
      <p:sp>
        <p:nvSpPr>
          <p:cNvPr id="20" name="Rectangle 19"/>
          <p:cNvSpPr/>
          <p:nvPr/>
        </p:nvSpPr>
        <p:spPr>
          <a:xfrm>
            <a:off x="6382708" y="1066800"/>
            <a:ext cx="1763386" cy="369332"/>
          </a:xfrm>
          <a:prstGeom prst="rect">
            <a:avLst/>
          </a:prstGeom>
          <a:effectLst/>
        </p:spPr>
        <p:txBody>
          <a:bodyPr wrap="none">
            <a:spAutoFit/>
          </a:bodyPr>
          <a:lstStyle/>
          <a:p>
            <a:pPr>
              <a:defRPr/>
            </a:pPr>
            <a:r>
              <a:rPr lang="en-US" i="1" u="sng" dirty="0">
                <a:solidFill>
                  <a:srgbClr val="000000"/>
                </a:solidFill>
                <a:latin typeface="Tahoma" charset="0"/>
              </a:rPr>
              <a:t>Assembly code</a:t>
            </a:r>
            <a:endParaRPr lang="en-US" i="1" u="sng" dirty="0">
              <a:latin typeface="Tahoma" charset="0"/>
            </a:endParaRPr>
          </a:p>
        </p:txBody>
      </p:sp>
      <p:sp>
        <p:nvSpPr>
          <p:cNvPr id="21" name="Rectangle 20"/>
          <p:cNvSpPr/>
          <p:nvPr/>
        </p:nvSpPr>
        <p:spPr bwMode="auto">
          <a:xfrm>
            <a:off x="5334000" y="3568700"/>
            <a:ext cx="3276600" cy="304800"/>
          </a:xfrm>
          <a:prstGeom prst="rect">
            <a:avLst/>
          </a:prstGeom>
          <a:noFill/>
          <a:ln w="25400"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a:latin typeface="Tahoma" pitchFamily="-65" charset="0"/>
            </a:endParaRPr>
          </a:p>
        </p:txBody>
      </p:sp>
      <p:sp>
        <p:nvSpPr>
          <p:cNvPr id="22" name="Rectangle 21"/>
          <p:cNvSpPr/>
          <p:nvPr/>
        </p:nvSpPr>
        <p:spPr bwMode="auto">
          <a:xfrm>
            <a:off x="5334000" y="4164013"/>
            <a:ext cx="3276600" cy="304800"/>
          </a:xfrm>
          <a:prstGeom prst="rect">
            <a:avLst/>
          </a:prstGeom>
          <a:noFill/>
          <a:ln w="25400"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a:latin typeface="Tahoma" pitchFamily="-65" charset="0"/>
            </a:endParaRPr>
          </a:p>
        </p:txBody>
      </p:sp>
    </p:spTree>
    <p:extLst>
      <p:ext uri="{BB962C8B-B14F-4D97-AF65-F5344CB8AC3E}">
        <p14:creationId xmlns:p14="http://schemas.microsoft.com/office/powerpoint/2010/main" val="18031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ea typeface="ＭＳ Ｐゴシック" pitchFamily="-84" charset="-128"/>
                <a:cs typeface="ＭＳ Ｐゴシック" pitchFamily="-84" charset="-128"/>
              </a:rPr>
              <a:t>Example Assembly Language &amp; ISA</a:t>
            </a:r>
          </a:p>
        </p:txBody>
      </p:sp>
      <p:sp>
        <p:nvSpPr>
          <p:cNvPr id="11267" name="Content Placeholder 2" descr="Rectangle: Click to edit Master text styles&#10;Second level&#10;Third level&#10;Fourth level&#10;Fifth level"/>
          <p:cNvSpPr>
            <a:spLocks noGrp="1"/>
          </p:cNvSpPr>
          <p:nvPr>
            <p:ph idx="1"/>
          </p:nvPr>
        </p:nvSpPr>
        <p:spPr>
          <a:xfrm>
            <a:off x="304800" y="2895600"/>
            <a:ext cx="5334000" cy="3352800"/>
          </a:xfrm>
        </p:spPr>
        <p:txBody>
          <a:bodyPr/>
          <a:lstStyle/>
          <a:p>
            <a:r>
              <a:rPr lang="en-US" b="1" dirty="0" smtClean="0">
                <a:solidFill>
                  <a:srgbClr val="FF0909"/>
                </a:solidFill>
                <a:ea typeface="ＭＳ Ｐゴシック" pitchFamily="-84" charset="-128"/>
                <a:cs typeface="ＭＳ Ｐゴシック" pitchFamily="-84" charset="-128"/>
              </a:rPr>
              <a:t>ARM</a:t>
            </a:r>
            <a:r>
              <a:rPr lang="en-US" dirty="0" smtClean="0">
                <a:solidFill>
                  <a:srgbClr val="000000"/>
                </a:solidFill>
                <a:ea typeface="ＭＳ Ｐゴシック" pitchFamily="-84" charset="-128"/>
                <a:cs typeface="ＭＳ Ｐゴシック" pitchFamily="-84" charset="-128"/>
              </a:rPr>
              <a:t>: example of real ISA</a:t>
            </a:r>
          </a:p>
          <a:p>
            <a:pPr lvl="1"/>
            <a:r>
              <a:rPr lang="en-US" dirty="0" smtClean="0">
                <a:solidFill>
                  <a:srgbClr val="000000"/>
                </a:solidFill>
              </a:rPr>
              <a:t>32/64-bit operations</a:t>
            </a:r>
          </a:p>
          <a:p>
            <a:pPr lvl="1"/>
            <a:r>
              <a:rPr lang="en-US" dirty="0" smtClean="0">
                <a:solidFill>
                  <a:srgbClr val="000000"/>
                </a:solidFill>
              </a:rPr>
              <a:t>32-bit </a:t>
            </a:r>
            <a:r>
              <a:rPr lang="en-US" dirty="0" err="1" smtClean="0">
                <a:solidFill>
                  <a:srgbClr val="000000"/>
                </a:solidFill>
              </a:rPr>
              <a:t>insns</a:t>
            </a:r>
            <a:endParaRPr lang="en-US" dirty="0" smtClean="0">
              <a:solidFill>
                <a:srgbClr val="000000"/>
              </a:solidFill>
            </a:endParaRPr>
          </a:p>
          <a:p>
            <a:pPr lvl="1"/>
            <a:r>
              <a:rPr lang="en-US" dirty="0" smtClean="0">
                <a:solidFill>
                  <a:srgbClr val="000000"/>
                </a:solidFill>
              </a:rPr>
              <a:t>63 registers </a:t>
            </a:r>
          </a:p>
          <a:p>
            <a:pPr lvl="2"/>
            <a:r>
              <a:rPr lang="en-US" dirty="0" smtClean="0">
                <a:solidFill>
                  <a:srgbClr val="000000"/>
                </a:solidFill>
              </a:rPr>
              <a:t>31 integer, 32 floating point</a:t>
            </a:r>
          </a:p>
          <a:p>
            <a:pPr lvl="1"/>
            <a:r>
              <a:rPr lang="en-US" dirty="0" smtClean="0">
                <a:solidFill>
                  <a:srgbClr val="000000"/>
                </a:solidFill>
              </a:rPr>
              <a:t>~100 different </a:t>
            </a:r>
            <a:r>
              <a:rPr lang="en-US" dirty="0" err="1" smtClean="0">
                <a:solidFill>
                  <a:srgbClr val="000000"/>
                </a:solidFill>
              </a:rPr>
              <a:t>insns</a:t>
            </a:r>
            <a:endParaRPr lang="en-US" dirty="0" smtClean="0">
              <a:solidFill>
                <a:srgbClr val="000000"/>
              </a:solidFill>
            </a:endParaRPr>
          </a:p>
          <a:p>
            <a:pPr lvl="1"/>
            <a:endParaRPr lang="en-US" dirty="0" smtClean="0">
              <a:solidFill>
                <a:srgbClr val="000000"/>
              </a:solidFill>
            </a:endParaRPr>
          </a:p>
        </p:txBody>
      </p:sp>
      <p:sp>
        <p:nvSpPr>
          <p:cNvPr id="11268" name="Footer Placeholder 3"/>
          <p:cNvSpPr>
            <a:spLocks noGrp="1"/>
          </p:cNvSpPr>
          <p:nvPr>
            <p:ph type="ftr" sz="quarter" idx="10"/>
          </p:nvPr>
        </p:nvSpPr>
        <p:spPr>
          <a:noFill/>
        </p:spPr>
        <p:txBody>
          <a:bodyPr/>
          <a:lstStyle/>
          <a:p>
            <a:r>
              <a:rPr lang="en-US" smtClean="0">
                <a:latin typeface="Tahoma" pitchFamily="-84" charset="0"/>
              </a:rPr>
              <a:t>CMPE 110: Computer Architecture  |  Prof. Jishen Zhao  |  Week 2</a:t>
            </a:r>
            <a:endParaRPr lang="en-US" dirty="0" smtClean="0">
              <a:solidFill>
                <a:schemeClr val="tx1"/>
              </a:solidFill>
              <a:latin typeface="Tahoma" pitchFamily="-84" charset="0"/>
            </a:endParaRPr>
          </a:p>
        </p:txBody>
      </p:sp>
      <p:sp>
        <p:nvSpPr>
          <p:cNvPr id="11269" name="Slide Number Placeholder 4"/>
          <p:cNvSpPr>
            <a:spLocks noGrp="1"/>
          </p:cNvSpPr>
          <p:nvPr>
            <p:ph type="sldNum" sz="quarter" idx="11"/>
          </p:nvPr>
        </p:nvSpPr>
        <p:spPr>
          <a:noFill/>
        </p:spPr>
        <p:txBody>
          <a:bodyPr/>
          <a:lstStyle/>
          <a:p>
            <a:fld id="{49EE0A5C-4785-8B49-BD44-8091BA586719}" type="slidenum">
              <a:rPr lang="en-US" smtClean="0">
                <a:latin typeface="Tahoma" pitchFamily="-84" charset="0"/>
              </a:rPr>
              <a:pPr/>
              <a:t>9</a:t>
            </a:fld>
            <a:endParaRPr lang="en-US" smtClean="0">
              <a:solidFill>
                <a:schemeClr val="tx1"/>
              </a:solidFill>
              <a:latin typeface="Tahoma" pitchFamily="-84" charset="0"/>
            </a:endParaRPr>
          </a:p>
        </p:txBody>
      </p:sp>
      <p:sp>
        <p:nvSpPr>
          <p:cNvPr id="6" name="Rectangle 31"/>
          <p:cNvSpPr>
            <a:spLocks noChangeArrowheads="1"/>
          </p:cNvSpPr>
          <p:nvPr/>
        </p:nvSpPr>
        <p:spPr bwMode="auto">
          <a:xfrm>
            <a:off x="1143000" y="2133600"/>
            <a:ext cx="685800" cy="609600"/>
          </a:xfrm>
          <a:prstGeom prst="rect">
            <a:avLst/>
          </a:prstGeom>
          <a:solidFill>
            <a:srgbClr val="FFFFFF"/>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CPU</a:t>
            </a:r>
          </a:p>
        </p:txBody>
      </p:sp>
      <p:sp>
        <p:nvSpPr>
          <p:cNvPr id="7" name="Line 32"/>
          <p:cNvSpPr>
            <a:spLocks noChangeShapeType="1"/>
          </p:cNvSpPr>
          <p:nvPr/>
        </p:nvSpPr>
        <p:spPr bwMode="auto">
          <a:xfrm>
            <a:off x="304800" y="2057400"/>
            <a:ext cx="1524000" cy="0"/>
          </a:xfrm>
          <a:prstGeom prst="line">
            <a:avLst/>
          </a:prstGeom>
          <a:noFill/>
          <a:ln w="76200">
            <a:solidFill>
              <a:srgbClr val="FF0909"/>
            </a:solidFill>
            <a:round/>
            <a:headEnd/>
            <a:tailEnd/>
          </a:ln>
          <a:effectLst/>
        </p:spPr>
        <p:txBody>
          <a:bodyPr wrap="none" anchor="ctr">
            <a:prstTxWarp prst="textNoShape">
              <a:avLst/>
            </a:prstTxWarp>
          </a:bodyPr>
          <a:lstStyle/>
          <a:p>
            <a:pPr>
              <a:defRPr/>
            </a:pPr>
            <a:endParaRPr lang="en-US">
              <a:latin typeface="Tahoma" charset="0"/>
            </a:endParaRPr>
          </a:p>
        </p:txBody>
      </p:sp>
      <p:sp>
        <p:nvSpPr>
          <p:cNvPr id="8" name="Rectangle 33"/>
          <p:cNvSpPr>
            <a:spLocks noChangeArrowheads="1"/>
          </p:cNvSpPr>
          <p:nvPr/>
        </p:nvSpPr>
        <p:spPr bwMode="auto">
          <a:xfrm>
            <a:off x="304800" y="2133600"/>
            <a:ext cx="685800" cy="6096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Mem</a:t>
            </a:r>
          </a:p>
        </p:txBody>
      </p:sp>
      <p:sp>
        <p:nvSpPr>
          <p:cNvPr id="9" name="Rectangle 34"/>
          <p:cNvSpPr>
            <a:spLocks noChangeArrowheads="1"/>
          </p:cNvSpPr>
          <p:nvPr/>
        </p:nvSpPr>
        <p:spPr bwMode="auto">
          <a:xfrm>
            <a:off x="1981200" y="2133600"/>
            <a:ext cx="685800" cy="6096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I/O</a:t>
            </a:r>
          </a:p>
        </p:txBody>
      </p:sp>
      <p:sp>
        <p:nvSpPr>
          <p:cNvPr id="10" name="Rectangle 35"/>
          <p:cNvSpPr>
            <a:spLocks noChangeArrowheads="1"/>
          </p:cNvSpPr>
          <p:nvPr/>
        </p:nvSpPr>
        <p:spPr bwMode="auto">
          <a:xfrm>
            <a:off x="304800" y="1600200"/>
            <a:ext cx="2362200" cy="381000"/>
          </a:xfrm>
          <a:prstGeom prst="rect">
            <a:avLst/>
          </a:prstGeom>
          <a:solidFill>
            <a:schemeClr val="bg1"/>
          </a:solid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System software</a:t>
            </a:r>
          </a:p>
        </p:txBody>
      </p:sp>
      <p:sp>
        <p:nvSpPr>
          <p:cNvPr id="11" name="Rectangle 36"/>
          <p:cNvSpPr>
            <a:spLocks noChangeArrowheads="1"/>
          </p:cNvSpPr>
          <p:nvPr/>
        </p:nvSpPr>
        <p:spPr bwMode="auto">
          <a:xfrm>
            <a:off x="11430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2" name="Rectangle 37"/>
          <p:cNvSpPr>
            <a:spLocks noChangeArrowheads="1"/>
          </p:cNvSpPr>
          <p:nvPr/>
        </p:nvSpPr>
        <p:spPr bwMode="auto">
          <a:xfrm>
            <a:off x="3048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3" name="Rectangle 38"/>
          <p:cNvSpPr>
            <a:spLocks noChangeArrowheads="1"/>
          </p:cNvSpPr>
          <p:nvPr/>
        </p:nvSpPr>
        <p:spPr bwMode="auto">
          <a:xfrm>
            <a:off x="1981200" y="1219200"/>
            <a:ext cx="685800" cy="381000"/>
          </a:xfrm>
          <a:prstGeom prst="rect">
            <a:avLst/>
          </a:prstGeom>
          <a:noFill/>
          <a:ln w="28575">
            <a:solidFill>
              <a:srgbClr val="000000"/>
            </a:solidFill>
            <a:miter lim="800000"/>
            <a:headEnd/>
            <a:tailEnd/>
          </a:ln>
          <a:effectLst/>
        </p:spPr>
        <p:txBody>
          <a:bodyPr wrap="none" anchor="ctr">
            <a:prstTxWarp prst="textNoShape">
              <a:avLst/>
            </a:prstTxWarp>
          </a:bodyPr>
          <a:lstStyle/>
          <a:p>
            <a:pPr>
              <a:defRPr/>
            </a:pPr>
            <a:r>
              <a:rPr lang="en-US">
                <a:solidFill>
                  <a:srgbClr val="000000"/>
                </a:solidFill>
                <a:latin typeface="Tahoma" charset="0"/>
              </a:rPr>
              <a:t>App</a:t>
            </a:r>
          </a:p>
        </p:txBody>
      </p:sp>
      <p:sp>
        <p:nvSpPr>
          <p:cNvPr id="14" name="Content Placeholder 2"/>
          <p:cNvSpPr txBox="1">
            <a:spLocks/>
          </p:cNvSpPr>
          <p:nvPr/>
        </p:nvSpPr>
        <p:spPr bwMode="auto">
          <a:xfrm>
            <a:off x="5181600" y="914400"/>
            <a:ext cx="3962400" cy="5410200"/>
          </a:xfrm>
          <a:prstGeom prst="rect">
            <a:avLst/>
          </a:prstGeom>
          <a:noFill/>
          <a:ln w="9525">
            <a:noFill/>
            <a:miter lim="800000"/>
            <a:headEnd/>
            <a:tailEnd/>
          </a:ln>
          <a:effectLst/>
        </p:spPr>
        <p:txBody>
          <a:bodyPr>
            <a:prstTxWarp prst="textNoShape">
              <a:avLst/>
            </a:prstTxWarp>
          </a:bodyPr>
          <a:lstStyle/>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cmp	r1, #0</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push	{r4}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ble	.L4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movs	r3, #0</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subs	r2, r0, #4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mov	r0, r3</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.L3:</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adds	r3, r3, #1</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ldr	r4, [r2, #4]!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cmp	r3, r1</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add	r0, r0, r4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bne	.L3</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.L2:</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pop	{r4}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bx	lr</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.L4:</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movs	r0, #0</a:t>
            </a:r>
          </a:p>
          <a:p>
            <a:pPr marL="742950" lvl="1" indent="-285750" algn="l" eaLnBrk="1" hangingPunct="1">
              <a:spcBef>
                <a:spcPct val="20000"/>
              </a:spcBef>
              <a:buClr>
                <a:srgbClr val="030305"/>
              </a:buClr>
              <a:defRPr/>
            </a:pPr>
            <a:r>
              <a:rPr lang="nb-NO" sz="1600" b="1" dirty="0">
                <a:solidFill>
                  <a:srgbClr val="000000"/>
                </a:solidFill>
                <a:effectLst/>
                <a:latin typeface="Courier" pitchFamily="-65" charset="0"/>
                <a:ea typeface="Courier" pitchFamily="-65" charset="0"/>
                <a:cs typeface="Courier" pitchFamily="-65" charset="0"/>
              </a:rPr>
              <a:t>	b	.L2</a:t>
            </a:r>
            <a:endParaRPr lang="en-US" sz="1600" b="1" dirty="0">
              <a:solidFill>
                <a:srgbClr val="000000"/>
              </a:solidFill>
              <a:effectLst/>
              <a:latin typeface="Courier" pitchFamily="-65" charset="0"/>
              <a:ea typeface="Courier" pitchFamily="-65" charset="0"/>
              <a:cs typeface="Courier" pitchFamily="-65" charset="0"/>
            </a:endParaRPr>
          </a:p>
        </p:txBody>
      </p:sp>
      <p:sp>
        <p:nvSpPr>
          <p:cNvPr id="11279" name="Text Box 1029"/>
          <p:cNvSpPr txBox="1">
            <a:spLocks noChangeArrowheads="1"/>
          </p:cNvSpPr>
          <p:nvPr/>
        </p:nvSpPr>
        <p:spPr bwMode="auto">
          <a:xfrm>
            <a:off x="304800" y="5526088"/>
            <a:ext cx="5181600" cy="830262"/>
          </a:xfrm>
          <a:prstGeom prst="rect">
            <a:avLst/>
          </a:prstGeom>
          <a:noFill/>
          <a:ln w="28575">
            <a:solidFill>
              <a:srgbClr val="000000"/>
            </a:solidFill>
            <a:miter lim="800000"/>
            <a:headEnd/>
            <a:tailEnd/>
          </a:ln>
        </p:spPr>
        <p:txBody>
          <a:bodyPr anchor="ctr">
            <a:prstTxWarp prst="textNoShape">
              <a:avLst/>
            </a:prstTxWarp>
            <a:spAutoFit/>
          </a:bodyPr>
          <a:lstStyle/>
          <a:p>
            <a:r>
              <a:rPr lang="en-US" sz="2400" dirty="0">
                <a:solidFill>
                  <a:schemeClr val="tx2"/>
                </a:solidFill>
                <a:effectLst/>
              </a:rPr>
              <a:t>Example code is </a:t>
            </a:r>
            <a:r>
              <a:rPr lang="en-US" sz="2400" dirty="0" smtClean="0">
                <a:solidFill>
                  <a:schemeClr val="tx2"/>
                </a:solidFill>
                <a:effectLst/>
              </a:rPr>
              <a:t>ARM, </a:t>
            </a:r>
            <a:r>
              <a:rPr lang="en-US" sz="2400" dirty="0">
                <a:solidFill>
                  <a:schemeClr val="tx2"/>
                </a:solidFill>
                <a:effectLst/>
              </a:rPr>
              <a:t>but </a:t>
            </a:r>
          </a:p>
          <a:p>
            <a:r>
              <a:rPr lang="en-US" sz="2400" dirty="0">
                <a:solidFill>
                  <a:schemeClr val="tx2"/>
                </a:solidFill>
                <a:effectLst/>
              </a:rPr>
              <a:t>all ISAs are </a:t>
            </a:r>
            <a:r>
              <a:rPr lang="en-US" sz="2400" dirty="0" smtClean="0">
                <a:solidFill>
                  <a:schemeClr val="tx2"/>
                </a:solidFill>
                <a:effectLst/>
              </a:rPr>
              <a:t>pretty similar</a:t>
            </a:r>
            <a:endParaRPr lang="en-US" sz="2400" dirty="0">
              <a:solidFill>
                <a:schemeClr val="tx2"/>
              </a:solidFill>
              <a:effectLst/>
            </a:endParaRPr>
          </a:p>
        </p:txBody>
      </p:sp>
      <p:sp>
        <p:nvSpPr>
          <p:cNvPr id="11280" name="Freeform 17"/>
          <p:cNvSpPr>
            <a:spLocks noChangeArrowheads="1"/>
          </p:cNvSpPr>
          <p:nvPr/>
        </p:nvSpPr>
        <p:spPr bwMode="auto">
          <a:xfrm>
            <a:off x="4667250" y="4751388"/>
            <a:ext cx="819150" cy="925512"/>
          </a:xfrm>
          <a:custGeom>
            <a:avLst/>
            <a:gdLst>
              <a:gd name="T0" fmla="*/ 171450 w 819150"/>
              <a:gd name="T1" fmla="*/ 928162 h 924983"/>
              <a:gd name="T2" fmla="*/ 107950 w 819150"/>
              <a:gd name="T3" fmla="*/ 150799 h 924983"/>
              <a:gd name="T4" fmla="*/ 819150 w 819150"/>
              <a:gd name="T5" fmla="*/ 23361 h 924983"/>
              <a:gd name="T6" fmla="*/ 0 60000 65536"/>
              <a:gd name="T7" fmla="*/ 0 60000 65536"/>
              <a:gd name="T8" fmla="*/ 0 60000 65536"/>
              <a:gd name="T9" fmla="*/ 0 w 819150"/>
              <a:gd name="T10" fmla="*/ 0 h 924983"/>
              <a:gd name="T11" fmla="*/ 819150 w 819150"/>
              <a:gd name="T12" fmla="*/ 924983 h 924983"/>
            </a:gdLst>
            <a:ahLst/>
            <a:cxnLst>
              <a:cxn ang="T6">
                <a:pos x="T0" y="T1"/>
              </a:cxn>
              <a:cxn ang="T7">
                <a:pos x="T2" y="T3"/>
              </a:cxn>
              <a:cxn ang="T8">
                <a:pos x="T4" y="T5"/>
              </a:cxn>
            </a:cxnLst>
            <a:rect l="T9" t="T10" r="T11" b="T12"/>
            <a:pathLst>
              <a:path w="819150" h="924983">
                <a:moveTo>
                  <a:pt x="171450" y="924983"/>
                </a:moveTo>
                <a:cubicBezTo>
                  <a:pt x="85725" y="612774"/>
                  <a:pt x="0" y="300566"/>
                  <a:pt x="107950" y="150283"/>
                </a:cubicBezTo>
                <a:cubicBezTo>
                  <a:pt x="215900" y="0"/>
                  <a:pt x="819150" y="23283"/>
                  <a:pt x="819150" y="23283"/>
                </a:cubicBezTo>
              </a:path>
            </a:pathLst>
          </a:custGeom>
          <a:noFill/>
          <a:ln w="38100">
            <a:solidFill>
              <a:srgbClr val="000000"/>
            </a:solidFill>
            <a:round/>
            <a:headEnd/>
            <a:tailEnd type="arrow" w="med" len="med"/>
          </a:ln>
        </p:spPr>
        <p:txBody>
          <a:bodyPr>
            <a:prstTxWarp prst="textNoShape">
              <a:avLst/>
            </a:prstTxWarp>
          </a:bodyPr>
          <a:lstStyle/>
          <a:p>
            <a:pPr algn="l"/>
            <a:endParaRPr lang="en-US" b="1">
              <a:effectLst/>
              <a:latin typeface="Arial" pitchFamily="-84" charset="0"/>
            </a:endParaRPr>
          </a:p>
        </p:txBody>
      </p:sp>
      <p:sp>
        <p:nvSpPr>
          <p:cNvPr id="18" name="Rectangle 17"/>
          <p:cNvSpPr/>
          <p:nvPr/>
        </p:nvSpPr>
        <p:spPr bwMode="auto">
          <a:xfrm>
            <a:off x="5943600" y="2998820"/>
            <a:ext cx="2514600" cy="304800"/>
          </a:xfrm>
          <a:prstGeom prst="rect">
            <a:avLst/>
          </a:prstGeom>
          <a:noFill/>
          <a:ln w="25400"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a:latin typeface="Tahoma" pitchFamily="-65" charset="0"/>
            </a:endParaRPr>
          </a:p>
        </p:txBody>
      </p:sp>
      <p:sp>
        <p:nvSpPr>
          <p:cNvPr id="20" name="Rectangle 19"/>
          <p:cNvSpPr/>
          <p:nvPr/>
        </p:nvSpPr>
        <p:spPr bwMode="auto">
          <a:xfrm>
            <a:off x="5945920" y="3886200"/>
            <a:ext cx="2514600" cy="304800"/>
          </a:xfrm>
          <a:prstGeom prst="rect">
            <a:avLst/>
          </a:prstGeom>
          <a:noFill/>
          <a:ln w="25400"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a:latin typeface="Tahoma" pitchFamily="-65" charset="0"/>
            </a:endParaRPr>
          </a:p>
        </p:txBody>
      </p:sp>
    </p:spTree>
    <p:extLst>
      <p:ext uri="{BB962C8B-B14F-4D97-AF65-F5344CB8AC3E}">
        <p14:creationId xmlns:p14="http://schemas.microsoft.com/office/powerpoint/2010/main" val="1967064243"/>
      </p:ext>
    </p:extLst>
  </p:cSld>
  <p:clrMapOvr>
    <a:masterClrMapping/>
  </p:clrMapOvr>
</p:sld>
</file>

<file path=ppt/theme/theme1.xml><?xml version="1.0" encoding="utf-8"?>
<a:theme xmlns:a="http://schemas.openxmlformats.org/drawingml/2006/main" name="bluegrid">
  <a:themeElements>
    <a:clrScheme name="bluegri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gr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accent1"/>
            </a:solidFill>
            <a:effectLst/>
            <a:latin typeface="Arial" pitchFamily="-65" charset="0"/>
          </a:defRPr>
        </a:defPPr>
      </a:lstStyle>
    </a:spDef>
    <a:lnDef>
      <a:spPr bwMode="auto">
        <a:xfrm>
          <a:off x="0" y="0"/>
          <a:ext cx="1" cy="1"/>
        </a:xfrm>
        <a:custGeom>
          <a:avLst/>
          <a:gdLst/>
          <a:ahLst/>
          <a:cxnLst/>
          <a:rect l="0" t="0" r="0" b="0"/>
          <a:pathLst/>
        </a:custGeom>
        <a:noFill/>
        <a:ln w="2857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accent1"/>
            </a:solidFill>
            <a:effectLst/>
            <a:latin typeface="Arial" pitchFamily="-65" charset="0"/>
          </a:defRPr>
        </a:defPPr>
      </a:lstStyle>
    </a:lnDef>
  </a:objectDefaults>
  <a:extraClrSchemeLst>
    <a:extraClrScheme>
      <a:clrScheme name="bluegrid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gri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grid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grid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grid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grid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grid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grid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Untitled:Microsoft Office X:Templates:My Templates:bluegrid.pot</Template>
  <TotalTime>22903</TotalTime>
  <Pages>47</Pages>
  <Words>3394</Words>
  <Application>Microsoft Office PowerPoint</Application>
  <PresentationFormat>Letter Paper (8.5x11 in)</PresentationFormat>
  <Paragraphs>691</Paragraphs>
  <Slides>41</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Bell MT</vt:lpstr>
      <vt:lpstr>Calibri</vt:lpstr>
      <vt:lpstr>Courier</vt:lpstr>
      <vt:lpstr>Courier New</vt:lpstr>
      <vt:lpstr>Lucida Console</vt:lpstr>
      <vt:lpstr>ＭＳ Ｐゴシック</vt:lpstr>
      <vt:lpstr>ＭＳ Ｐゴシック</vt:lpstr>
      <vt:lpstr>Symbol</vt:lpstr>
      <vt:lpstr>Tahoma</vt:lpstr>
      <vt:lpstr>Wingdings</vt:lpstr>
      <vt:lpstr>bluegrid</vt:lpstr>
      <vt:lpstr>CMPE 110: Computer Architecture</vt:lpstr>
      <vt:lpstr>Review: Performance</vt:lpstr>
      <vt:lpstr>Today:</vt:lpstr>
      <vt:lpstr>Instruction Set Architecture (ISA)</vt:lpstr>
      <vt:lpstr>ISA Overview</vt:lpstr>
      <vt:lpstr>Execution Model</vt:lpstr>
      <vt:lpstr>Program Compilation</vt:lpstr>
      <vt:lpstr>Assembly &amp; Machine Language</vt:lpstr>
      <vt:lpstr>Example Assembly Language &amp; ISA</vt:lpstr>
      <vt:lpstr>Instruction Execution Model</vt:lpstr>
      <vt:lpstr>What is an ISA? -- In more detail</vt:lpstr>
      <vt:lpstr>What Is An ISA?</vt:lpstr>
      <vt:lpstr>ARM ADD Documentation</vt:lpstr>
      <vt:lpstr>A Language Analogy for ISAs</vt:lpstr>
      <vt:lpstr> The Sequential Model</vt:lpstr>
      <vt:lpstr>ISA Design Goals </vt:lpstr>
      <vt:lpstr>What Makes a Good ISA?</vt:lpstr>
      <vt:lpstr>Programmability</vt:lpstr>
      <vt:lpstr>Implementability</vt:lpstr>
      <vt:lpstr>What Makes a Good ISA?</vt:lpstr>
      <vt:lpstr>Recall: CPU Performance Equation</vt:lpstr>
      <vt:lpstr>Performance, Performance, Performance</vt:lpstr>
      <vt:lpstr>Maximizing Performance</vt:lpstr>
      <vt:lpstr>Example: Instruction Granularity</vt:lpstr>
      <vt:lpstr>CISC vs. RISC</vt:lpstr>
      <vt:lpstr>The Debate</vt:lpstr>
      <vt:lpstr>Compiler Optimizations</vt:lpstr>
      <vt:lpstr>What Makes a Good ISA?</vt:lpstr>
      <vt:lpstr>Compatibility</vt:lpstr>
      <vt:lpstr>Translation and Virtual ISAs</vt:lpstr>
      <vt:lpstr>Ultimate Compatibility Trick</vt:lpstr>
      <vt:lpstr>What we learned</vt:lpstr>
      <vt:lpstr>Aspects of ISAs</vt:lpstr>
      <vt:lpstr>Length and Format</vt:lpstr>
      <vt:lpstr>Example Instruction Encodings</vt:lpstr>
      <vt:lpstr>Where Does Data Live?</vt:lpstr>
      <vt:lpstr>Where Does Data Live?</vt:lpstr>
      <vt:lpstr>Memory Addressing</vt:lpstr>
      <vt:lpstr>Memory Addressing</vt:lpstr>
      <vt:lpstr>Control Transfers</vt:lpstr>
      <vt:lpstr>Summary: ISA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CS152: Computer Architecture and Engineering</dc:title>
  <dc:subject/>
  <dc:creator>Dave Patterson</dc:creator>
  <cp:keywords/>
  <dc:description/>
  <cp:lastModifiedBy>Gurpreet Singh</cp:lastModifiedBy>
  <cp:revision>1340</cp:revision>
  <cp:lastPrinted>2012-09-06T13:40:58Z</cp:lastPrinted>
  <dcterms:created xsi:type="dcterms:W3CDTF">2012-09-06T15:42:24Z</dcterms:created>
  <dcterms:modified xsi:type="dcterms:W3CDTF">2016-01-11T21:34:01Z</dcterms:modified>
</cp:coreProperties>
</file>