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1"/>
  </p:sldMasterIdLst>
  <p:notesMasterIdLst>
    <p:notesMasterId r:id="rId25"/>
  </p:notesMasterIdLst>
  <p:handoutMasterIdLst>
    <p:handoutMasterId r:id="rId26"/>
  </p:handoutMasterIdLst>
  <p:sldIdLst>
    <p:sldId id="449" r:id="rId2"/>
    <p:sldId id="702" r:id="rId3"/>
    <p:sldId id="615" r:id="rId4"/>
    <p:sldId id="701" r:id="rId5"/>
    <p:sldId id="703" r:id="rId6"/>
    <p:sldId id="704" r:id="rId7"/>
    <p:sldId id="639" r:id="rId8"/>
    <p:sldId id="626" r:id="rId9"/>
    <p:sldId id="700" r:id="rId10"/>
    <p:sldId id="634" r:id="rId11"/>
    <p:sldId id="635" r:id="rId12"/>
    <p:sldId id="648" r:id="rId13"/>
    <p:sldId id="647" r:id="rId14"/>
    <p:sldId id="705" r:id="rId15"/>
    <p:sldId id="728" r:id="rId16"/>
    <p:sldId id="706" r:id="rId17"/>
    <p:sldId id="707" r:id="rId18"/>
    <p:sldId id="708" r:id="rId19"/>
    <p:sldId id="709" r:id="rId20"/>
    <p:sldId id="710" r:id="rId21"/>
    <p:sldId id="711" r:id="rId22"/>
    <p:sldId id="712" r:id="rId23"/>
    <p:sldId id="713" r:id="rId24"/>
  </p:sldIdLst>
  <p:sldSz cx="9144000" cy="6858000" type="letter"/>
  <p:notesSz cx="6858000" cy="9144000"/>
  <p:defaultTextStyle>
    <a:defPPr>
      <a:defRPr lang="en-US"/>
    </a:defPPr>
    <a:lvl1pPr algn="ctr" rtl="0" eaLnBrk="0" fontAlgn="base" hangingPunct="0">
      <a:spcBef>
        <a:spcPct val="0"/>
      </a:spcBef>
      <a:spcAft>
        <a:spcPct val="0"/>
      </a:spcAft>
      <a:defRPr kern="1200">
        <a:solidFill>
          <a:schemeClr val="accent1"/>
        </a:solidFill>
        <a:latin typeface="Arial" charset="0"/>
        <a:ea typeface="+mn-ea"/>
        <a:cs typeface="+mn-cs"/>
      </a:defRPr>
    </a:lvl1pPr>
    <a:lvl2pPr marL="457200" algn="ctr" rtl="0" eaLnBrk="0" fontAlgn="base" hangingPunct="0">
      <a:spcBef>
        <a:spcPct val="0"/>
      </a:spcBef>
      <a:spcAft>
        <a:spcPct val="0"/>
      </a:spcAft>
      <a:defRPr kern="1200">
        <a:solidFill>
          <a:schemeClr val="accent1"/>
        </a:solidFill>
        <a:latin typeface="Arial" charset="0"/>
        <a:ea typeface="+mn-ea"/>
        <a:cs typeface="+mn-cs"/>
      </a:defRPr>
    </a:lvl2pPr>
    <a:lvl3pPr marL="914400" algn="ctr" rtl="0" eaLnBrk="0" fontAlgn="base" hangingPunct="0">
      <a:spcBef>
        <a:spcPct val="0"/>
      </a:spcBef>
      <a:spcAft>
        <a:spcPct val="0"/>
      </a:spcAft>
      <a:defRPr kern="1200">
        <a:solidFill>
          <a:schemeClr val="accent1"/>
        </a:solidFill>
        <a:latin typeface="Arial" charset="0"/>
        <a:ea typeface="+mn-ea"/>
        <a:cs typeface="+mn-cs"/>
      </a:defRPr>
    </a:lvl3pPr>
    <a:lvl4pPr marL="1371600" algn="ctr" rtl="0" eaLnBrk="0" fontAlgn="base" hangingPunct="0">
      <a:spcBef>
        <a:spcPct val="0"/>
      </a:spcBef>
      <a:spcAft>
        <a:spcPct val="0"/>
      </a:spcAft>
      <a:defRPr kern="1200">
        <a:solidFill>
          <a:schemeClr val="accent1"/>
        </a:solidFill>
        <a:latin typeface="Arial" charset="0"/>
        <a:ea typeface="+mn-ea"/>
        <a:cs typeface="+mn-cs"/>
      </a:defRPr>
    </a:lvl4pPr>
    <a:lvl5pPr marL="1828800" algn="ctr" rtl="0" eaLnBrk="0" fontAlgn="base" hangingPunct="0">
      <a:spcBef>
        <a:spcPct val="0"/>
      </a:spcBef>
      <a:spcAft>
        <a:spcPct val="0"/>
      </a:spcAft>
      <a:defRPr kern="1200">
        <a:solidFill>
          <a:schemeClr val="accent1"/>
        </a:solidFill>
        <a:latin typeface="Arial" charset="0"/>
        <a:ea typeface="+mn-ea"/>
        <a:cs typeface="+mn-cs"/>
      </a:defRPr>
    </a:lvl5pPr>
    <a:lvl6pPr marL="2286000" algn="l" defTabSz="457200" rtl="0" eaLnBrk="1" latinLnBrk="0" hangingPunct="1">
      <a:defRPr kern="1200">
        <a:solidFill>
          <a:schemeClr val="accent1"/>
        </a:solidFill>
        <a:latin typeface="Arial" charset="0"/>
        <a:ea typeface="+mn-ea"/>
        <a:cs typeface="+mn-cs"/>
      </a:defRPr>
    </a:lvl6pPr>
    <a:lvl7pPr marL="2743200" algn="l" defTabSz="457200" rtl="0" eaLnBrk="1" latinLnBrk="0" hangingPunct="1">
      <a:defRPr kern="1200">
        <a:solidFill>
          <a:schemeClr val="accent1"/>
        </a:solidFill>
        <a:latin typeface="Arial" charset="0"/>
        <a:ea typeface="+mn-ea"/>
        <a:cs typeface="+mn-cs"/>
      </a:defRPr>
    </a:lvl7pPr>
    <a:lvl8pPr marL="3200400" algn="l" defTabSz="457200" rtl="0" eaLnBrk="1" latinLnBrk="0" hangingPunct="1">
      <a:defRPr kern="1200">
        <a:solidFill>
          <a:schemeClr val="accent1"/>
        </a:solidFill>
        <a:latin typeface="Arial" charset="0"/>
        <a:ea typeface="+mn-ea"/>
        <a:cs typeface="+mn-cs"/>
      </a:defRPr>
    </a:lvl8pPr>
    <a:lvl9pPr marL="3657600" algn="l" defTabSz="457200" rtl="0" eaLnBrk="1" latinLnBrk="0" hangingPunct="1">
      <a:defRPr kern="1200">
        <a:solidFill>
          <a:schemeClr val="accent1"/>
        </a:solidFill>
        <a:latin typeface="Arial" charset="0"/>
        <a:ea typeface="+mn-ea"/>
        <a:cs typeface="+mn-cs"/>
      </a:defRPr>
    </a:lvl9pPr>
  </p:defaultTextStyle>
  <p:extLst>
    <p:ext uri="{521415D9-36F7-43E2-AB2F-B90AF26B5E84}">
      <p14:sectionLst xmlns:p14="http://schemas.microsoft.com/office/powerpoint/2010/main">
        <p14:section name="Default Section" id="{2490E9F5-2DBD-3247-AE6E-04EA2CBC3739}">
          <p14:sldIdLst>
            <p14:sldId id="449"/>
            <p14:sldId id="702"/>
            <p14:sldId id="615"/>
            <p14:sldId id="701"/>
            <p14:sldId id="703"/>
            <p14:sldId id="704"/>
            <p14:sldId id="639"/>
          </p14:sldIdLst>
        </p14:section>
        <p14:section name="isa design goals" id="{F9725A5D-B38C-5442-919B-E519DC10F4BE}">
          <p14:sldIdLst>
            <p14:sldId id="626"/>
            <p14:sldId id="700"/>
            <p14:sldId id="634"/>
            <p14:sldId id="635"/>
            <p14:sldId id="648"/>
            <p14:sldId id="647"/>
          </p14:sldIdLst>
        </p14:section>
        <p14:section name="aspects of ISAs" id="{06230FC3-B467-4743-BFF3-B3E75B146EA4}">
          <p14:sldIdLst>
            <p14:sldId id="705"/>
            <p14:sldId id="728"/>
            <p14:sldId id="706"/>
            <p14:sldId id="707"/>
            <p14:sldId id="708"/>
            <p14:sldId id="709"/>
            <p14:sldId id="710"/>
            <p14:sldId id="711"/>
            <p14:sldId id="712"/>
            <p14:sldId id="713"/>
          </p14:sldIdLst>
        </p14:section>
        <p14:section name="pipelining" id="{E81F7A25-A3BC-344F-88D3-E1F2B3AC8395}">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seph Devietti"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E3E5"/>
    <a:srgbClr val="F7020B"/>
    <a:srgbClr val="000000"/>
    <a:srgbClr val="005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4" autoAdjust="0"/>
    <p:restoredTop sz="78895" autoAdjust="0"/>
  </p:normalViewPr>
  <p:slideViewPr>
    <p:cSldViewPr showGuides="1">
      <p:cViewPr varScale="1">
        <p:scale>
          <a:sx n="77" d="100"/>
          <a:sy n="77" d="100"/>
        </p:scale>
        <p:origin x="1083" y="57"/>
      </p:cViewPr>
      <p:guideLst>
        <p:guide orient="horz" pos="2160"/>
        <p:guide pos="2880"/>
      </p:guideLst>
    </p:cSldViewPr>
  </p:slideViewPr>
  <p:outlineViewPr>
    <p:cViewPr>
      <p:scale>
        <a:sx n="33" d="100"/>
        <a:sy n="33" d="100"/>
      </p:scale>
      <p:origin x="0" y="28872"/>
    </p:cViewPr>
  </p:outlineViewPr>
  <p:notesTextViewPr>
    <p:cViewPr>
      <p:scale>
        <a:sx n="100" d="100"/>
        <a:sy n="100" d="100"/>
      </p:scale>
      <p:origin x="0" y="0"/>
    </p:cViewPr>
  </p:notesTextViewPr>
  <p:sorterViewPr>
    <p:cViewPr>
      <p:scale>
        <a:sx n="100" d="100"/>
        <a:sy n="100" d="100"/>
      </p:scale>
      <p:origin x="0" y="12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4693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idx="2"/>
          </p:nvPr>
        </p:nvSpPr>
        <p:spPr bwMode="auto">
          <a:xfrm>
            <a:off x="1157288" y="587375"/>
            <a:ext cx="4556125" cy="3416300"/>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515938" y="4343400"/>
            <a:ext cx="5910262"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We want this to be in font 11 and justify.</a:t>
            </a:r>
          </a:p>
        </p:txBody>
      </p:sp>
    </p:spTree>
    <p:extLst>
      <p:ext uri="{BB962C8B-B14F-4D97-AF65-F5344CB8AC3E}">
        <p14:creationId xmlns:p14="http://schemas.microsoft.com/office/powerpoint/2010/main" val="3382940304"/>
      </p:ext>
    </p:extLst>
  </p:cSld>
  <p:clrMap bg1="lt1" tx1="dk1" bg2="lt2" tx2="dk2" accent1="accent1" accent2="accent2" accent3="accent3" accent4="accent4" accent5="accent5" accent6="accent6" hlink="hlink" folHlink="folHlink"/>
  <p:hf hdr="0" ftr="0" dt="0"/>
  <p:notesStyle>
    <a:lvl1pPr algn="just" rtl="0" eaLnBrk="0" fontAlgn="base" hangingPunct="0">
      <a:lnSpc>
        <a:spcPct val="90000"/>
      </a:lnSpc>
      <a:spcBef>
        <a:spcPct val="40000"/>
      </a:spcBef>
      <a:spcAft>
        <a:spcPct val="0"/>
      </a:spcAft>
      <a:defRPr sz="1100" kern="1200">
        <a:solidFill>
          <a:schemeClr val="tx1"/>
        </a:solidFill>
        <a:latin typeface="Arial" pitchFamily="-65" charset="0"/>
        <a:ea typeface="ＭＳ Ｐゴシック" charset="-128"/>
        <a:cs typeface="ＭＳ Ｐゴシック" charset="-128"/>
      </a:defRPr>
    </a:lvl1pPr>
    <a:lvl2pPr marL="37931725" indent="-37474525"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noFill/>
          <a:ln w="9525"/>
        </p:spPr>
        <p:txBody>
          <a:bodyPr/>
          <a:lstStyle/>
          <a:p>
            <a:endParaRPr lang="en-US">
              <a:latin typeface="Arial" charset="0"/>
            </a:endParaRPr>
          </a:p>
        </p:txBody>
      </p:sp>
      <p:sp>
        <p:nvSpPr>
          <p:cNvPr id="9219" name="Rectangle 3"/>
          <p:cNvSpPr>
            <a:spLocks noGrp="1" noRot="1" noChangeAspect="1" noChangeArrowheads="1" noTextEdit="1"/>
          </p:cNvSpPr>
          <p:nvPr>
            <p:ph type="sldImg"/>
          </p:nvPr>
        </p:nvSpPr>
        <p:spPr>
          <a:xfrm>
            <a:off x="1157288" y="587375"/>
            <a:ext cx="4556125" cy="3416300"/>
          </a:xfr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7288" y="587375"/>
            <a:ext cx="4556125" cy="3416300"/>
          </a:xfrm>
        </p:spPr>
      </p:sp>
      <p:sp>
        <p:nvSpPr>
          <p:cNvPr id="3" name="Notes Placeholder 2"/>
          <p:cNvSpPr>
            <a:spLocks noGrp="1"/>
          </p:cNvSpPr>
          <p:nvPr>
            <p:ph type="body" idx="1"/>
          </p:nvPr>
        </p:nvSpPr>
        <p:spPr/>
        <p:txBody>
          <a:bodyPr/>
          <a:lstStyle/>
          <a:p>
            <a:r>
              <a:rPr lang="en-US" dirty="0" err="1" smtClean="0"/>
              <a:t>displ:object</a:t>
            </a:r>
            <a:r>
              <a:rPr lang="en-US" dirty="0" smtClean="0"/>
              <a:t>, </a:t>
            </a:r>
            <a:r>
              <a:rPr lang="en-US" dirty="0" err="1" smtClean="0"/>
              <a:t>idx-base:array</a:t>
            </a:r>
            <a:r>
              <a:rPr lang="en-US" dirty="0" smtClean="0"/>
              <a:t>,</a:t>
            </a:r>
            <a:r>
              <a:rPr lang="en-US" baseline="0" dirty="0" smtClean="0"/>
              <a:t> </a:t>
            </a:r>
            <a:r>
              <a:rPr lang="en-US" dirty="0" err="1" smtClean="0"/>
              <a:t>mem-ind</a:t>
            </a:r>
            <a:r>
              <a:rPr lang="en-US" dirty="0" smtClean="0"/>
              <a:t>:**,</a:t>
            </a:r>
            <a:r>
              <a:rPr lang="en-US" baseline="0" dirty="0" smtClean="0"/>
              <a:t> </a:t>
            </a:r>
            <a:r>
              <a:rPr lang="en-US" baseline="0" dirty="0" err="1" smtClean="0"/>
              <a:t>scaled:array-of-structs</a:t>
            </a:r>
            <a:r>
              <a:rPr lang="en-US" baseline="0" dirty="0" smtClean="0"/>
              <a:t>, </a:t>
            </a:r>
            <a:r>
              <a:rPr lang="en-US" baseline="0" dirty="0" err="1" smtClean="0"/>
              <a:t>pc-rel:constant</a:t>
            </a:r>
            <a:r>
              <a:rPr lang="en-US" baseline="0" dirty="0" smtClean="0"/>
              <a:t> in </a:t>
            </a:r>
            <a:r>
              <a:rPr lang="en-US" baseline="0" dirty="0" err="1" smtClean="0"/>
              <a:t>insn</a:t>
            </a:r>
            <a:r>
              <a:rPr lang="en-US" baseline="0" dirty="0" smtClean="0"/>
              <a:t> memory</a:t>
            </a:r>
            <a:endParaRPr lang="en-US" dirty="0"/>
          </a:p>
        </p:txBody>
      </p:sp>
    </p:spTree>
    <p:extLst>
      <p:ext uri="{BB962C8B-B14F-4D97-AF65-F5344CB8AC3E}">
        <p14:creationId xmlns:p14="http://schemas.microsoft.com/office/powerpoint/2010/main" val="653995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7288" y="587375"/>
            <a:ext cx="4556125" cy="3416300"/>
          </a:xfrm>
        </p:spPr>
      </p:sp>
      <p:sp>
        <p:nvSpPr>
          <p:cNvPr id="3" name="Notes Placeholder 2"/>
          <p:cNvSpPr>
            <a:spLocks noGrp="1"/>
          </p:cNvSpPr>
          <p:nvPr>
            <p:ph type="body" idx="1"/>
          </p:nvPr>
        </p:nvSpPr>
        <p:spPr/>
        <p:txBody>
          <a:bodyPr/>
          <a:lstStyle/>
          <a:p>
            <a:r>
              <a:rPr lang="en-US" dirty="0" err="1" smtClean="0"/>
              <a:t>displ:object</a:t>
            </a:r>
            <a:r>
              <a:rPr lang="en-US" dirty="0" smtClean="0"/>
              <a:t>, </a:t>
            </a:r>
            <a:r>
              <a:rPr lang="en-US" dirty="0" err="1" smtClean="0"/>
              <a:t>idx-base:array</a:t>
            </a:r>
            <a:r>
              <a:rPr lang="en-US" dirty="0" smtClean="0"/>
              <a:t>,</a:t>
            </a:r>
            <a:r>
              <a:rPr lang="en-US" baseline="0" dirty="0" smtClean="0"/>
              <a:t> </a:t>
            </a:r>
            <a:r>
              <a:rPr lang="en-US" dirty="0" err="1" smtClean="0"/>
              <a:t>mem-ind</a:t>
            </a:r>
            <a:r>
              <a:rPr lang="en-US" dirty="0" smtClean="0"/>
              <a:t>:**,</a:t>
            </a:r>
            <a:r>
              <a:rPr lang="en-US" baseline="0" dirty="0" smtClean="0"/>
              <a:t> </a:t>
            </a:r>
            <a:r>
              <a:rPr lang="en-US" baseline="0" dirty="0" err="1" smtClean="0"/>
              <a:t>scaled:array-of-structs</a:t>
            </a:r>
            <a:r>
              <a:rPr lang="en-US" baseline="0" dirty="0" smtClean="0"/>
              <a:t>, </a:t>
            </a:r>
            <a:r>
              <a:rPr lang="en-US" baseline="0" dirty="0" err="1" smtClean="0"/>
              <a:t>pc-rel:constant</a:t>
            </a:r>
            <a:r>
              <a:rPr lang="en-US" baseline="0" dirty="0" smtClean="0"/>
              <a:t> in </a:t>
            </a:r>
            <a:r>
              <a:rPr lang="en-US" baseline="0" dirty="0" err="1" smtClean="0"/>
              <a:t>insn</a:t>
            </a:r>
            <a:r>
              <a:rPr lang="en-US" baseline="0" dirty="0" smtClean="0"/>
              <a:t> memory</a:t>
            </a:r>
            <a:endParaRPr lang="en-US" dirty="0"/>
          </a:p>
        </p:txBody>
      </p:sp>
    </p:spTree>
    <p:extLst>
      <p:ext uri="{BB962C8B-B14F-4D97-AF65-F5344CB8AC3E}">
        <p14:creationId xmlns:p14="http://schemas.microsoft.com/office/powerpoint/2010/main" val="653995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157288" y="587375"/>
            <a:ext cx="4556125" cy="3416300"/>
          </a:xfrm>
        </p:spPr>
      </p:sp>
      <p:sp>
        <p:nvSpPr>
          <p:cNvPr id="58371" name="Rectangle 3"/>
          <p:cNvSpPr>
            <a:spLocks noGrp="1" noChangeArrowheads="1"/>
          </p:cNvSpPr>
          <p:nvPr>
            <p:ph type="body" idx="1"/>
          </p:nvPr>
        </p:nvSpPr>
        <p:spPr>
          <a:noFill/>
          <a:ln w="9525"/>
        </p:spPr>
        <p:txBody>
          <a:bodyPr/>
          <a:lstStyle/>
          <a:p>
            <a:endParaRPr lang="en-US" dirty="0" smtClean="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7288" y="587375"/>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06359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7288" y="587375"/>
            <a:ext cx="4556125" cy="3416300"/>
          </a:xfrm>
        </p:spPr>
      </p:sp>
      <p:sp>
        <p:nvSpPr>
          <p:cNvPr id="3" name="Notes Placeholder 2"/>
          <p:cNvSpPr>
            <a:spLocks noGrp="1"/>
          </p:cNvSpPr>
          <p:nvPr>
            <p:ph type="body" idx="1"/>
          </p:nvPr>
        </p:nvSpPr>
        <p:spPr/>
        <p:txBody>
          <a:bodyPr/>
          <a:lstStyle/>
          <a:p>
            <a:r>
              <a:rPr lang="en-US" dirty="0" smtClean="0"/>
              <a:t>Too small, read out</a:t>
            </a:r>
            <a:endParaRPr lang="en-US" dirty="0"/>
          </a:p>
        </p:txBody>
      </p:sp>
    </p:spTree>
    <p:extLst>
      <p:ext uri="{BB962C8B-B14F-4D97-AF65-F5344CB8AC3E}">
        <p14:creationId xmlns:p14="http://schemas.microsoft.com/office/powerpoint/2010/main" val="3869769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6"/>
          <p:cNvSpPr>
            <a:spLocks noGrp="1" noRot="1" noChangeAspect="1" noChangeArrowheads="1" noTextEdit="1"/>
          </p:cNvSpPr>
          <p:nvPr>
            <p:ph type="sldImg"/>
          </p:nvPr>
        </p:nvSpPr>
        <p:spPr>
          <a:xfrm>
            <a:off x="1157288" y="587375"/>
            <a:ext cx="4556125" cy="3416300"/>
          </a:xfrm>
        </p:spPr>
      </p:sp>
      <p:sp>
        <p:nvSpPr>
          <p:cNvPr id="35843" name="Rectangle 1027"/>
          <p:cNvSpPr>
            <a:spLocks noGrp="1" noChangeArrowheads="1"/>
          </p:cNvSpPr>
          <p:nvPr>
            <p:ph type="body" idx="1"/>
          </p:nvPr>
        </p:nvSpPr>
        <p:spPr>
          <a:noFill/>
          <a:ln w="9525"/>
        </p:spPr>
        <p:txBody>
          <a:bodyPr/>
          <a:lstStyle/>
          <a:p>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157288" y="587375"/>
            <a:ext cx="4556125" cy="3416300"/>
          </a:xfrm>
          <a:solidFill>
            <a:srgbClr val="FFFFFF"/>
          </a:solidFill>
          <a:ln>
            <a:solidFill>
              <a:srgbClr val="000000"/>
            </a:solidFill>
          </a:ln>
        </p:spPr>
      </p:sp>
      <p:sp>
        <p:nvSpPr>
          <p:cNvPr id="11267" name="Rectangle 3"/>
          <p:cNvSpPr>
            <a:spLocks noGrp="1" noChangeArrowheads="1"/>
          </p:cNvSpPr>
          <p:nvPr>
            <p:ph type="body" idx="1"/>
          </p:nvPr>
        </p:nvSpPr>
        <p:spPr>
          <a:solidFill>
            <a:srgbClr val="FFFFFF"/>
          </a:solidFill>
          <a:ln>
            <a:solidFill>
              <a:srgbClr val="000000"/>
            </a:solidFill>
          </a:ln>
        </p:spPr>
        <p:txBody>
          <a:bodyPr/>
          <a:lstStyle/>
          <a:p>
            <a:r>
              <a:rPr lang="en-US" dirty="0" smtClean="0">
                <a:latin typeface="Arial" pitchFamily="-65" charset="0"/>
              </a:rPr>
              <a:t>Overview of today’s class:</a:t>
            </a:r>
            <a:r>
              <a:rPr lang="en-US" baseline="0" dirty="0" smtClean="0">
                <a:latin typeface="Arial" pitchFamily="-65" charset="0"/>
              </a:rPr>
              <a:t> </a:t>
            </a:r>
          </a:p>
          <a:p>
            <a:endParaRPr lang="en-US" baseline="0" dirty="0" smtClean="0">
              <a:latin typeface="Arial" pitchFamily="-65" charset="0"/>
            </a:endParaRPr>
          </a:p>
          <a:p>
            <a:r>
              <a:rPr lang="en-US" baseline="0" dirty="0" smtClean="0">
                <a:latin typeface="Arial" pitchFamily="-65" charset="0"/>
              </a:rPr>
              <a:t>Metrics, how measure CPU performance, </a:t>
            </a:r>
            <a:endParaRPr lang="en-US" dirty="0" smtClean="0">
              <a:latin typeface="Arial" pitchFamily="-65"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7288" y="587375"/>
            <a:ext cx="4556125" cy="3416300"/>
          </a:xfrm>
        </p:spPr>
      </p:sp>
      <p:sp>
        <p:nvSpPr>
          <p:cNvPr id="3" name="Notes Placeholder 2"/>
          <p:cNvSpPr>
            <a:spLocks noGrp="1"/>
          </p:cNvSpPr>
          <p:nvPr>
            <p:ph type="body" idx="1"/>
          </p:nvPr>
        </p:nvSpPr>
        <p:spPr/>
        <p:txBody>
          <a:bodyPr/>
          <a:lstStyle/>
          <a:p>
            <a:pPr marL="228600" marR="0" indent="-228600" algn="just" defTabSz="914400" rtl="0" eaLnBrk="0" fontAlgn="base" latinLnBrk="0" hangingPunct="0">
              <a:lnSpc>
                <a:spcPct val="90000"/>
              </a:lnSpc>
              <a:spcBef>
                <a:spcPct val="40000"/>
              </a:spcBef>
              <a:spcAft>
                <a:spcPct val="0"/>
              </a:spcAft>
              <a:buClrTx/>
              <a:buSzTx/>
              <a:buFontTx/>
              <a:buAutoNum type="arabicPeriod"/>
              <a:tabLst/>
              <a:defRPr/>
            </a:pPr>
            <a:endParaRPr lang="en-US" dirty="0"/>
          </a:p>
        </p:txBody>
      </p:sp>
    </p:spTree>
    <p:extLst>
      <p:ext uri="{BB962C8B-B14F-4D97-AF65-F5344CB8AC3E}">
        <p14:creationId xmlns:p14="http://schemas.microsoft.com/office/powerpoint/2010/main" val="232772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157288" y="587375"/>
            <a:ext cx="4556125" cy="3416300"/>
          </a:xfrm>
        </p:spPr>
      </p:sp>
      <p:sp>
        <p:nvSpPr>
          <p:cNvPr id="98307" name="Rectangle 3"/>
          <p:cNvSpPr>
            <a:spLocks noGrp="1" noChangeArrowheads="1"/>
          </p:cNvSpPr>
          <p:nvPr>
            <p:ph type="body" idx="1"/>
          </p:nvPr>
        </p:nvSpPr>
        <p:spPr>
          <a:noFill/>
          <a:ln w="9525"/>
        </p:spPr>
        <p:txBody>
          <a:bodyPr/>
          <a:lstStyle/>
          <a:p>
            <a:r>
              <a:rPr lang="en-US" dirty="0" smtClean="0">
                <a:latin typeface="Arial" pitchFamily="-65" charset="0"/>
                <a:ea typeface="ＭＳ Ｐゴシック" pitchFamily="-65" charset="-128"/>
                <a:cs typeface="ＭＳ Ｐゴシック" pitchFamily="-65" charset="-128"/>
              </a:rPr>
              <a:t>diff </a:t>
            </a:r>
            <a:r>
              <a:rPr lang="en-US" dirty="0" err="1" smtClean="0">
                <a:latin typeface="Arial" pitchFamily="-65" charset="0"/>
                <a:ea typeface="ＭＳ Ｐゴシック" pitchFamily="-65" charset="-128"/>
                <a:cs typeface="ＭＳ Ｐゴシック" pitchFamily="-65" charset="-128"/>
              </a:rPr>
              <a:t>wrt</a:t>
            </a:r>
            <a:r>
              <a:rPr lang="en-US" dirty="0" smtClean="0">
                <a:latin typeface="Arial" pitchFamily="-65" charset="0"/>
                <a:ea typeface="ＭＳ Ｐゴシック" pitchFamily="-65" charset="-128"/>
                <a:cs typeface="ＭＳ Ｐゴシック" pitchFamily="-65" charset="-128"/>
              </a:rPr>
              <a:t> virtualization software like </a:t>
            </a:r>
            <a:r>
              <a:rPr lang="en-US" dirty="0" err="1" smtClean="0">
                <a:latin typeface="Arial" pitchFamily="-65" charset="0"/>
                <a:ea typeface="ＭＳ Ｐゴシック" pitchFamily="-65" charset="-128"/>
                <a:cs typeface="ＭＳ Ｐゴシック" pitchFamily="-65" charset="-128"/>
              </a:rPr>
              <a:t>VMWare</a:t>
            </a:r>
            <a:r>
              <a:rPr lang="en-US" dirty="0" smtClean="0">
                <a:latin typeface="Arial" pitchFamily="-65" charset="0"/>
                <a:ea typeface="ＭＳ Ｐゴシック" pitchFamily="-65" charset="-128"/>
                <a:cs typeface="ＭＳ Ｐゴシック" pitchFamily="-65" charset="-128"/>
              </a:rPr>
              <a:t>,</a:t>
            </a:r>
            <a:r>
              <a:rPr lang="en-US" baseline="0" dirty="0" smtClean="0">
                <a:latin typeface="Arial" pitchFamily="-65" charset="0"/>
                <a:ea typeface="ＭＳ Ｐゴシック" pitchFamily="-65" charset="-128"/>
                <a:cs typeface="ＭＳ Ｐゴシック" pitchFamily="-65" charset="-128"/>
              </a:rPr>
              <a:t> Virtual PC, Parallels, </a:t>
            </a:r>
            <a:r>
              <a:rPr lang="en-US" baseline="0" dirty="0" err="1" smtClean="0">
                <a:latin typeface="Arial" pitchFamily="-65" charset="0"/>
                <a:ea typeface="ＭＳ Ｐゴシック" pitchFamily="-65" charset="-128"/>
                <a:cs typeface="ＭＳ Ｐゴシック" pitchFamily="-65" charset="-128"/>
              </a:rPr>
              <a:t>Xen</a:t>
            </a:r>
            <a:r>
              <a:rPr lang="en-US" baseline="0" dirty="0" smtClean="0">
                <a:latin typeface="Arial" pitchFamily="-65" charset="0"/>
                <a:ea typeface="ＭＳ Ｐゴシック" pitchFamily="-65" charset="-128"/>
                <a:cs typeface="ＭＳ Ｐゴシック" pitchFamily="-65" charset="-128"/>
              </a:rPr>
              <a:t>, etc.</a:t>
            </a:r>
          </a:p>
          <a:p>
            <a:endParaRPr lang="en-US" baseline="0" dirty="0" smtClean="0">
              <a:latin typeface="Arial" pitchFamily="-65" charset="0"/>
              <a:ea typeface="ＭＳ Ｐゴシック" pitchFamily="-65" charset="-128"/>
              <a:cs typeface="ＭＳ Ｐゴシック" pitchFamily="-65" charset="-128"/>
            </a:endParaRPr>
          </a:p>
          <a:p>
            <a:pPr marL="0" marR="0" indent="0" algn="just" defTabSz="914400" rtl="0" eaLnBrk="0" fontAlgn="base" latinLnBrk="0" hangingPunct="0">
              <a:lnSpc>
                <a:spcPct val="90000"/>
              </a:lnSpc>
              <a:spcBef>
                <a:spcPct val="40000"/>
              </a:spcBef>
              <a:spcAft>
                <a:spcPct val="0"/>
              </a:spcAft>
              <a:buClrTx/>
              <a:buSzTx/>
              <a:buFontTx/>
              <a:buNone/>
              <a:tabLst/>
              <a:defRPr/>
            </a:pPr>
            <a:r>
              <a:rPr lang="en-US" dirty="0" smtClean="0">
                <a:latin typeface="Arial" pitchFamily="-65" charset="0"/>
                <a:ea typeface="ＭＳ Ｐゴシック" pitchFamily="-65" charset="-128"/>
                <a:cs typeface="ＭＳ Ｐゴシック" pitchFamily="-65" charset="-128"/>
              </a:rPr>
              <a:t>Rosetta is a dynamic binary translator for Mac OS X that allows many PowerPC applications to run on certain Intel-based Macintosh computers without modification. Apple released Rosetta in 2006 when it changed the instruction set architecture of the Macintosh platform from the PowerPC to the Intel processor.</a:t>
            </a:r>
          </a:p>
          <a:p>
            <a:pPr marL="0" marR="0" indent="0" algn="just" defTabSz="914400" rtl="0" eaLnBrk="0" fontAlgn="base" latinLnBrk="0" hangingPunct="0">
              <a:lnSpc>
                <a:spcPct val="90000"/>
              </a:lnSpc>
              <a:spcBef>
                <a:spcPct val="40000"/>
              </a:spcBef>
              <a:spcAft>
                <a:spcPct val="0"/>
              </a:spcAft>
              <a:buClrTx/>
              <a:buSzTx/>
              <a:buFontTx/>
              <a:buNone/>
              <a:tabLst/>
              <a:defRPr/>
            </a:pPr>
            <a:endParaRPr lang="en-US" dirty="0" smtClean="0">
              <a:latin typeface="Arial" pitchFamily="-65" charset="0"/>
              <a:ea typeface="ＭＳ Ｐゴシック" pitchFamily="-65" charset="-128"/>
              <a:cs typeface="ＭＳ Ｐゴシック" pitchFamily="-65" charset="-128"/>
            </a:endParaRPr>
          </a:p>
          <a:p>
            <a:pPr marL="0" marR="0" indent="0" algn="just" defTabSz="914400" rtl="0" eaLnBrk="0" fontAlgn="base" latinLnBrk="0" hangingPunct="0">
              <a:lnSpc>
                <a:spcPct val="90000"/>
              </a:lnSpc>
              <a:spcBef>
                <a:spcPct val="40000"/>
              </a:spcBef>
              <a:spcAft>
                <a:spcPct val="0"/>
              </a:spcAft>
              <a:buClrTx/>
              <a:buSzTx/>
              <a:buFontTx/>
              <a:buNone/>
              <a:tabLst/>
              <a:defRPr/>
            </a:pPr>
            <a:r>
              <a:rPr lang="en-US" dirty="0" smtClean="0">
                <a:latin typeface="Arial" pitchFamily="-65" charset="0"/>
                <a:ea typeface="ＭＳ Ｐゴシック" pitchFamily="-65" charset="-128"/>
                <a:cs typeface="ＭＳ Ｐゴシック" pitchFamily="-65" charset="-128"/>
              </a:rPr>
              <a:t>Virtual ISA</a:t>
            </a:r>
            <a:r>
              <a:rPr lang="en-US" baseline="0" dirty="0" smtClean="0">
                <a:latin typeface="Arial" pitchFamily="-65" charset="0"/>
                <a:ea typeface="ＭＳ Ｐゴシック" pitchFamily="-65" charset="-128"/>
                <a:cs typeface="ＭＳ Ｐゴシック" pitchFamily="-65" charset="-128"/>
              </a:rPr>
              <a:t>: An instruction set</a:t>
            </a:r>
            <a:r>
              <a:rPr lang="en-US" dirty="0" smtClean="0">
                <a:latin typeface="Arial" pitchFamily="-65" charset="0"/>
                <a:ea typeface="ＭＳ Ｐゴシック" pitchFamily="-65" charset="-128"/>
                <a:cs typeface="ＭＳ Ｐゴシック" pitchFamily="-65" charset="-128"/>
              </a:rPr>
              <a:t> that can be compiled to, but requires additional transformations before it can be executed by hardware. The idea is that you can do most of the compiler optimizations on the virtual ISA and then target many different processors by doing simple instruction to instruction translations. </a:t>
            </a:r>
            <a:endParaRPr lang="en-US" dirty="0">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7288" y="587375"/>
            <a:ext cx="4556125" cy="3416300"/>
          </a:xfrm>
        </p:spPr>
      </p:sp>
      <p:sp>
        <p:nvSpPr>
          <p:cNvPr id="3" name="Notes Placeholder 2"/>
          <p:cNvSpPr>
            <a:spLocks noGrp="1"/>
          </p:cNvSpPr>
          <p:nvPr>
            <p:ph type="body" idx="1"/>
          </p:nvPr>
        </p:nvSpPr>
        <p:spPr/>
        <p:txBody>
          <a:bodyPr/>
          <a:lstStyle/>
          <a:p>
            <a:r>
              <a:rPr lang="en-US" dirty="0" smtClean="0"/>
              <a:t>Machine code mapped</a:t>
            </a:r>
            <a:r>
              <a:rPr lang="en-US" baseline="0" dirty="0" smtClean="0"/>
              <a:t> to </a:t>
            </a:r>
            <a:r>
              <a:rPr lang="en-US" baseline="0" dirty="0" err="1" smtClean="0"/>
              <a:t>assemply</a:t>
            </a:r>
            <a:endParaRPr lang="en-US" dirty="0"/>
          </a:p>
        </p:txBody>
      </p:sp>
    </p:spTree>
    <p:extLst>
      <p:ext uri="{BB962C8B-B14F-4D97-AF65-F5344CB8AC3E}">
        <p14:creationId xmlns:p14="http://schemas.microsoft.com/office/powerpoint/2010/main" val="2666353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Rot="1" noChangeAspect="1" noChangeArrowheads="1" noTextEdit="1"/>
          </p:cNvSpPr>
          <p:nvPr>
            <p:ph type="sldImg"/>
          </p:nvPr>
        </p:nvSpPr>
        <p:spPr>
          <a:xfrm>
            <a:off x="1157288" y="587375"/>
            <a:ext cx="4556125" cy="3416300"/>
          </a:xfrm>
        </p:spPr>
      </p:sp>
      <p:sp>
        <p:nvSpPr>
          <p:cNvPr id="37891" name="Rectangle 1027"/>
          <p:cNvSpPr>
            <a:spLocks noGrp="1" noChangeArrowheads="1"/>
          </p:cNvSpPr>
          <p:nvPr>
            <p:ph type="body" idx="1"/>
          </p:nvPr>
        </p:nvSpPr>
        <p:spPr>
          <a:noFill/>
          <a:ln w="9525"/>
        </p:spPr>
        <p:txBody>
          <a:bodyPr/>
          <a:lstStyle/>
          <a:p>
            <a:endParaRPr lang="en-US">
              <a:latin typeface="Arial" pitchFamily="-84" charset="0"/>
              <a:ea typeface="ＭＳ Ｐゴシック" pitchFamily="-84" charset="-128"/>
              <a:cs typeface="ＭＳ Ｐゴシック" pitchFamily="-8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8537" name="Rectangle 57"/>
          <p:cNvSpPr>
            <a:spLocks noGrp="1" noChangeArrowheads="1"/>
          </p:cNvSpPr>
          <p:nvPr>
            <p:ph type="ctrTitle"/>
          </p:nvPr>
        </p:nvSpPr>
        <p:spPr>
          <a:xfrm>
            <a:off x="990600" y="1752600"/>
            <a:ext cx="7772400" cy="1143000"/>
          </a:xfrm>
        </p:spPr>
        <p:txBody>
          <a:bodyPr/>
          <a:lstStyle>
            <a:lvl1pPr algn="ctr">
              <a:defRPr/>
            </a:lvl1pPr>
          </a:lstStyle>
          <a:p>
            <a:r>
              <a:rPr lang="en-US"/>
              <a:t>Click to edit Master title style</a:t>
            </a:r>
          </a:p>
        </p:txBody>
      </p:sp>
      <p:sp>
        <p:nvSpPr>
          <p:cNvPr id="148538" name="Rectangle 5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lgn="ctr">
              <a:buFontTx/>
              <a:buNone/>
              <a:defRPr/>
            </a:lvl1pPr>
          </a:lstStyle>
          <a:p>
            <a:r>
              <a:rPr lang="en-US"/>
              <a:t>Click to edit Master subtitle style</a:t>
            </a:r>
          </a:p>
        </p:txBody>
      </p:sp>
      <p:sp>
        <p:nvSpPr>
          <p:cNvPr id="4" name="Rectangle 60"/>
          <p:cNvSpPr>
            <a:spLocks noGrp="1" noChangeArrowheads="1"/>
          </p:cNvSpPr>
          <p:nvPr>
            <p:ph type="ftr" sz="quarter" idx="10"/>
          </p:nvPr>
        </p:nvSpPr>
        <p:spPr/>
        <p:txBody>
          <a:bodyPr/>
          <a:lstStyle>
            <a:lvl1pPr>
              <a:defRPr smtClean="0"/>
            </a:lvl1pPr>
          </a:lstStyle>
          <a:p>
            <a:r>
              <a:rPr lang="en-US" smtClean="0"/>
              <a:t>CMPE 110: Computer Architecture  |  Prof. Jishen Zhao  |  Week 2</a:t>
            </a:r>
            <a:endParaRPr lang="en-US" dirty="0"/>
          </a:p>
        </p:txBody>
      </p:sp>
      <p:sp>
        <p:nvSpPr>
          <p:cNvPr id="5" name="Rectangle 61"/>
          <p:cNvSpPr>
            <a:spLocks noGrp="1" noChangeArrowheads="1"/>
          </p:cNvSpPr>
          <p:nvPr>
            <p:ph type="sldNum" sz="quarter" idx="11"/>
          </p:nvPr>
        </p:nvSpPr>
        <p:spPr>
          <a:xfrm>
            <a:off x="6553200" y="6248400"/>
            <a:ext cx="1905000" cy="457200"/>
          </a:xfrm>
        </p:spPr>
        <p:txBody>
          <a:bodyPr/>
          <a:lstStyle>
            <a:lvl1pPr>
              <a:defRPr/>
            </a:lvl1pPr>
          </a:lstStyle>
          <a:p>
            <a:fld id="{BE8751B1-933B-8E47-B6EC-07364378BBE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62"/>
          <p:cNvSpPr>
            <a:spLocks noChangeShapeType="1"/>
          </p:cNvSpPr>
          <p:nvPr userDrawn="1"/>
        </p:nvSpPr>
        <p:spPr bwMode="auto">
          <a:xfrm>
            <a:off x="304800" y="914400"/>
            <a:ext cx="8534400" cy="0"/>
          </a:xfrm>
          <a:prstGeom prst="line">
            <a:avLst/>
          </a:prstGeom>
          <a:noFill/>
          <a:ln w="28575">
            <a:solidFill>
              <a:srgbClr val="000000"/>
            </a:solidFill>
            <a:round/>
            <a:headEnd/>
            <a:tailEnd/>
          </a:ln>
          <a:effectLst/>
        </p:spPr>
        <p:txBody>
          <a:bodyPr wrap="none" anchor="ctr">
            <a:prstTxWarp prst="textNoShape">
              <a:avLst/>
            </a:prstTxWarp>
          </a:bodyPr>
          <a:lstStyle/>
          <a:p>
            <a:pPr>
              <a:defRPr/>
            </a:pP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0"/>
          <p:cNvSpPr>
            <a:spLocks noGrp="1" noChangeArrowheads="1"/>
          </p:cNvSpPr>
          <p:nvPr>
            <p:ph type="ftr" sz="quarter" idx="10"/>
          </p:nvPr>
        </p:nvSpPr>
        <p:spPr/>
        <p:txBody>
          <a:bodyPr/>
          <a:lstStyle>
            <a:lvl1pPr>
              <a:defRPr/>
            </a:lvl1pPr>
          </a:lstStyle>
          <a:p>
            <a:r>
              <a:rPr lang="en-US" smtClean="0"/>
              <a:t>CMPE 110: Computer Architecture  |  Prof. Jishen Zhao  |  Week 2</a:t>
            </a:r>
            <a:endParaRPr lang="en-US" dirty="0">
              <a:solidFill>
                <a:schemeClr val="tx1"/>
              </a:solidFill>
            </a:endParaRPr>
          </a:p>
        </p:txBody>
      </p:sp>
      <p:sp>
        <p:nvSpPr>
          <p:cNvPr id="6" name="Rectangle 61"/>
          <p:cNvSpPr>
            <a:spLocks noGrp="1" noChangeArrowheads="1"/>
          </p:cNvSpPr>
          <p:nvPr>
            <p:ph type="sldNum" sz="quarter" idx="11"/>
          </p:nvPr>
        </p:nvSpPr>
        <p:spPr/>
        <p:txBody>
          <a:bodyPr/>
          <a:lstStyle>
            <a:lvl1pPr>
              <a:defRPr/>
            </a:lvl1pPr>
          </a:lstStyle>
          <a:p>
            <a:fld id="{7B3C0331-D576-7844-BFC3-04CFD80F6911}" type="slidenum">
              <a:rPr lang="en-US"/>
              <a:pPr/>
              <a:t>‹#›</a:t>
            </a:fld>
            <a:endParaRPr lang="en-US">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0"/>
          <p:cNvSpPr>
            <a:spLocks noGrp="1" noChangeArrowheads="1"/>
          </p:cNvSpPr>
          <p:nvPr>
            <p:ph type="ftr" sz="quarter" idx="10"/>
          </p:nvPr>
        </p:nvSpPr>
        <p:spPr>
          <a:ln/>
        </p:spPr>
        <p:txBody>
          <a:bodyPr/>
          <a:lstStyle>
            <a:lvl1pPr>
              <a:defRPr/>
            </a:lvl1pPr>
          </a:lstStyle>
          <a:p>
            <a:r>
              <a:rPr lang="en-US" smtClean="0"/>
              <a:t>CMPE 110: Computer Architecture  |  Prof. Jishen Zhao  |  Week 2</a:t>
            </a:r>
            <a:endParaRPr lang="en-US" dirty="0">
              <a:solidFill>
                <a:schemeClr val="tx1"/>
              </a:solidFill>
            </a:endParaRPr>
          </a:p>
        </p:txBody>
      </p:sp>
      <p:sp>
        <p:nvSpPr>
          <p:cNvPr id="3" name="Rectangle 61"/>
          <p:cNvSpPr>
            <a:spLocks noGrp="1" noChangeArrowheads="1"/>
          </p:cNvSpPr>
          <p:nvPr>
            <p:ph type="sldNum" sz="quarter" idx="11"/>
          </p:nvPr>
        </p:nvSpPr>
        <p:spPr>
          <a:ln/>
        </p:spPr>
        <p:txBody>
          <a:bodyPr/>
          <a:lstStyle>
            <a:lvl1pPr>
              <a:defRPr/>
            </a:lvl1pPr>
          </a:lstStyle>
          <a:p>
            <a:fld id="{D2B717AF-0CF5-C94D-84AB-C3CCE109B211}" type="slidenum">
              <a:rPr lang="en-US"/>
              <a:pPr/>
              <a:t>‹#›</a:t>
            </a:fld>
            <a:endParaRPr lang="en-US">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04800" y="228600"/>
            <a:ext cx="8534400" cy="601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60"/>
          <p:cNvSpPr>
            <a:spLocks noGrp="1" noChangeArrowheads="1"/>
          </p:cNvSpPr>
          <p:nvPr>
            <p:ph type="ftr" sz="quarter" idx="10"/>
          </p:nvPr>
        </p:nvSpPr>
        <p:spPr>
          <a:ln/>
        </p:spPr>
        <p:txBody>
          <a:bodyPr/>
          <a:lstStyle>
            <a:lvl1pPr>
              <a:defRPr/>
            </a:lvl1pPr>
          </a:lstStyle>
          <a:p>
            <a:r>
              <a:rPr lang="en-US" smtClean="0"/>
              <a:t>CMPE 110: Computer Architecture  |  Prof. Jishen Zhao  |  Week 2</a:t>
            </a:r>
            <a:endParaRPr lang="en-US" dirty="0">
              <a:solidFill>
                <a:schemeClr val="tx1"/>
              </a:solidFill>
            </a:endParaRPr>
          </a:p>
        </p:txBody>
      </p:sp>
      <p:sp>
        <p:nvSpPr>
          <p:cNvPr id="4" name="Rectangle 61"/>
          <p:cNvSpPr>
            <a:spLocks noGrp="1" noChangeArrowheads="1"/>
          </p:cNvSpPr>
          <p:nvPr>
            <p:ph type="sldNum" sz="quarter" idx="11"/>
          </p:nvPr>
        </p:nvSpPr>
        <p:spPr>
          <a:ln/>
        </p:spPr>
        <p:txBody>
          <a:bodyPr/>
          <a:lstStyle>
            <a:lvl1pPr>
              <a:defRPr/>
            </a:lvl1pPr>
          </a:lstStyle>
          <a:p>
            <a:fld id="{1C349D11-C564-E14C-85C7-EA1248F57343}" type="slidenum">
              <a:rPr lang="en-US"/>
              <a:pPr/>
              <a:t>‹#›</a:t>
            </a:fld>
            <a:endParaRPr lang="en-US">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0"/>
          <p:cNvSpPr>
            <a:spLocks noGrp="1" noChangeArrowheads="1"/>
          </p:cNvSpPr>
          <p:nvPr>
            <p:ph type="ftr" sz="quarter" idx="10"/>
          </p:nvPr>
        </p:nvSpPr>
        <p:spPr>
          <a:ln/>
        </p:spPr>
        <p:txBody>
          <a:bodyPr/>
          <a:lstStyle>
            <a:lvl1pPr>
              <a:defRPr/>
            </a:lvl1pPr>
          </a:lstStyle>
          <a:p>
            <a:pPr>
              <a:defRPr/>
            </a:pPr>
            <a:r>
              <a:rPr lang="en-US" smtClean="0"/>
              <a:t>CMPE 110: Computer Architecture  |  Prof. Jishen Zhao  |  Week 2</a:t>
            </a:r>
            <a:endParaRPr lang="en-US" dirty="0">
              <a:solidFill>
                <a:schemeClr val="tx1"/>
              </a:solidFill>
            </a:endParaRPr>
          </a:p>
        </p:txBody>
      </p:sp>
      <p:sp>
        <p:nvSpPr>
          <p:cNvPr id="5" name="Rectangle 61"/>
          <p:cNvSpPr>
            <a:spLocks noGrp="1" noChangeArrowheads="1"/>
          </p:cNvSpPr>
          <p:nvPr>
            <p:ph type="sldNum" sz="quarter" idx="11"/>
          </p:nvPr>
        </p:nvSpPr>
        <p:spPr>
          <a:ln/>
        </p:spPr>
        <p:txBody>
          <a:bodyPr/>
          <a:lstStyle>
            <a:lvl1pPr>
              <a:defRPr/>
            </a:lvl1pPr>
          </a:lstStyle>
          <a:p>
            <a:pPr>
              <a:defRPr/>
            </a:pPr>
            <a:fld id="{8A449E94-19F6-204E-9C9A-62AF29BDBB61}" type="slidenum">
              <a:rPr lang="en-US"/>
              <a:pPr>
                <a:defRPr/>
              </a:pPr>
              <a:t>‹#›</a:t>
            </a:fld>
            <a:endParaRPr lang="en-US">
              <a:solidFill>
                <a:schemeClr val="tx1"/>
              </a:solidFill>
            </a:endParaRPr>
          </a:p>
        </p:txBody>
      </p:sp>
    </p:spTree>
    <p:extLst>
      <p:ext uri="{BB962C8B-B14F-4D97-AF65-F5344CB8AC3E}">
        <p14:creationId xmlns:p14="http://schemas.microsoft.com/office/powerpoint/2010/main" val="3833748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5"/>
          <p:cNvSpPr>
            <a:spLocks noGrp="1" noChangeArrowheads="1"/>
          </p:cNvSpPr>
          <p:nvPr>
            <p:ph type="ftr" sz="quarter" idx="10"/>
          </p:nvPr>
        </p:nvSpPr>
        <p:spPr>
          <a:ln/>
        </p:spPr>
        <p:txBody>
          <a:bodyPr/>
          <a:lstStyle>
            <a:lvl1pPr>
              <a:defRPr/>
            </a:lvl1pPr>
          </a:lstStyle>
          <a:p>
            <a:r>
              <a:rPr lang="en-US" smtClean="0"/>
              <a:t>CMPE 110: Computer Architecture  |  Prof. Jishen Zhao  |  Week 2</a:t>
            </a:r>
            <a:endParaRPr lang="en-US" dirty="0">
              <a:solidFill>
                <a:schemeClr val="tx1"/>
              </a:solidFill>
            </a:endParaRPr>
          </a:p>
        </p:txBody>
      </p:sp>
      <p:sp>
        <p:nvSpPr>
          <p:cNvPr id="4" name="Rectangle 66"/>
          <p:cNvSpPr>
            <a:spLocks noGrp="1" noChangeArrowheads="1"/>
          </p:cNvSpPr>
          <p:nvPr>
            <p:ph type="sldNum" sz="quarter" idx="11"/>
          </p:nvPr>
        </p:nvSpPr>
        <p:spPr>
          <a:ln/>
        </p:spPr>
        <p:txBody>
          <a:bodyPr/>
          <a:lstStyle>
            <a:lvl1pPr>
              <a:defRPr/>
            </a:lvl1pPr>
          </a:lstStyle>
          <a:p>
            <a:fld id="{A9C0F9C6-FE20-4E4A-AE84-924D58E839C5}" type="slidenum">
              <a:rPr lang="en-US"/>
              <a:pPr/>
              <a:t>‹#›</a:t>
            </a:fld>
            <a:endParaRPr lang="en-US">
              <a:solidFill>
                <a:schemeClr val="tx1"/>
              </a:solidFill>
            </a:endParaRPr>
          </a:p>
        </p:txBody>
      </p:sp>
    </p:spTree>
    <p:extLst>
      <p:ext uri="{BB962C8B-B14F-4D97-AF65-F5344CB8AC3E}">
        <p14:creationId xmlns:p14="http://schemas.microsoft.com/office/powerpoint/2010/main" val="1587343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7"/>
          <p:cNvSpPr>
            <a:spLocks noGrp="1" noChangeArrowheads="1"/>
          </p:cNvSpPr>
          <p:nvPr>
            <p:ph type="title"/>
          </p:nvPr>
        </p:nvSpPr>
        <p:spPr bwMode="auto">
          <a:xfrm>
            <a:off x="304800" y="228600"/>
            <a:ext cx="8534400" cy="685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27" name="Rectangle 58" descr="Rectangle: Click to edit Master text styles&#10;Second level&#10;Third level&#10;Fourth level&#10;Fifth level"/>
          <p:cNvSpPr>
            <a:spLocks noGrp="1" noChangeArrowheads="1"/>
          </p:cNvSpPr>
          <p:nvPr>
            <p:ph type="body" idx="1"/>
          </p:nvPr>
        </p:nvSpPr>
        <p:spPr bwMode="auto">
          <a:xfrm>
            <a:off x="304800" y="1143000"/>
            <a:ext cx="85344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7516" name="Rectangle 60"/>
          <p:cNvSpPr>
            <a:spLocks noGrp="1" noChangeArrowheads="1"/>
          </p:cNvSpPr>
          <p:nvPr>
            <p:ph type="ftr" sz="quarter" idx="3"/>
          </p:nvPr>
        </p:nvSpPr>
        <p:spPr bwMode="auto">
          <a:xfrm>
            <a:off x="304800" y="6400800"/>
            <a:ext cx="571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400">
                <a:solidFill>
                  <a:srgbClr val="000000"/>
                </a:solidFill>
                <a:latin typeface="Tahoma" charset="0"/>
              </a:defRPr>
            </a:lvl1pPr>
          </a:lstStyle>
          <a:p>
            <a:r>
              <a:rPr lang="en-US" smtClean="0"/>
              <a:t>CMPE 110: Computer Architecture  |  Prof. Jishen Zhao  |  Week 2</a:t>
            </a:r>
            <a:endParaRPr lang="en-US" dirty="0">
              <a:solidFill>
                <a:schemeClr val="tx1"/>
              </a:solidFill>
            </a:endParaRPr>
          </a:p>
        </p:txBody>
      </p:sp>
      <p:sp>
        <p:nvSpPr>
          <p:cNvPr id="147517" name="Rectangle 61"/>
          <p:cNvSpPr>
            <a:spLocks noGrp="1" noChangeArrowheads="1"/>
          </p:cNvSpPr>
          <p:nvPr>
            <p:ph type="sldNum" sz="quarter" idx="4"/>
          </p:nvPr>
        </p:nvSpPr>
        <p:spPr bwMode="auto">
          <a:xfrm>
            <a:off x="6553200" y="64008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solidFill>
                  <a:srgbClr val="000000"/>
                </a:solidFill>
                <a:latin typeface="Tahoma" charset="0"/>
              </a:defRPr>
            </a:lvl1pPr>
          </a:lstStyle>
          <a:p>
            <a:fld id="{5F6F6177-7B9E-C544-AA47-63C5E30DE0A4}" type="slidenum">
              <a:rPr lang="en-US"/>
              <a:pPr/>
              <a:t>‹#›</a:t>
            </a:fld>
            <a:endParaRPr lang="en-US">
              <a:solidFill>
                <a:schemeClr val="tx1"/>
              </a:solidFill>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79" r:id="rId3"/>
    <p:sldLayoutId id="2147483680" r:id="rId4"/>
    <p:sldLayoutId id="2147483683" r:id="rId5"/>
    <p:sldLayoutId id="2147483684" r:id="rId6"/>
  </p:sldLayoutIdLst>
  <p:hf hdr="0" dt="0"/>
  <p:txStyles>
    <p:titleStyle>
      <a:lvl1pPr algn="l" rtl="0" eaLnBrk="0" fontAlgn="base" hangingPunct="0">
        <a:spcBef>
          <a:spcPct val="0"/>
        </a:spcBef>
        <a:spcAft>
          <a:spcPct val="0"/>
        </a:spcAft>
        <a:defRPr sz="3600">
          <a:solidFill>
            <a:srgbClr val="6B02FF"/>
          </a:solidFill>
          <a:latin typeface="+mj-lt"/>
          <a:ea typeface="ＭＳ Ｐゴシック" charset="-128"/>
          <a:cs typeface="ＭＳ Ｐゴシック" charset="-128"/>
        </a:defRPr>
      </a:lvl1pPr>
      <a:lvl2pPr algn="l" rtl="0" eaLnBrk="0" fontAlgn="base" hangingPunct="0">
        <a:spcBef>
          <a:spcPct val="0"/>
        </a:spcBef>
        <a:spcAft>
          <a:spcPct val="0"/>
        </a:spcAft>
        <a:defRPr sz="3600">
          <a:solidFill>
            <a:srgbClr val="6B02FF"/>
          </a:solidFill>
          <a:latin typeface="Tahoma" pitchFamily="-65" charset="0"/>
          <a:ea typeface="ＭＳ Ｐゴシック" charset="-128"/>
          <a:cs typeface="ＭＳ Ｐゴシック" charset="-128"/>
        </a:defRPr>
      </a:lvl2pPr>
      <a:lvl3pPr algn="l" rtl="0" eaLnBrk="0" fontAlgn="base" hangingPunct="0">
        <a:spcBef>
          <a:spcPct val="0"/>
        </a:spcBef>
        <a:spcAft>
          <a:spcPct val="0"/>
        </a:spcAft>
        <a:defRPr sz="3600">
          <a:solidFill>
            <a:srgbClr val="6B02FF"/>
          </a:solidFill>
          <a:latin typeface="Tahoma" pitchFamily="-65" charset="0"/>
          <a:ea typeface="ＭＳ Ｐゴシック" charset="-128"/>
          <a:cs typeface="ＭＳ Ｐゴシック" charset="-128"/>
        </a:defRPr>
      </a:lvl3pPr>
      <a:lvl4pPr algn="l" rtl="0" eaLnBrk="0" fontAlgn="base" hangingPunct="0">
        <a:spcBef>
          <a:spcPct val="0"/>
        </a:spcBef>
        <a:spcAft>
          <a:spcPct val="0"/>
        </a:spcAft>
        <a:defRPr sz="3600">
          <a:solidFill>
            <a:srgbClr val="6B02FF"/>
          </a:solidFill>
          <a:latin typeface="Tahoma" pitchFamily="-65" charset="0"/>
          <a:ea typeface="ＭＳ Ｐゴシック" charset="-128"/>
          <a:cs typeface="ＭＳ Ｐゴシック" charset="-128"/>
        </a:defRPr>
      </a:lvl4pPr>
      <a:lvl5pPr algn="l" rtl="0" eaLnBrk="0" fontAlgn="base" hangingPunct="0">
        <a:spcBef>
          <a:spcPct val="0"/>
        </a:spcBef>
        <a:spcAft>
          <a:spcPct val="0"/>
        </a:spcAft>
        <a:defRPr sz="3600">
          <a:solidFill>
            <a:srgbClr val="6B02FF"/>
          </a:solidFill>
          <a:latin typeface="Tahoma" pitchFamily="-65" charset="0"/>
          <a:ea typeface="ＭＳ Ｐゴシック" charset="-128"/>
          <a:cs typeface="ＭＳ Ｐゴシック" charset="-128"/>
        </a:defRPr>
      </a:lvl5pPr>
      <a:lvl6pPr marL="457200" algn="l" rtl="0" fontAlgn="base">
        <a:spcBef>
          <a:spcPct val="0"/>
        </a:spcBef>
        <a:spcAft>
          <a:spcPct val="0"/>
        </a:spcAft>
        <a:defRPr sz="3600">
          <a:solidFill>
            <a:srgbClr val="6B02FF"/>
          </a:solidFill>
          <a:latin typeface="Tahoma" pitchFamily="-65" charset="0"/>
        </a:defRPr>
      </a:lvl6pPr>
      <a:lvl7pPr marL="914400" algn="l" rtl="0" fontAlgn="base">
        <a:spcBef>
          <a:spcPct val="0"/>
        </a:spcBef>
        <a:spcAft>
          <a:spcPct val="0"/>
        </a:spcAft>
        <a:defRPr sz="3600">
          <a:solidFill>
            <a:srgbClr val="6B02FF"/>
          </a:solidFill>
          <a:latin typeface="Tahoma" pitchFamily="-65" charset="0"/>
        </a:defRPr>
      </a:lvl7pPr>
      <a:lvl8pPr marL="1371600" algn="l" rtl="0" fontAlgn="base">
        <a:spcBef>
          <a:spcPct val="0"/>
        </a:spcBef>
        <a:spcAft>
          <a:spcPct val="0"/>
        </a:spcAft>
        <a:defRPr sz="3600">
          <a:solidFill>
            <a:srgbClr val="6B02FF"/>
          </a:solidFill>
          <a:latin typeface="Tahoma" pitchFamily="-65" charset="0"/>
        </a:defRPr>
      </a:lvl8pPr>
      <a:lvl9pPr marL="1828800" algn="l" rtl="0" fontAlgn="base">
        <a:spcBef>
          <a:spcPct val="0"/>
        </a:spcBef>
        <a:spcAft>
          <a:spcPct val="0"/>
        </a:spcAft>
        <a:defRPr sz="3600">
          <a:solidFill>
            <a:srgbClr val="6B02FF"/>
          </a:solidFill>
          <a:latin typeface="Tahoma" pitchFamily="-65" charset="0"/>
        </a:defRPr>
      </a:lvl9pPr>
    </p:titleStyle>
    <p:bodyStyle>
      <a:lvl1pPr marL="342900" indent="-342900" algn="l" rtl="0" eaLnBrk="0" fontAlgn="base" hangingPunct="0">
        <a:spcBef>
          <a:spcPct val="20000"/>
        </a:spcBef>
        <a:spcAft>
          <a:spcPct val="0"/>
        </a:spcAft>
        <a:buClr>
          <a:srgbClr val="030305"/>
        </a:buClr>
        <a:buChar char="•"/>
        <a:defRPr sz="2400">
          <a:solidFill>
            <a:srgbClr val="030305"/>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030305"/>
        </a:buClr>
        <a:buChar char="•"/>
        <a:defRPr sz="2000">
          <a:solidFill>
            <a:srgbClr val="030305"/>
          </a:solidFill>
          <a:latin typeface="+mn-lt"/>
          <a:ea typeface="ＭＳ Ｐゴシック" pitchFamily="-65" charset="-128"/>
        </a:defRPr>
      </a:lvl2pPr>
      <a:lvl3pPr marL="1143000" indent="-228600" algn="l" rtl="0" eaLnBrk="0" fontAlgn="base" hangingPunct="0">
        <a:spcBef>
          <a:spcPct val="20000"/>
        </a:spcBef>
        <a:spcAft>
          <a:spcPct val="0"/>
        </a:spcAft>
        <a:buClr>
          <a:srgbClr val="030305"/>
        </a:buClr>
        <a:buChar char="•"/>
        <a:defRPr sz="2000">
          <a:solidFill>
            <a:srgbClr val="030305"/>
          </a:solidFill>
          <a:latin typeface="+mn-lt"/>
          <a:ea typeface="ＭＳ Ｐゴシック" pitchFamily="-65" charset="-128"/>
        </a:defRPr>
      </a:lvl3pPr>
      <a:lvl4pPr marL="1600200" indent="-228600" algn="l" rtl="0" eaLnBrk="0" fontAlgn="base" hangingPunct="0">
        <a:spcBef>
          <a:spcPct val="20000"/>
        </a:spcBef>
        <a:spcAft>
          <a:spcPct val="0"/>
        </a:spcAft>
        <a:buClr>
          <a:srgbClr val="030305"/>
        </a:buClr>
        <a:buChar char="•"/>
        <a:defRPr sz="2000">
          <a:solidFill>
            <a:srgbClr val="030305"/>
          </a:solidFill>
          <a:latin typeface="+mn-lt"/>
          <a:ea typeface="ＭＳ Ｐゴシック" pitchFamily="-65" charset="-128"/>
        </a:defRPr>
      </a:lvl4pPr>
      <a:lvl5pPr marL="2057400" indent="-228600" algn="l" rtl="0" eaLnBrk="0" fontAlgn="base" hangingPunct="0">
        <a:spcBef>
          <a:spcPct val="20000"/>
        </a:spcBef>
        <a:spcAft>
          <a:spcPct val="0"/>
        </a:spcAft>
        <a:buClr>
          <a:srgbClr val="030305"/>
        </a:buClr>
        <a:buChar char="•"/>
        <a:defRPr sz="2000">
          <a:solidFill>
            <a:srgbClr val="030305"/>
          </a:solidFill>
          <a:latin typeface="+mn-lt"/>
          <a:ea typeface="ＭＳ Ｐゴシック" pitchFamily="-65" charset="-128"/>
        </a:defRPr>
      </a:lvl5pPr>
      <a:lvl6pPr marL="2514600" indent="-228600" algn="l" rtl="0" fontAlgn="base">
        <a:spcBef>
          <a:spcPct val="20000"/>
        </a:spcBef>
        <a:spcAft>
          <a:spcPct val="0"/>
        </a:spcAft>
        <a:buClr>
          <a:srgbClr val="030305"/>
        </a:buClr>
        <a:buChar char="•"/>
        <a:defRPr sz="2000">
          <a:solidFill>
            <a:srgbClr val="030305"/>
          </a:solidFill>
          <a:latin typeface="+mn-lt"/>
          <a:ea typeface="ＭＳ Ｐゴシック" pitchFamily="-65" charset="-128"/>
        </a:defRPr>
      </a:lvl6pPr>
      <a:lvl7pPr marL="2971800" indent="-228600" algn="l" rtl="0" fontAlgn="base">
        <a:spcBef>
          <a:spcPct val="20000"/>
        </a:spcBef>
        <a:spcAft>
          <a:spcPct val="0"/>
        </a:spcAft>
        <a:buClr>
          <a:srgbClr val="030305"/>
        </a:buClr>
        <a:buChar char="•"/>
        <a:defRPr sz="2000">
          <a:solidFill>
            <a:srgbClr val="030305"/>
          </a:solidFill>
          <a:latin typeface="+mn-lt"/>
          <a:ea typeface="ＭＳ Ｐゴシック" pitchFamily="-65" charset="-128"/>
        </a:defRPr>
      </a:lvl7pPr>
      <a:lvl8pPr marL="3429000" indent="-228600" algn="l" rtl="0" fontAlgn="base">
        <a:spcBef>
          <a:spcPct val="20000"/>
        </a:spcBef>
        <a:spcAft>
          <a:spcPct val="0"/>
        </a:spcAft>
        <a:buClr>
          <a:srgbClr val="030305"/>
        </a:buClr>
        <a:buChar char="•"/>
        <a:defRPr sz="2000">
          <a:solidFill>
            <a:srgbClr val="030305"/>
          </a:solidFill>
          <a:latin typeface="+mn-lt"/>
          <a:ea typeface="ＭＳ Ｐゴシック" pitchFamily="-65" charset="-128"/>
        </a:defRPr>
      </a:lvl8pPr>
      <a:lvl9pPr marL="3886200" indent="-228600" algn="l" rtl="0" fontAlgn="base">
        <a:spcBef>
          <a:spcPct val="20000"/>
        </a:spcBef>
        <a:spcAft>
          <a:spcPct val="0"/>
        </a:spcAft>
        <a:buClr>
          <a:srgbClr val="030305"/>
        </a:buClr>
        <a:buChar char="•"/>
        <a:defRPr sz="2000">
          <a:solidFill>
            <a:srgbClr val="030305"/>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users.soe.ucsc.edu/~jzha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26"/>
          <p:cNvSpPr>
            <a:spLocks noGrp="1" noChangeArrowheads="1"/>
          </p:cNvSpPr>
          <p:nvPr>
            <p:ph type="ctrTitle"/>
          </p:nvPr>
        </p:nvSpPr>
        <p:spPr>
          <a:xfrm>
            <a:off x="592782" y="1833106"/>
            <a:ext cx="8042591" cy="605294"/>
          </a:xfrm>
          <a:noFill/>
        </p:spPr>
        <p:txBody>
          <a:bodyPr vert="horz" wrap="none" lIns="63500" tIns="25400" rIns="63500" bIns="25400" numCol="1" anchor="ctr" anchorCtr="0" compatLnSpc="1">
            <a:prstTxWarp prst="textNoShape">
              <a:avLst/>
            </a:prstTxWarp>
            <a:spAutoFit/>
          </a:bodyPr>
          <a:lstStyle/>
          <a:p>
            <a:pPr eaLnBrk="1" hangingPunct="1"/>
            <a:r>
              <a:rPr lang="en-US" b="1" dirty="0" smtClean="0"/>
              <a:t>CMPE 110: Computer Architecture</a:t>
            </a:r>
            <a:endParaRPr lang="en-US" b="1" dirty="0"/>
          </a:p>
        </p:txBody>
      </p:sp>
      <p:sp>
        <p:nvSpPr>
          <p:cNvPr id="8197" name="Rectangle 1027" descr="Rectangle: Click to edit Master text styles&#10;Second level&#10;Third level&#10;Fourth level&#10;Fifth level"/>
          <p:cNvSpPr>
            <a:spLocks noGrp="1" noChangeArrowheads="1"/>
          </p:cNvSpPr>
          <p:nvPr>
            <p:ph type="subTitle" idx="1"/>
          </p:nvPr>
        </p:nvSpPr>
        <p:spPr>
          <a:xfrm>
            <a:off x="0" y="2590800"/>
            <a:ext cx="9144000" cy="1134670"/>
          </a:xfrm>
          <a:noFill/>
        </p:spPr>
        <p:txBody>
          <a:bodyPr vert="horz" wrap="square" lIns="63500" tIns="25400" rIns="63500" bIns="25400" numCol="1" anchor="t" anchorCtr="0" compatLnSpc="1">
            <a:prstTxWarp prst="textNoShape">
              <a:avLst/>
            </a:prstTxWarp>
            <a:spAutoFit/>
          </a:bodyPr>
          <a:lstStyle/>
          <a:p>
            <a:pPr marL="203200" indent="-203200" eaLnBrk="1" hangingPunct="1"/>
            <a:r>
              <a:rPr lang="en-US" sz="3200" b="1" dirty="0"/>
              <a:t>Week 2</a:t>
            </a:r>
          </a:p>
          <a:p>
            <a:pPr marL="203200" indent="-203200" eaLnBrk="1" hangingPunct="1"/>
            <a:r>
              <a:rPr lang="en-US" sz="3200" b="1" dirty="0"/>
              <a:t>ISA II</a:t>
            </a:r>
            <a:endParaRPr lang="en-US" sz="3200" b="1" dirty="0"/>
          </a:p>
        </p:txBody>
      </p:sp>
      <p:sp>
        <p:nvSpPr>
          <p:cNvPr id="10" name="TextBox 5"/>
          <p:cNvSpPr txBox="1">
            <a:spLocks noChangeArrowheads="1"/>
          </p:cNvSpPr>
          <p:nvPr/>
        </p:nvSpPr>
        <p:spPr bwMode="auto">
          <a:xfrm>
            <a:off x="762000" y="4724400"/>
            <a:ext cx="7620000" cy="338554"/>
          </a:xfrm>
          <a:prstGeom prst="rect">
            <a:avLst/>
          </a:prstGeom>
          <a:noFill/>
          <a:ln w="9525">
            <a:noFill/>
            <a:miter lim="800000"/>
            <a:headEnd/>
            <a:tailEnd/>
          </a:ln>
        </p:spPr>
        <p:txBody>
          <a:bodyPr>
            <a:prstTxWarp prst="textNoShape">
              <a:avLst/>
            </a:prstTxWarp>
            <a:spAutoFit/>
          </a:bodyPr>
          <a:lstStyle/>
          <a:p>
            <a:r>
              <a:rPr lang="en-US" sz="1600" dirty="0">
                <a:solidFill>
                  <a:srgbClr val="000000"/>
                </a:solidFill>
                <a:latin typeface="Calibri"/>
                <a:cs typeface="Calibri"/>
              </a:rPr>
              <a:t>[Adapted in part from Jose </a:t>
            </a:r>
            <a:r>
              <a:rPr lang="en-US" sz="1600" dirty="0" err="1">
                <a:solidFill>
                  <a:srgbClr val="000000"/>
                </a:solidFill>
                <a:latin typeface="Calibri"/>
                <a:cs typeface="Calibri"/>
              </a:rPr>
              <a:t>Renau</a:t>
            </a:r>
            <a:r>
              <a:rPr lang="en-US" sz="1600" dirty="0">
                <a:solidFill>
                  <a:srgbClr val="000000"/>
                </a:solidFill>
                <a:latin typeface="Calibri"/>
                <a:cs typeface="Calibri"/>
              </a:rPr>
              <a:t>, Mary Jane Irwin</a:t>
            </a:r>
            <a:r>
              <a:rPr lang="en-US" sz="1600" dirty="0">
                <a:solidFill>
                  <a:srgbClr val="000000"/>
                </a:solidFill>
                <a:latin typeface="Calibri"/>
                <a:cs typeface="Calibri"/>
              </a:rPr>
              <a:t>, Joe </a:t>
            </a:r>
            <a:r>
              <a:rPr lang="en-US" sz="1600" dirty="0" err="1">
                <a:solidFill>
                  <a:srgbClr val="000000"/>
                </a:solidFill>
                <a:latin typeface="Calibri"/>
                <a:cs typeface="Calibri"/>
              </a:rPr>
              <a:t>Devietti</a:t>
            </a:r>
            <a:r>
              <a:rPr lang="en-US" sz="1600">
                <a:solidFill>
                  <a:srgbClr val="000000"/>
                </a:solidFill>
                <a:latin typeface="Calibri"/>
                <a:cs typeface="Calibri"/>
              </a:rPr>
              <a:t>, </a:t>
            </a:r>
            <a:r>
              <a:rPr lang="en-US" sz="1600" dirty="0" err="1">
                <a:solidFill>
                  <a:srgbClr val="000000"/>
                </a:solidFill>
                <a:latin typeface="Calibri"/>
                <a:cs typeface="Calibri"/>
              </a:rPr>
              <a:t>Onur</a:t>
            </a:r>
            <a:r>
              <a:rPr lang="en-US" sz="1600" dirty="0">
                <a:solidFill>
                  <a:srgbClr val="000000"/>
                </a:solidFill>
                <a:latin typeface="Calibri"/>
                <a:cs typeface="Calibri"/>
              </a:rPr>
              <a:t> </a:t>
            </a:r>
            <a:r>
              <a:rPr lang="en-US" sz="1600" dirty="0" err="1">
                <a:solidFill>
                  <a:srgbClr val="000000"/>
                </a:solidFill>
                <a:latin typeface="Calibri"/>
                <a:cs typeface="Calibri"/>
              </a:rPr>
              <a:t>Mutlu</a:t>
            </a:r>
            <a:r>
              <a:rPr lang="en-US" sz="1600" dirty="0">
                <a:solidFill>
                  <a:srgbClr val="000000"/>
                </a:solidFill>
                <a:latin typeface="Calibri"/>
                <a:cs typeface="Calibri"/>
              </a:rPr>
              <a:t>, and others]</a:t>
            </a:r>
            <a:endParaRPr lang="en-US" sz="1600" dirty="0">
              <a:solidFill>
                <a:srgbClr val="000000"/>
              </a:solidFill>
              <a:latin typeface="Calibri"/>
              <a:cs typeface="Calibri"/>
            </a:endParaRPr>
          </a:p>
        </p:txBody>
      </p:sp>
      <p:sp>
        <p:nvSpPr>
          <p:cNvPr id="7" name="TextBox 5"/>
          <p:cNvSpPr txBox="1">
            <a:spLocks noChangeArrowheads="1"/>
          </p:cNvSpPr>
          <p:nvPr/>
        </p:nvSpPr>
        <p:spPr bwMode="auto">
          <a:xfrm>
            <a:off x="838200" y="3962402"/>
            <a:ext cx="7620000" cy="461665"/>
          </a:xfrm>
          <a:prstGeom prst="rect">
            <a:avLst/>
          </a:prstGeom>
          <a:noFill/>
          <a:ln w="9525">
            <a:noFill/>
            <a:miter lim="800000"/>
            <a:headEnd/>
            <a:tailEnd/>
          </a:ln>
        </p:spPr>
        <p:txBody>
          <a:bodyPr>
            <a:prstTxWarp prst="textNoShape">
              <a:avLst/>
            </a:prstTxWarp>
            <a:spAutoFit/>
          </a:bodyPr>
          <a:lstStyle/>
          <a:p>
            <a:r>
              <a:rPr lang="en-US" sz="2400" dirty="0">
                <a:solidFill>
                  <a:srgbClr val="000000"/>
                </a:solidFill>
                <a:latin typeface="Calibri"/>
                <a:cs typeface="Calibri"/>
              </a:rPr>
              <a:t>Jishen </a:t>
            </a:r>
            <a:r>
              <a:rPr lang="en-US" sz="2400" dirty="0">
                <a:solidFill>
                  <a:srgbClr val="000000"/>
                </a:solidFill>
                <a:latin typeface="Calibri"/>
                <a:cs typeface="Calibri"/>
              </a:rPr>
              <a:t>Zhao (</a:t>
            </a:r>
            <a:r>
              <a:rPr lang="en-US" sz="2400" dirty="0">
                <a:solidFill>
                  <a:srgbClr val="08E3E5"/>
                </a:solidFill>
                <a:latin typeface="Calibri"/>
                <a:cs typeface="Calibri"/>
                <a:hlinkClick r:id="rId3"/>
              </a:rPr>
              <a:t>http://users.soe.ucsc.edu/~jzhao</a:t>
            </a:r>
            <a:r>
              <a:rPr lang="en-US" sz="2400" dirty="0">
                <a:solidFill>
                  <a:srgbClr val="08E3E5"/>
                </a:solidFill>
                <a:latin typeface="Calibri"/>
                <a:cs typeface="Calibri"/>
                <a:hlinkClick r:id="rId3"/>
              </a:rPr>
              <a:t>/</a:t>
            </a:r>
            <a:r>
              <a:rPr lang="en-US" sz="2400" dirty="0">
                <a:solidFill>
                  <a:srgbClr val="000000"/>
                </a:solidFill>
                <a:latin typeface="Calibri"/>
                <a:cs typeface="Calibri"/>
              </a:rPr>
              <a:t>)</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p:cNvSpPr>
            <a:spLocks noGrp="1"/>
          </p:cNvSpPr>
          <p:nvPr>
            <p:ph type="ftr" sz="quarter" idx="10"/>
          </p:nvPr>
        </p:nvSpPr>
        <p:spPr>
          <a:noFill/>
        </p:spPr>
        <p:txBody>
          <a:bodyPr/>
          <a:lstStyle/>
          <a:p>
            <a:r>
              <a:rPr lang="en-US" smtClean="0">
                <a:latin typeface="Tahoma" pitchFamily="-84" charset="0"/>
              </a:rPr>
              <a:t>CMPE 110: Computer Architecture  |  Prof. Jishen Zhao  |  Week 2</a:t>
            </a:r>
            <a:endParaRPr lang="en-US" dirty="0" smtClean="0">
              <a:solidFill>
                <a:schemeClr val="tx1"/>
              </a:solidFill>
              <a:latin typeface="Tahoma" pitchFamily="-84" charset="0"/>
            </a:endParaRPr>
          </a:p>
        </p:txBody>
      </p:sp>
      <p:sp>
        <p:nvSpPr>
          <p:cNvPr id="74755" name="Slide Number Placeholder 4"/>
          <p:cNvSpPr>
            <a:spLocks noGrp="1"/>
          </p:cNvSpPr>
          <p:nvPr>
            <p:ph type="sldNum" sz="quarter" idx="11"/>
          </p:nvPr>
        </p:nvSpPr>
        <p:spPr>
          <a:noFill/>
        </p:spPr>
        <p:txBody>
          <a:bodyPr/>
          <a:lstStyle/>
          <a:p>
            <a:fld id="{9E085D72-8109-3640-AED9-B99AA4AADFBE}" type="slidenum">
              <a:rPr lang="en-US" smtClean="0">
                <a:latin typeface="Tahoma" pitchFamily="-84" charset="0"/>
              </a:rPr>
              <a:pPr/>
              <a:t>10</a:t>
            </a:fld>
            <a:endParaRPr lang="en-US" smtClean="0">
              <a:solidFill>
                <a:schemeClr val="tx1"/>
              </a:solidFill>
              <a:latin typeface="Tahoma" pitchFamily="-84" charset="0"/>
            </a:endParaRPr>
          </a:p>
        </p:txBody>
      </p:sp>
      <p:sp>
        <p:nvSpPr>
          <p:cNvPr id="74756" name="Rectangle 2"/>
          <p:cNvSpPr>
            <a:spLocks noGrp="1" noChangeArrowheads="1"/>
          </p:cNvSpPr>
          <p:nvPr>
            <p:ph type="title"/>
          </p:nvPr>
        </p:nvSpPr>
        <p:spPr/>
        <p:txBody>
          <a:bodyPr/>
          <a:lstStyle/>
          <a:p>
            <a:pPr eaLnBrk="1" hangingPunct="1"/>
            <a:r>
              <a:rPr lang="en-US">
                <a:ea typeface="ＭＳ Ｐゴシック" pitchFamily="-84" charset="-128"/>
                <a:cs typeface="ＭＳ Ｐゴシック" pitchFamily="-84" charset="-128"/>
              </a:rPr>
              <a:t>Compatibility</a:t>
            </a:r>
          </a:p>
        </p:txBody>
      </p:sp>
      <p:sp>
        <p:nvSpPr>
          <p:cNvPr id="7475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dirty="0" smtClean="0">
                <a:ea typeface="ＭＳ Ｐゴシック" pitchFamily="-84" charset="-128"/>
                <a:cs typeface="ＭＳ Ｐゴシック" pitchFamily="-84" charset="-128"/>
              </a:rPr>
              <a:t>In many domains, ISA must remain compatible</a:t>
            </a:r>
          </a:p>
          <a:p>
            <a:pPr lvl="1" eaLnBrk="1" hangingPunct="1"/>
            <a:r>
              <a:rPr lang="en-US" dirty="0" smtClean="0"/>
              <a:t>IBM’s 360/370 (the </a:t>
            </a:r>
            <a:r>
              <a:rPr lang="en-US" i="1" dirty="0" smtClean="0"/>
              <a:t>first</a:t>
            </a:r>
            <a:r>
              <a:rPr lang="en-US" dirty="0" smtClean="0"/>
              <a:t> “ISA family”)</a:t>
            </a:r>
          </a:p>
          <a:p>
            <a:pPr lvl="1" eaLnBrk="1" hangingPunct="1"/>
            <a:r>
              <a:rPr lang="en-US" dirty="0" smtClean="0"/>
              <a:t>Another example: Intel’s x86 and Microsoft Windows</a:t>
            </a:r>
            <a:endParaRPr lang="en-US" b="1" dirty="0" smtClean="0">
              <a:solidFill>
                <a:srgbClr val="FD0002"/>
              </a:solidFill>
            </a:endParaRPr>
          </a:p>
          <a:p>
            <a:pPr lvl="2" eaLnBrk="1" hangingPunct="1"/>
            <a:r>
              <a:rPr lang="en-US" dirty="0" smtClean="0">
                <a:ea typeface="ＭＳ Ｐゴシック" pitchFamily="-84" charset="-128"/>
              </a:rPr>
              <a:t>x86 one of the worst designed ISAs EVER, but it survives</a:t>
            </a:r>
          </a:p>
          <a:p>
            <a:pPr eaLnBrk="1" hangingPunct="1"/>
            <a:r>
              <a:rPr lang="en-US" b="1" dirty="0" smtClean="0">
                <a:solidFill>
                  <a:srgbClr val="FD0002"/>
                </a:solidFill>
                <a:ea typeface="ＭＳ Ｐゴシック" pitchFamily="-84" charset="-128"/>
                <a:cs typeface="ＭＳ Ｐゴシック" pitchFamily="-84" charset="-128"/>
              </a:rPr>
              <a:t>Backward compatibility</a:t>
            </a:r>
            <a:endParaRPr lang="en-US" dirty="0" smtClean="0">
              <a:ea typeface="ＭＳ Ｐゴシック" pitchFamily="-84" charset="-128"/>
              <a:cs typeface="ＭＳ Ｐゴシック" pitchFamily="-84" charset="-128"/>
            </a:endParaRPr>
          </a:p>
          <a:p>
            <a:pPr lvl="1" eaLnBrk="1" hangingPunct="1"/>
            <a:r>
              <a:rPr lang="en-US" dirty="0" smtClean="0"/>
              <a:t>New processors supporting old programs</a:t>
            </a:r>
          </a:p>
          <a:p>
            <a:pPr lvl="2" eaLnBrk="1" hangingPunct="1"/>
            <a:r>
              <a:rPr lang="en-US" b="1" dirty="0" smtClean="0">
                <a:ea typeface="ＭＳ Ｐゴシック" pitchFamily="-84" charset="-128"/>
              </a:rPr>
              <a:t>Hard to drop features</a:t>
            </a:r>
            <a:r>
              <a:rPr lang="en-US" dirty="0" smtClean="0">
                <a:ea typeface="ＭＳ Ｐゴシック" pitchFamily="-84" charset="-128"/>
              </a:rPr>
              <a:t> </a:t>
            </a:r>
          </a:p>
          <a:p>
            <a:pPr lvl="2" eaLnBrk="1" hangingPunct="1"/>
            <a:r>
              <a:rPr lang="en-US" dirty="0">
                <a:ea typeface="ＭＳ Ｐゴシック" pitchFamily="-84" charset="-128"/>
              </a:rPr>
              <a:t>U</a:t>
            </a:r>
            <a:r>
              <a:rPr lang="en-US" dirty="0" smtClean="0">
                <a:ea typeface="ＭＳ Ｐゴシック" pitchFamily="-84" charset="-128"/>
              </a:rPr>
              <a:t>pdate software/OS to emulate dropped features (slow) </a:t>
            </a:r>
          </a:p>
          <a:p>
            <a:pPr eaLnBrk="1" hangingPunct="1"/>
            <a:r>
              <a:rPr lang="en-US" b="1" dirty="0" smtClean="0">
                <a:solidFill>
                  <a:srgbClr val="FD0002"/>
                </a:solidFill>
                <a:ea typeface="ＭＳ Ｐゴシック" pitchFamily="-84" charset="-128"/>
                <a:cs typeface="ＭＳ Ｐゴシック" pitchFamily="-84" charset="-128"/>
              </a:rPr>
              <a:t>Forward (upward) compatibility</a:t>
            </a:r>
            <a:endParaRPr lang="en-US" dirty="0" smtClean="0">
              <a:ea typeface="ＭＳ Ｐゴシック" pitchFamily="-84" charset="-128"/>
              <a:cs typeface="ＭＳ Ｐゴシック" pitchFamily="-84" charset="-128"/>
            </a:endParaRPr>
          </a:p>
          <a:p>
            <a:pPr lvl="1" eaLnBrk="1" hangingPunct="1"/>
            <a:r>
              <a:rPr lang="en-US" dirty="0" smtClean="0"/>
              <a:t>Old processors supporting new programs</a:t>
            </a:r>
          </a:p>
          <a:p>
            <a:pPr lvl="2" eaLnBrk="1" hangingPunct="1"/>
            <a:r>
              <a:rPr lang="en-US" dirty="0" smtClean="0">
                <a:ea typeface="ＭＳ Ｐゴシック" pitchFamily="-84" charset="-128"/>
              </a:rPr>
              <a:t>Include a “CPU ID” so the software can test for features</a:t>
            </a:r>
          </a:p>
          <a:p>
            <a:pPr lvl="2" eaLnBrk="1" hangingPunct="1"/>
            <a:r>
              <a:rPr lang="en-US" dirty="0" smtClean="0">
                <a:ea typeface="ＭＳ Ｐゴシック" pitchFamily="-84" charset="-128"/>
              </a:rPr>
              <a:t>Add ISA hints by overloading no-ops (example: x86’s PAUSE)</a:t>
            </a:r>
          </a:p>
          <a:p>
            <a:pPr lvl="2" eaLnBrk="1" hangingPunct="1"/>
            <a:r>
              <a:rPr lang="en-US" dirty="0" smtClean="0">
                <a:ea typeface="ＭＳ Ｐゴシック" pitchFamily="-84" charset="-128"/>
              </a:rPr>
              <a:t>New firmware/software on old processors to emulate new </a:t>
            </a:r>
            <a:r>
              <a:rPr lang="en-US" dirty="0" err="1" smtClean="0">
                <a:ea typeface="ＭＳ Ｐゴシック" pitchFamily="-84" charset="-128"/>
              </a:rPr>
              <a:t>insn</a:t>
            </a:r>
            <a:endParaRPr lang="en-US" dirty="0" smtClean="0">
              <a:ea typeface="ＭＳ Ｐゴシック" pitchFamily="-84" charset="-128"/>
            </a:endParaRPr>
          </a:p>
          <a:p>
            <a:pPr eaLnBrk="1" hangingPunct="1">
              <a:buFontTx/>
              <a:buNone/>
            </a:pPr>
            <a:endParaRPr lang="en-US" dirty="0" smtClean="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2980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57">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75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75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475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4757">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4757">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4757">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475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3"/>
          <p:cNvSpPr>
            <a:spLocks noGrp="1"/>
          </p:cNvSpPr>
          <p:nvPr>
            <p:ph type="ftr" sz="quarter" idx="10"/>
          </p:nvPr>
        </p:nvSpPr>
        <p:spPr>
          <a:noFill/>
        </p:spPr>
        <p:txBody>
          <a:bodyPr/>
          <a:lstStyle/>
          <a:p>
            <a:r>
              <a:rPr lang="en-US" smtClean="0">
                <a:latin typeface="Tahoma" pitchFamily="-65" charset="0"/>
              </a:rPr>
              <a:t>CMPE 110: Computer Architecture  |  Prof. Jishen Zhao  |  Week 2</a:t>
            </a:r>
            <a:endParaRPr lang="en-US" dirty="0">
              <a:solidFill>
                <a:schemeClr val="tx1"/>
              </a:solidFill>
              <a:latin typeface="Tahoma" pitchFamily="-65" charset="0"/>
            </a:endParaRPr>
          </a:p>
        </p:txBody>
      </p:sp>
      <p:sp>
        <p:nvSpPr>
          <p:cNvPr id="97283" name="Slide Number Placeholder 4"/>
          <p:cNvSpPr>
            <a:spLocks noGrp="1"/>
          </p:cNvSpPr>
          <p:nvPr>
            <p:ph type="sldNum" sz="quarter" idx="11"/>
          </p:nvPr>
        </p:nvSpPr>
        <p:spPr>
          <a:noFill/>
        </p:spPr>
        <p:txBody>
          <a:bodyPr/>
          <a:lstStyle/>
          <a:p>
            <a:fld id="{01ADC558-568A-0E40-B5A8-53E28A684249}" type="slidenum">
              <a:rPr lang="en-US" smtClean="0">
                <a:latin typeface="Tahoma" pitchFamily="-65" charset="0"/>
              </a:rPr>
              <a:pPr/>
              <a:t>11</a:t>
            </a:fld>
            <a:endParaRPr lang="en-US" smtClean="0">
              <a:solidFill>
                <a:schemeClr val="tx1"/>
              </a:solidFill>
              <a:latin typeface="Tahoma" pitchFamily="-65" charset="0"/>
            </a:endParaRPr>
          </a:p>
        </p:txBody>
      </p:sp>
      <p:sp>
        <p:nvSpPr>
          <p:cNvPr id="97284" name="Rectangle 2"/>
          <p:cNvSpPr>
            <a:spLocks noGrp="1" noChangeArrowheads="1"/>
          </p:cNvSpPr>
          <p:nvPr>
            <p:ph type="title"/>
          </p:nvPr>
        </p:nvSpPr>
        <p:spPr/>
        <p:txBody>
          <a:bodyPr/>
          <a:lstStyle/>
          <a:p>
            <a:pPr eaLnBrk="1" hangingPunct="1"/>
            <a:r>
              <a:rPr lang="en-US">
                <a:ea typeface="ＭＳ Ｐゴシック" pitchFamily="-65" charset="-128"/>
                <a:cs typeface="ＭＳ Ｐゴシック" pitchFamily="-65" charset="-128"/>
              </a:rPr>
              <a:t>Translation and Virtual ISAs</a:t>
            </a:r>
          </a:p>
        </p:txBody>
      </p:sp>
      <p:sp>
        <p:nvSpPr>
          <p:cNvPr id="97285" name="Rectangle 3" descr="Rectangle: Click to edit Master text styles&#10;Second level&#10;Third level&#10;Fourth level&#10;Fifth level"/>
          <p:cNvSpPr>
            <a:spLocks noGrp="1" noChangeArrowheads="1"/>
          </p:cNvSpPr>
          <p:nvPr>
            <p:ph type="body" idx="1"/>
          </p:nvPr>
        </p:nvSpPr>
        <p:spPr>
          <a:xfrm>
            <a:off x="304800" y="1143000"/>
            <a:ext cx="8839200" cy="5105400"/>
          </a:xfrm>
        </p:spPr>
        <p:txBody>
          <a:bodyPr/>
          <a:lstStyle/>
          <a:p>
            <a:pPr eaLnBrk="1" hangingPunct="1"/>
            <a:r>
              <a:rPr lang="en-US" dirty="0">
                <a:ea typeface="ＭＳ Ｐゴシック" pitchFamily="-65" charset="-128"/>
                <a:cs typeface="ＭＳ Ｐゴシック" pitchFamily="-65" charset="-128"/>
              </a:rPr>
              <a:t>New compatibility interface: ISA + translation software</a:t>
            </a:r>
          </a:p>
          <a:p>
            <a:pPr lvl="1" eaLnBrk="1" hangingPunct="1"/>
            <a:r>
              <a:rPr lang="en-US" b="1" dirty="0">
                <a:solidFill>
                  <a:srgbClr val="FD0002"/>
                </a:solidFill>
              </a:rPr>
              <a:t>Binary-</a:t>
            </a:r>
            <a:r>
              <a:rPr lang="en-US" b="1" dirty="0" smtClean="0">
                <a:solidFill>
                  <a:srgbClr val="FD0002"/>
                </a:solidFill>
              </a:rPr>
              <a:t>translation</a:t>
            </a:r>
            <a:r>
              <a:rPr lang="en-US" dirty="0" smtClean="0"/>
              <a:t> (static): transform static image, run native</a:t>
            </a:r>
            <a:endParaRPr lang="en-US" b="1" dirty="0"/>
          </a:p>
          <a:p>
            <a:pPr lvl="1" eaLnBrk="1" hangingPunct="1"/>
            <a:r>
              <a:rPr lang="en-US" b="1" dirty="0" smtClean="0">
                <a:solidFill>
                  <a:srgbClr val="FD0002"/>
                </a:solidFill>
              </a:rPr>
              <a:t>Emulation</a:t>
            </a:r>
            <a:r>
              <a:rPr lang="en-US" dirty="0" smtClean="0"/>
              <a:t> (dynamic binary-translation): </a:t>
            </a:r>
            <a:br>
              <a:rPr lang="en-US" dirty="0" smtClean="0"/>
            </a:br>
            <a:r>
              <a:rPr lang="en-US" dirty="0" smtClean="0"/>
              <a:t>unmodified </a:t>
            </a:r>
            <a:r>
              <a:rPr lang="en-US" dirty="0"/>
              <a:t>image, interpret each dynamic </a:t>
            </a:r>
            <a:r>
              <a:rPr lang="en-US" dirty="0" err="1"/>
              <a:t>insn</a:t>
            </a:r>
            <a:endParaRPr lang="en-US" dirty="0"/>
          </a:p>
          <a:p>
            <a:pPr lvl="2" eaLnBrk="1" hangingPunct="1"/>
            <a:r>
              <a:rPr lang="en-US" dirty="0">
                <a:ea typeface="ＭＳ Ｐゴシック" pitchFamily="-65" charset="-128"/>
              </a:rPr>
              <a:t>Typically optimized with just-in-time (JIT) compilation</a:t>
            </a:r>
          </a:p>
          <a:p>
            <a:pPr lvl="1" eaLnBrk="1" hangingPunct="1"/>
            <a:r>
              <a:rPr lang="en-US" dirty="0"/>
              <a:t>Examples: </a:t>
            </a:r>
            <a:r>
              <a:rPr lang="en-US" dirty="0" smtClean="0"/>
              <a:t>DEC FX</a:t>
            </a:r>
            <a:r>
              <a:rPr lang="en-US" dirty="0"/>
              <a:t>!32 (x86 on Alpha), Rosetta (PowerPC on x86)</a:t>
            </a:r>
          </a:p>
          <a:p>
            <a:pPr lvl="1" eaLnBrk="1" hangingPunct="1"/>
            <a:r>
              <a:rPr lang="en-US" dirty="0"/>
              <a:t>Performance overheads reasonable (many</a:t>
            </a:r>
            <a:r>
              <a:rPr lang="en-US" dirty="0" smtClean="0"/>
              <a:t> advances over the years)</a:t>
            </a:r>
            <a:endParaRPr lang="en-US" dirty="0"/>
          </a:p>
          <a:p>
            <a:pPr lvl="1" eaLnBrk="1" hangingPunct="1">
              <a:buNone/>
            </a:pPr>
            <a:endParaRPr lang="en-US" dirty="0"/>
          </a:p>
          <a:p>
            <a:pPr eaLnBrk="1" hangingPunct="1"/>
            <a:r>
              <a:rPr lang="en-US" b="1" dirty="0">
                <a:solidFill>
                  <a:srgbClr val="FD0002"/>
                </a:solidFill>
                <a:ea typeface="ＭＳ Ｐゴシック" pitchFamily="-65" charset="-128"/>
                <a:cs typeface="ＭＳ Ｐゴシック" pitchFamily="-65" charset="-128"/>
              </a:rPr>
              <a:t>Virtual </a:t>
            </a:r>
            <a:r>
              <a:rPr lang="en-US" b="1" dirty="0" err="1">
                <a:solidFill>
                  <a:srgbClr val="FD0002"/>
                </a:solidFill>
                <a:ea typeface="ＭＳ Ｐゴシック" pitchFamily="-65" charset="-128"/>
                <a:cs typeface="ＭＳ Ｐゴシック" pitchFamily="-65" charset="-128"/>
              </a:rPr>
              <a:t>ISAs</a:t>
            </a:r>
            <a:r>
              <a:rPr lang="en-US" dirty="0">
                <a:ea typeface="ＭＳ Ｐゴシック" pitchFamily="-65" charset="-128"/>
                <a:cs typeface="ＭＳ Ｐゴシック" pitchFamily="-65" charset="-128"/>
              </a:rPr>
              <a:t>: designed for translation, not direct execution</a:t>
            </a:r>
          </a:p>
          <a:p>
            <a:pPr lvl="1" eaLnBrk="1" hangingPunct="1"/>
            <a:r>
              <a:rPr lang="en-US" dirty="0"/>
              <a:t>Target for high-level compiler (one per language)</a:t>
            </a:r>
          </a:p>
          <a:p>
            <a:pPr lvl="1" eaLnBrk="1" hangingPunct="1"/>
            <a:r>
              <a:rPr lang="en-US" dirty="0"/>
              <a:t>Source for low-level translator (one per ISA)</a:t>
            </a:r>
          </a:p>
          <a:p>
            <a:pPr lvl="1" eaLnBrk="1" hangingPunct="1"/>
            <a:r>
              <a:rPr lang="en-US" dirty="0"/>
              <a:t>Goals: Portability (abstract hardware nastiness), flexibility over time</a:t>
            </a:r>
          </a:p>
          <a:p>
            <a:pPr lvl="1" eaLnBrk="1" hangingPunct="1"/>
            <a:r>
              <a:rPr lang="en-US" dirty="0"/>
              <a:t>Examples: Java Bytecodes, C# CLR (Common Language Runtime</a:t>
            </a:r>
            <a:r>
              <a:rPr lang="en-US" dirty="0" smtClean="0"/>
              <a:t>),</a:t>
            </a:r>
            <a:r>
              <a:rPr lang="en-US" dirty="0"/>
              <a:t/>
            </a:r>
            <a:br>
              <a:rPr lang="en-US" dirty="0"/>
            </a:br>
            <a:r>
              <a:rPr lang="en-US" dirty="0"/>
              <a:t>NVIDIA’s “PTX”</a:t>
            </a:r>
          </a:p>
          <a:p>
            <a:pPr lvl="1" eaLnBrk="1" hangingPunct="1"/>
            <a:endParaRPr lang="en-US" dirty="0"/>
          </a:p>
        </p:txBody>
      </p:sp>
    </p:spTree>
    <p:extLst>
      <p:ext uri="{BB962C8B-B14F-4D97-AF65-F5344CB8AC3E}">
        <p14:creationId xmlns:p14="http://schemas.microsoft.com/office/powerpoint/2010/main" val="38303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28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728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7285">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728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oter Placeholder 3"/>
          <p:cNvSpPr>
            <a:spLocks noGrp="1"/>
          </p:cNvSpPr>
          <p:nvPr>
            <p:ph type="ftr" sz="quarter" idx="10"/>
          </p:nvPr>
        </p:nvSpPr>
        <p:spPr>
          <a:noFill/>
        </p:spPr>
        <p:txBody>
          <a:bodyPr/>
          <a:lstStyle/>
          <a:p>
            <a:r>
              <a:rPr lang="en-US" smtClean="0">
                <a:latin typeface="Tahoma" pitchFamily="-65" charset="0"/>
              </a:rPr>
              <a:t>CMPE 110: Computer Architecture  |  Prof. Jishen Zhao  |  Week 2</a:t>
            </a:r>
            <a:endParaRPr lang="en-US" dirty="0">
              <a:solidFill>
                <a:schemeClr val="tx1"/>
              </a:solidFill>
              <a:latin typeface="Tahoma" pitchFamily="-65" charset="0"/>
            </a:endParaRPr>
          </a:p>
        </p:txBody>
      </p:sp>
      <p:sp>
        <p:nvSpPr>
          <p:cNvPr id="99331" name="Slide Number Placeholder 4"/>
          <p:cNvSpPr>
            <a:spLocks noGrp="1"/>
          </p:cNvSpPr>
          <p:nvPr>
            <p:ph type="sldNum" sz="quarter" idx="11"/>
          </p:nvPr>
        </p:nvSpPr>
        <p:spPr>
          <a:noFill/>
        </p:spPr>
        <p:txBody>
          <a:bodyPr/>
          <a:lstStyle/>
          <a:p>
            <a:fld id="{50023E1C-249F-DC40-8371-A5CA6D8F5748}" type="slidenum">
              <a:rPr lang="en-US" smtClean="0">
                <a:latin typeface="Tahoma" pitchFamily="-65" charset="0"/>
              </a:rPr>
              <a:pPr/>
              <a:t>12</a:t>
            </a:fld>
            <a:endParaRPr lang="en-US" smtClean="0">
              <a:solidFill>
                <a:schemeClr val="tx1"/>
              </a:solidFill>
              <a:latin typeface="Tahoma" pitchFamily="-65" charset="0"/>
            </a:endParaRPr>
          </a:p>
        </p:txBody>
      </p:sp>
      <p:sp>
        <p:nvSpPr>
          <p:cNvPr id="99332" name="Rectangle 2"/>
          <p:cNvSpPr>
            <a:spLocks noGrp="1" noChangeArrowheads="1"/>
          </p:cNvSpPr>
          <p:nvPr>
            <p:ph type="title"/>
          </p:nvPr>
        </p:nvSpPr>
        <p:spPr/>
        <p:txBody>
          <a:bodyPr/>
          <a:lstStyle/>
          <a:p>
            <a:pPr eaLnBrk="1" hangingPunct="1"/>
            <a:r>
              <a:rPr lang="en-US" smtClean="0">
                <a:ea typeface="ＭＳ Ｐゴシック" pitchFamily="-65" charset="-128"/>
                <a:cs typeface="ＭＳ Ｐゴシック" pitchFamily="-65" charset="-128"/>
              </a:rPr>
              <a:t>Ultimate Compatibility Trick</a:t>
            </a:r>
          </a:p>
        </p:txBody>
      </p:sp>
      <p:sp>
        <p:nvSpPr>
          <p:cNvPr id="99333"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dirty="0" smtClean="0">
                <a:ea typeface="ＭＳ Ｐゴシック" pitchFamily="-65" charset="-128"/>
                <a:cs typeface="ＭＳ Ｐゴシック" pitchFamily="-65" charset="-128"/>
              </a:rPr>
              <a:t>Support old ISA by…</a:t>
            </a:r>
          </a:p>
          <a:p>
            <a:pPr lvl="1" eaLnBrk="1" hangingPunct="1"/>
            <a:r>
              <a:rPr lang="en-US" dirty="0" smtClean="0"/>
              <a:t>…having a simple processor for that ISA somewhere in the system</a:t>
            </a:r>
          </a:p>
          <a:p>
            <a:pPr lvl="1" eaLnBrk="1" hangingPunct="1"/>
            <a:r>
              <a:rPr lang="en-US" dirty="0" smtClean="0"/>
              <a:t>How did PlayStation2 support PlayStation1 games?</a:t>
            </a:r>
          </a:p>
          <a:p>
            <a:pPr lvl="2" eaLnBrk="1" hangingPunct="1"/>
            <a:r>
              <a:rPr lang="en-US" dirty="0" smtClean="0">
                <a:ea typeface="ＭＳ Ｐゴシック" pitchFamily="-65" charset="-128"/>
              </a:rPr>
              <a:t>Used PlayStation processor for I/O chip </a:t>
            </a:r>
            <a:r>
              <a:rPr lang="en-US" b="1" dirty="0" smtClean="0">
                <a:solidFill>
                  <a:srgbClr val="FD0002"/>
                </a:solidFill>
                <a:ea typeface="ＭＳ Ｐゴシック" pitchFamily="-65" charset="-128"/>
              </a:rPr>
              <a:t>&amp; emulation</a:t>
            </a:r>
          </a:p>
        </p:txBody>
      </p:sp>
    </p:spTree>
    <p:extLst>
      <p:ext uri="{BB962C8B-B14F-4D97-AF65-F5344CB8AC3E}">
        <p14:creationId xmlns:p14="http://schemas.microsoft.com/office/powerpoint/2010/main" val="3792264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learned</a:t>
            </a:r>
            <a:endParaRPr lang="en-US" dirty="0"/>
          </a:p>
        </p:txBody>
      </p:sp>
      <p:sp>
        <p:nvSpPr>
          <p:cNvPr id="3" name="Content Placeholder 2"/>
          <p:cNvSpPr>
            <a:spLocks noGrp="1"/>
          </p:cNvSpPr>
          <p:nvPr>
            <p:ph idx="1"/>
          </p:nvPr>
        </p:nvSpPr>
        <p:spPr/>
        <p:txBody>
          <a:bodyPr/>
          <a:lstStyle/>
          <a:p>
            <a:r>
              <a:rPr lang="en-US" dirty="0" smtClean="0"/>
              <a:t>What is ISA?</a:t>
            </a:r>
          </a:p>
          <a:p>
            <a:r>
              <a:rPr lang="en-US" dirty="0" smtClean="0"/>
              <a:t>Execution model:</a:t>
            </a:r>
          </a:p>
          <a:p>
            <a:pPr lvl="1"/>
            <a:r>
              <a:rPr lang="en-US" dirty="0" smtClean="0"/>
              <a:t>Compilation</a:t>
            </a:r>
          </a:p>
          <a:p>
            <a:pPr lvl="1"/>
            <a:r>
              <a:rPr lang="en-US" dirty="0" smtClean="0"/>
              <a:t>Assembly &amp; machine language</a:t>
            </a:r>
          </a:p>
          <a:p>
            <a:r>
              <a:rPr lang="en-US" dirty="0" smtClean="0"/>
              <a:t>Instruction execution model</a:t>
            </a:r>
          </a:p>
          <a:p>
            <a:pPr lvl="1"/>
            <a:r>
              <a:rPr lang="en-US" dirty="0" smtClean="0"/>
              <a:t>Registers, memory, PC</a:t>
            </a:r>
          </a:p>
          <a:p>
            <a:pPr lvl="1"/>
            <a:r>
              <a:rPr lang="en-US" dirty="0" smtClean="0"/>
              <a:t>Instruction execution</a:t>
            </a:r>
          </a:p>
          <a:p>
            <a:r>
              <a:rPr lang="en-US" dirty="0" smtClean="0"/>
              <a:t>ISA design goals</a:t>
            </a:r>
          </a:p>
          <a:p>
            <a:pPr lvl="1"/>
            <a:r>
              <a:rPr lang="en-US" dirty="0" smtClean="0"/>
              <a:t>Programmability</a:t>
            </a:r>
          </a:p>
          <a:p>
            <a:pPr lvl="1"/>
            <a:r>
              <a:rPr lang="en-US" dirty="0" smtClean="0"/>
              <a:t>Performance/</a:t>
            </a:r>
            <a:r>
              <a:rPr lang="en-US" dirty="0" err="1" smtClean="0"/>
              <a:t>implementability</a:t>
            </a:r>
            <a:endParaRPr lang="en-US" dirty="0" smtClean="0"/>
          </a:p>
          <a:p>
            <a:pPr lvl="1"/>
            <a:r>
              <a:rPr lang="en-US" dirty="0" smtClean="0"/>
              <a:t>Compatibility</a:t>
            </a:r>
            <a:endParaRPr lang="en-US" dirty="0"/>
          </a:p>
        </p:txBody>
      </p:sp>
      <p:sp>
        <p:nvSpPr>
          <p:cNvPr id="4" name="Footer Placeholder 3"/>
          <p:cNvSpPr>
            <a:spLocks noGrp="1"/>
          </p:cNvSpPr>
          <p:nvPr>
            <p:ph type="ftr" sz="quarter" idx="10"/>
          </p:nvPr>
        </p:nvSpPr>
        <p:spPr/>
        <p:txBody>
          <a:bodyPr/>
          <a:lstStyle/>
          <a:p>
            <a:r>
              <a:rPr lang="en-US" smtClean="0"/>
              <a:t>CMPE 110: Computer Architecture  |  Prof. Jishen Zhao  |  Week 2</a:t>
            </a:r>
            <a:endParaRPr lang="en-US" dirty="0">
              <a:solidFill>
                <a:schemeClr val="tx1"/>
              </a:solidFill>
            </a:endParaRPr>
          </a:p>
        </p:txBody>
      </p:sp>
      <p:sp>
        <p:nvSpPr>
          <p:cNvPr id="5" name="Slide Number Placeholder 4"/>
          <p:cNvSpPr>
            <a:spLocks noGrp="1"/>
          </p:cNvSpPr>
          <p:nvPr>
            <p:ph type="sldNum" sz="quarter" idx="11"/>
          </p:nvPr>
        </p:nvSpPr>
        <p:spPr/>
        <p:txBody>
          <a:bodyPr/>
          <a:lstStyle/>
          <a:p>
            <a:fld id="{7B3C0331-D576-7844-BFC3-04CFD80F6911}" type="slidenum">
              <a:rPr lang="en-US" smtClean="0"/>
              <a:pPr/>
              <a:t>13</a:t>
            </a:fld>
            <a:endParaRPr lang="en-US">
              <a:solidFill>
                <a:schemeClr val="tx1"/>
              </a:solidFill>
            </a:endParaRPr>
          </a:p>
        </p:txBody>
      </p:sp>
      <p:sp>
        <p:nvSpPr>
          <p:cNvPr id="6" name="Rectangle 31"/>
          <p:cNvSpPr>
            <a:spLocks noChangeArrowheads="1"/>
          </p:cNvSpPr>
          <p:nvPr/>
        </p:nvSpPr>
        <p:spPr bwMode="auto">
          <a:xfrm>
            <a:off x="6629400" y="2209800"/>
            <a:ext cx="685800" cy="609600"/>
          </a:xfrm>
          <a:prstGeom prst="rect">
            <a:avLst/>
          </a:prstGeom>
          <a:solidFill>
            <a:srgbClr val="FF0909"/>
          </a:solidFill>
          <a:ln w="28575">
            <a:solidFill>
              <a:srgbClr val="000000"/>
            </a:solidFill>
            <a:miter lim="800000"/>
            <a:headEnd/>
            <a:tailEnd/>
          </a:ln>
          <a:effectLst/>
        </p:spPr>
        <p:txBody>
          <a:bodyPr wrap="none" anchor="ctr">
            <a:prstTxWarp prst="textNoShape">
              <a:avLst/>
            </a:prstTxWarp>
          </a:bodyPr>
          <a:lstStyle/>
          <a:p>
            <a:pPr>
              <a:defRPr/>
            </a:pPr>
            <a:r>
              <a:rPr lang="en-US">
                <a:solidFill>
                  <a:srgbClr val="FFFFFF"/>
                </a:solidFill>
                <a:latin typeface="Tahoma" charset="0"/>
              </a:rPr>
              <a:t>CPU</a:t>
            </a:r>
          </a:p>
        </p:txBody>
      </p:sp>
      <p:sp>
        <p:nvSpPr>
          <p:cNvPr id="7" name="Line 32"/>
          <p:cNvSpPr>
            <a:spLocks noChangeShapeType="1"/>
          </p:cNvSpPr>
          <p:nvPr/>
        </p:nvSpPr>
        <p:spPr bwMode="auto">
          <a:xfrm>
            <a:off x="5791200" y="2133600"/>
            <a:ext cx="1524000" cy="0"/>
          </a:xfrm>
          <a:prstGeom prst="line">
            <a:avLst/>
          </a:prstGeom>
          <a:noFill/>
          <a:ln w="76200">
            <a:solidFill>
              <a:srgbClr val="FF0909"/>
            </a:solidFill>
            <a:round/>
            <a:headEnd/>
            <a:tailEnd/>
          </a:ln>
          <a:effectLst/>
        </p:spPr>
        <p:txBody>
          <a:bodyPr wrap="none" anchor="ctr">
            <a:prstTxWarp prst="textNoShape">
              <a:avLst/>
            </a:prstTxWarp>
          </a:bodyPr>
          <a:lstStyle/>
          <a:p>
            <a:pPr>
              <a:defRPr/>
            </a:pPr>
            <a:endParaRPr lang="en-US">
              <a:latin typeface="Tahoma" charset="0"/>
            </a:endParaRPr>
          </a:p>
        </p:txBody>
      </p:sp>
      <p:sp>
        <p:nvSpPr>
          <p:cNvPr id="8" name="Rectangle 33"/>
          <p:cNvSpPr>
            <a:spLocks noChangeArrowheads="1"/>
          </p:cNvSpPr>
          <p:nvPr/>
        </p:nvSpPr>
        <p:spPr bwMode="auto">
          <a:xfrm>
            <a:off x="5791200" y="2209800"/>
            <a:ext cx="685800" cy="6096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Mem</a:t>
            </a:r>
          </a:p>
        </p:txBody>
      </p:sp>
      <p:sp>
        <p:nvSpPr>
          <p:cNvPr id="9" name="Rectangle 34"/>
          <p:cNvSpPr>
            <a:spLocks noChangeArrowheads="1"/>
          </p:cNvSpPr>
          <p:nvPr/>
        </p:nvSpPr>
        <p:spPr bwMode="auto">
          <a:xfrm>
            <a:off x="7467600" y="2209800"/>
            <a:ext cx="685800" cy="609600"/>
          </a:xfrm>
          <a:prstGeom prst="rect">
            <a:avLst/>
          </a:prstGeom>
          <a:solidFill>
            <a:schemeClr val="bg1"/>
          </a:solid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I/O</a:t>
            </a:r>
          </a:p>
        </p:txBody>
      </p:sp>
      <p:sp>
        <p:nvSpPr>
          <p:cNvPr id="10" name="Rectangle 35"/>
          <p:cNvSpPr>
            <a:spLocks noChangeArrowheads="1"/>
          </p:cNvSpPr>
          <p:nvPr/>
        </p:nvSpPr>
        <p:spPr bwMode="auto">
          <a:xfrm>
            <a:off x="5791200" y="1676400"/>
            <a:ext cx="2362200" cy="381000"/>
          </a:xfrm>
          <a:prstGeom prst="rect">
            <a:avLst/>
          </a:prstGeom>
          <a:solidFill>
            <a:schemeClr val="bg1"/>
          </a:solid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System software</a:t>
            </a:r>
          </a:p>
        </p:txBody>
      </p:sp>
      <p:sp>
        <p:nvSpPr>
          <p:cNvPr id="11" name="Rectangle 36"/>
          <p:cNvSpPr>
            <a:spLocks noChangeArrowheads="1"/>
          </p:cNvSpPr>
          <p:nvPr/>
        </p:nvSpPr>
        <p:spPr bwMode="auto">
          <a:xfrm>
            <a:off x="6629400" y="1295400"/>
            <a:ext cx="685800" cy="3810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App</a:t>
            </a:r>
          </a:p>
        </p:txBody>
      </p:sp>
      <p:sp>
        <p:nvSpPr>
          <p:cNvPr id="12" name="Rectangle 37"/>
          <p:cNvSpPr>
            <a:spLocks noChangeArrowheads="1"/>
          </p:cNvSpPr>
          <p:nvPr/>
        </p:nvSpPr>
        <p:spPr bwMode="auto">
          <a:xfrm>
            <a:off x="5791200" y="1295400"/>
            <a:ext cx="685800" cy="3810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App</a:t>
            </a:r>
          </a:p>
        </p:txBody>
      </p:sp>
      <p:sp>
        <p:nvSpPr>
          <p:cNvPr id="13" name="Rectangle 38"/>
          <p:cNvSpPr>
            <a:spLocks noChangeArrowheads="1"/>
          </p:cNvSpPr>
          <p:nvPr/>
        </p:nvSpPr>
        <p:spPr bwMode="auto">
          <a:xfrm>
            <a:off x="7467600" y="1295400"/>
            <a:ext cx="685800" cy="3810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App</a:t>
            </a:r>
          </a:p>
        </p:txBody>
      </p:sp>
      <p:sp>
        <p:nvSpPr>
          <p:cNvPr id="14" name="Rectangle 4"/>
          <p:cNvSpPr>
            <a:spLocks noChangeArrowheads="1"/>
          </p:cNvSpPr>
          <p:nvPr/>
        </p:nvSpPr>
        <p:spPr bwMode="auto">
          <a:xfrm>
            <a:off x="6248400" y="36576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Fetch</a:t>
            </a:r>
          </a:p>
        </p:txBody>
      </p:sp>
      <p:sp>
        <p:nvSpPr>
          <p:cNvPr id="15" name="Rectangle 5"/>
          <p:cNvSpPr>
            <a:spLocks noChangeArrowheads="1"/>
          </p:cNvSpPr>
          <p:nvPr/>
        </p:nvSpPr>
        <p:spPr bwMode="auto">
          <a:xfrm>
            <a:off x="6248400" y="39624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Decode</a:t>
            </a:r>
          </a:p>
        </p:txBody>
      </p:sp>
      <p:sp>
        <p:nvSpPr>
          <p:cNvPr id="16" name="Rectangle 6"/>
          <p:cNvSpPr>
            <a:spLocks noChangeArrowheads="1"/>
          </p:cNvSpPr>
          <p:nvPr/>
        </p:nvSpPr>
        <p:spPr bwMode="auto">
          <a:xfrm>
            <a:off x="6248400" y="42672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dirty="0">
                <a:solidFill>
                  <a:srgbClr val="000000"/>
                </a:solidFill>
                <a:effectLst>
                  <a:outerShdw blurRad="38100" dist="38100" dir="2700000" algn="tl">
                    <a:srgbClr val="FFFFFF"/>
                  </a:outerShdw>
                </a:effectLst>
                <a:latin typeface="Tahoma" charset="0"/>
              </a:rPr>
              <a:t>Read Inputs</a:t>
            </a:r>
          </a:p>
        </p:txBody>
      </p:sp>
      <p:sp>
        <p:nvSpPr>
          <p:cNvPr id="17" name="Rectangle 7"/>
          <p:cNvSpPr>
            <a:spLocks noChangeArrowheads="1"/>
          </p:cNvSpPr>
          <p:nvPr/>
        </p:nvSpPr>
        <p:spPr bwMode="auto">
          <a:xfrm>
            <a:off x="6248400" y="45720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Execute</a:t>
            </a:r>
          </a:p>
        </p:txBody>
      </p:sp>
      <p:sp>
        <p:nvSpPr>
          <p:cNvPr id="18" name="Rectangle 8"/>
          <p:cNvSpPr>
            <a:spLocks noChangeArrowheads="1"/>
          </p:cNvSpPr>
          <p:nvPr/>
        </p:nvSpPr>
        <p:spPr bwMode="auto">
          <a:xfrm>
            <a:off x="6248400" y="48768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Write Output</a:t>
            </a:r>
          </a:p>
        </p:txBody>
      </p:sp>
      <p:sp>
        <p:nvSpPr>
          <p:cNvPr id="19" name="Rectangle 9"/>
          <p:cNvSpPr>
            <a:spLocks noChangeArrowheads="1"/>
          </p:cNvSpPr>
          <p:nvPr/>
        </p:nvSpPr>
        <p:spPr bwMode="auto">
          <a:xfrm>
            <a:off x="6248400" y="51816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Next Insn</a:t>
            </a:r>
          </a:p>
        </p:txBody>
      </p:sp>
      <p:sp>
        <p:nvSpPr>
          <p:cNvPr id="20" name="Freeform 10"/>
          <p:cNvSpPr>
            <a:spLocks/>
          </p:cNvSpPr>
          <p:nvPr/>
        </p:nvSpPr>
        <p:spPr bwMode="auto">
          <a:xfrm>
            <a:off x="6858000" y="3352800"/>
            <a:ext cx="762000" cy="2438400"/>
          </a:xfrm>
          <a:custGeom>
            <a:avLst/>
            <a:gdLst/>
            <a:ahLst/>
            <a:cxnLst>
              <a:cxn ang="0">
                <a:pos x="0" y="1344"/>
              </a:cxn>
              <a:cxn ang="0">
                <a:pos x="0" y="1536"/>
              </a:cxn>
              <a:cxn ang="0">
                <a:pos x="480" y="1536"/>
              </a:cxn>
              <a:cxn ang="0">
                <a:pos x="480" y="0"/>
              </a:cxn>
              <a:cxn ang="0">
                <a:pos x="0" y="0"/>
              </a:cxn>
              <a:cxn ang="0">
                <a:pos x="0" y="192"/>
              </a:cxn>
            </a:cxnLst>
            <a:rect l="0" t="0" r="r" b="b"/>
            <a:pathLst>
              <a:path w="480" h="1536">
                <a:moveTo>
                  <a:pt x="0" y="1344"/>
                </a:moveTo>
                <a:lnTo>
                  <a:pt x="0" y="1536"/>
                </a:lnTo>
                <a:lnTo>
                  <a:pt x="480" y="1536"/>
                </a:lnTo>
                <a:lnTo>
                  <a:pt x="480" y="0"/>
                </a:lnTo>
                <a:lnTo>
                  <a:pt x="0" y="0"/>
                </a:lnTo>
                <a:lnTo>
                  <a:pt x="0" y="192"/>
                </a:lnTo>
              </a:path>
            </a:pathLst>
          </a:custGeom>
          <a:noFill/>
          <a:ln w="12700" cap="flat" cmpd="sng">
            <a:solidFill>
              <a:srgbClr val="000000"/>
            </a:solidFill>
            <a:prstDash val="solid"/>
            <a:round/>
            <a:headEnd type="none" w="med" len="med"/>
            <a:tailEnd type="triangle" w="med" len="med"/>
          </a:ln>
          <a:effectLst/>
        </p:spPr>
        <p:txBody>
          <a:bodyPr wrap="none" anchor="ctr">
            <a:prstTxWarp prst="textNoShape">
              <a:avLst/>
            </a:prstTxWarp>
          </a:bodyPr>
          <a:lstStyle/>
          <a:p>
            <a:pPr>
              <a:defRPr/>
            </a:pPr>
            <a:endParaRPr lang="en-US" sz="1600">
              <a:latin typeface="Tahoma" charset="0"/>
            </a:endParaRPr>
          </a:p>
        </p:txBody>
      </p:sp>
    </p:spTree>
    <p:extLst>
      <p:ext uri="{BB962C8B-B14F-4D97-AF65-F5344CB8AC3E}">
        <p14:creationId xmlns:p14="http://schemas.microsoft.com/office/powerpoint/2010/main" val="2472751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5"/>
          <p:cNvSpPr>
            <a:spLocks noGrp="1"/>
          </p:cNvSpPr>
          <p:nvPr>
            <p:ph type="title"/>
          </p:nvPr>
        </p:nvSpPr>
        <p:spPr/>
        <p:txBody>
          <a:bodyPr/>
          <a:lstStyle/>
          <a:p>
            <a:pPr eaLnBrk="1" hangingPunct="1"/>
            <a:r>
              <a:rPr lang="en-US" smtClean="0">
                <a:ea typeface="ＭＳ Ｐゴシック" pitchFamily="-84" charset="-128"/>
                <a:cs typeface="ＭＳ Ｐゴシック" pitchFamily="-84" charset="-128"/>
              </a:rPr>
              <a:t>Aspects of ISAs</a:t>
            </a:r>
          </a:p>
        </p:txBody>
      </p:sp>
      <p:sp>
        <p:nvSpPr>
          <p:cNvPr id="32771" name="Text Placeholder 6" descr="Rectangle: Click to edit Master text styles&#10;Second level&#10;Third level&#10;Fourth level&#10;Fifth level"/>
          <p:cNvSpPr>
            <a:spLocks noGrp="1"/>
          </p:cNvSpPr>
          <p:nvPr>
            <p:ph type="body" idx="1"/>
          </p:nvPr>
        </p:nvSpPr>
        <p:spPr/>
        <p:txBody>
          <a:bodyPr/>
          <a:lstStyle/>
          <a:p>
            <a:pPr eaLnBrk="1" hangingPunct="1"/>
            <a:endParaRPr lang="en-US" smtClean="0">
              <a:ea typeface="ＭＳ Ｐゴシック" pitchFamily="-84" charset="-128"/>
              <a:cs typeface="ＭＳ Ｐゴシック" pitchFamily="-84" charset="-128"/>
            </a:endParaRPr>
          </a:p>
        </p:txBody>
      </p:sp>
      <p:sp>
        <p:nvSpPr>
          <p:cNvPr id="32772" name="Footer Placeholder 3"/>
          <p:cNvSpPr>
            <a:spLocks noGrp="1"/>
          </p:cNvSpPr>
          <p:nvPr>
            <p:ph type="ftr" sz="quarter" idx="10"/>
          </p:nvPr>
        </p:nvSpPr>
        <p:spPr>
          <a:noFill/>
        </p:spPr>
        <p:txBody>
          <a:bodyPr/>
          <a:lstStyle/>
          <a:p>
            <a:r>
              <a:rPr lang="en-US" smtClean="0">
                <a:latin typeface="Tahoma" pitchFamily="-84" charset="0"/>
              </a:rPr>
              <a:t>CMPE 110: Computer Architecture  |  Prof. Jishen Zhao  |  Week 2</a:t>
            </a:r>
            <a:endParaRPr lang="en-US" dirty="0" smtClean="0">
              <a:solidFill>
                <a:schemeClr val="tx1"/>
              </a:solidFill>
              <a:latin typeface="Tahoma" pitchFamily="-84" charset="0"/>
            </a:endParaRPr>
          </a:p>
        </p:txBody>
      </p:sp>
      <p:sp>
        <p:nvSpPr>
          <p:cNvPr id="32773" name="Slide Number Placeholder 4"/>
          <p:cNvSpPr>
            <a:spLocks noGrp="1"/>
          </p:cNvSpPr>
          <p:nvPr>
            <p:ph type="sldNum" sz="quarter" idx="11"/>
          </p:nvPr>
        </p:nvSpPr>
        <p:spPr>
          <a:noFill/>
        </p:spPr>
        <p:txBody>
          <a:bodyPr/>
          <a:lstStyle/>
          <a:p>
            <a:fld id="{49F2E1D0-2590-864B-9C64-4BD5389203B0}" type="slidenum">
              <a:rPr lang="en-US" smtClean="0">
                <a:latin typeface="Tahoma" pitchFamily="-84" charset="0"/>
              </a:rPr>
              <a:pPr/>
              <a:t>14</a:t>
            </a:fld>
            <a:endParaRPr lang="en-US" smtClean="0">
              <a:solidFill>
                <a:schemeClr val="tx1"/>
              </a:solidFill>
              <a:latin typeface="Tahoma" pitchFamily="-84" charset="0"/>
            </a:endParaRPr>
          </a:p>
        </p:txBody>
      </p:sp>
    </p:spTree>
    <p:extLst>
      <p:ext uri="{BB962C8B-B14F-4D97-AF65-F5344CB8AC3E}">
        <p14:creationId xmlns:p14="http://schemas.microsoft.com/office/powerpoint/2010/main" val="4231032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Aspects of ISAs</a:t>
            </a:r>
            <a:endParaRPr lang="en-US" dirty="0"/>
          </a:p>
        </p:txBody>
      </p:sp>
      <p:sp>
        <p:nvSpPr>
          <p:cNvPr id="7" name="Content Placeholder 6"/>
          <p:cNvSpPr>
            <a:spLocks noGrp="1"/>
          </p:cNvSpPr>
          <p:nvPr>
            <p:ph idx="1"/>
          </p:nvPr>
        </p:nvSpPr>
        <p:spPr/>
        <p:txBody>
          <a:bodyPr/>
          <a:lstStyle/>
          <a:p>
            <a:r>
              <a:rPr lang="en-US" sz="2800" dirty="0"/>
              <a:t>Instruction length and format</a:t>
            </a:r>
            <a:endParaRPr lang="en-US" sz="2800" dirty="0"/>
          </a:p>
          <a:p>
            <a:pPr lvl="1"/>
            <a:r>
              <a:rPr lang="en-US" sz="2400" dirty="0"/>
              <a:t>Instruction encoding</a:t>
            </a:r>
          </a:p>
          <a:p>
            <a:r>
              <a:rPr lang="en-US" sz="2800" dirty="0"/>
              <a:t>Where does data live?</a:t>
            </a:r>
          </a:p>
          <a:p>
            <a:pPr lvl="1"/>
            <a:r>
              <a:rPr lang="en-US" sz="2400" dirty="0"/>
              <a:t>Addressing modes</a:t>
            </a:r>
          </a:p>
          <a:p>
            <a:r>
              <a:rPr lang="en-US" sz="2800" dirty="0"/>
              <a:t>Control transfers</a:t>
            </a:r>
          </a:p>
          <a:p>
            <a:pPr lvl="1"/>
            <a:r>
              <a:rPr lang="en-US" sz="2400" dirty="0"/>
              <a:t>How to find the next instruction</a:t>
            </a:r>
          </a:p>
          <a:p>
            <a:pPr lvl="1"/>
            <a:r>
              <a:rPr lang="en-US" sz="2400" dirty="0"/>
              <a:t>Branch</a:t>
            </a:r>
          </a:p>
          <a:p>
            <a:pPr lvl="1"/>
            <a:r>
              <a:rPr lang="en-US" sz="2400" dirty="0"/>
              <a:t>J</a:t>
            </a:r>
            <a:r>
              <a:rPr lang="en-US" sz="2400" dirty="0"/>
              <a:t>ump</a:t>
            </a:r>
          </a:p>
          <a:p>
            <a:endParaRPr lang="en-US" dirty="0"/>
          </a:p>
        </p:txBody>
      </p:sp>
      <p:sp>
        <p:nvSpPr>
          <p:cNvPr id="4" name="Footer Placeholder 3"/>
          <p:cNvSpPr>
            <a:spLocks noGrp="1"/>
          </p:cNvSpPr>
          <p:nvPr>
            <p:ph type="ftr" sz="quarter" idx="10"/>
          </p:nvPr>
        </p:nvSpPr>
        <p:spPr/>
        <p:txBody>
          <a:bodyPr/>
          <a:lstStyle/>
          <a:p>
            <a:pPr>
              <a:defRPr/>
            </a:pPr>
            <a:r>
              <a:rPr lang="en-US" smtClean="0"/>
              <a:t>CMPE 110: Computer Architecture  |  Prof. Jishen Zhao  |  Week 2</a:t>
            </a:r>
            <a:endParaRPr lang="en-US" dirty="0">
              <a:solidFill>
                <a:schemeClr val="tx1"/>
              </a:solidFill>
            </a:endParaRPr>
          </a:p>
        </p:txBody>
      </p:sp>
      <p:sp>
        <p:nvSpPr>
          <p:cNvPr id="5" name="Slide Number Placeholder 4"/>
          <p:cNvSpPr>
            <a:spLocks noGrp="1"/>
          </p:cNvSpPr>
          <p:nvPr>
            <p:ph type="sldNum" sz="quarter" idx="11"/>
          </p:nvPr>
        </p:nvSpPr>
        <p:spPr/>
        <p:txBody>
          <a:bodyPr/>
          <a:lstStyle/>
          <a:p>
            <a:pPr>
              <a:defRPr/>
            </a:pPr>
            <a:fld id="{8A449E94-19F6-204E-9C9A-62AF29BDBB61}" type="slidenum">
              <a:rPr lang="en-US" smtClean="0"/>
              <a:pPr>
                <a:defRPr/>
              </a:pPr>
              <a:t>15</a:t>
            </a:fld>
            <a:endParaRPr lang="en-US">
              <a:solidFill>
                <a:schemeClr val="tx1"/>
              </a:solidFill>
            </a:endParaRPr>
          </a:p>
        </p:txBody>
      </p:sp>
      <p:sp>
        <p:nvSpPr>
          <p:cNvPr id="8" name="Rectangle 4"/>
          <p:cNvSpPr>
            <a:spLocks noChangeArrowheads="1"/>
          </p:cNvSpPr>
          <p:nvPr/>
        </p:nvSpPr>
        <p:spPr bwMode="auto">
          <a:xfrm>
            <a:off x="6629400" y="16002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Fetch</a:t>
            </a:r>
          </a:p>
        </p:txBody>
      </p:sp>
      <p:sp>
        <p:nvSpPr>
          <p:cNvPr id="9" name="Rectangle 5"/>
          <p:cNvSpPr>
            <a:spLocks noChangeArrowheads="1"/>
          </p:cNvSpPr>
          <p:nvPr/>
        </p:nvSpPr>
        <p:spPr bwMode="auto">
          <a:xfrm>
            <a:off x="6629400" y="19050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Decode</a:t>
            </a:r>
          </a:p>
        </p:txBody>
      </p:sp>
      <p:sp>
        <p:nvSpPr>
          <p:cNvPr id="10" name="Rectangle 6"/>
          <p:cNvSpPr>
            <a:spLocks noChangeArrowheads="1"/>
          </p:cNvSpPr>
          <p:nvPr/>
        </p:nvSpPr>
        <p:spPr bwMode="auto">
          <a:xfrm>
            <a:off x="6629400" y="22098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dirty="0">
                <a:solidFill>
                  <a:srgbClr val="000000"/>
                </a:solidFill>
                <a:effectLst>
                  <a:outerShdw blurRad="38100" dist="38100" dir="2700000" algn="tl">
                    <a:srgbClr val="FFFFFF"/>
                  </a:outerShdw>
                </a:effectLst>
                <a:latin typeface="Tahoma" charset="0"/>
              </a:rPr>
              <a:t>Read Inputs</a:t>
            </a:r>
          </a:p>
        </p:txBody>
      </p:sp>
      <p:sp>
        <p:nvSpPr>
          <p:cNvPr id="11" name="Rectangle 7"/>
          <p:cNvSpPr>
            <a:spLocks noChangeArrowheads="1"/>
          </p:cNvSpPr>
          <p:nvPr/>
        </p:nvSpPr>
        <p:spPr bwMode="auto">
          <a:xfrm>
            <a:off x="6629400" y="25146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Execute</a:t>
            </a:r>
          </a:p>
        </p:txBody>
      </p:sp>
      <p:sp>
        <p:nvSpPr>
          <p:cNvPr id="12" name="Rectangle 8"/>
          <p:cNvSpPr>
            <a:spLocks noChangeArrowheads="1"/>
          </p:cNvSpPr>
          <p:nvPr/>
        </p:nvSpPr>
        <p:spPr bwMode="auto">
          <a:xfrm>
            <a:off x="6629400" y="28194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Write Output</a:t>
            </a:r>
          </a:p>
        </p:txBody>
      </p:sp>
      <p:sp>
        <p:nvSpPr>
          <p:cNvPr id="13" name="Rectangle 9"/>
          <p:cNvSpPr>
            <a:spLocks noChangeArrowheads="1"/>
          </p:cNvSpPr>
          <p:nvPr/>
        </p:nvSpPr>
        <p:spPr bwMode="auto">
          <a:xfrm>
            <a:off x="6629400" y="31242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Next Insn</a:t>
            </a:r>
          </a:p>
        </p:txBody>
      </p:sp>
      <p:sp>
        <p:nvSpPr>
          <p:cNvPr id="14" name="Freeform 10"/>
          <p:cNvSpPr>
            <a:spLocks/>
          </p:cNvSpPr>
          <p:nvPr/>
        </p:nvSpPr>
        <p:spPr bwMode="auto">
          <a:xfrm>
            <a:off x="7239000" y="1295400"/>
            <a:ext cx="762000" cy="2438400"/>
          </a:xfrm>
          <a:custGeom>
            <a:avLst/>
            <a:gdLst/>
            <a:ahLst/>
            <a:cxnLst>
              <a:cxn ang="0">
                <a:pos x="0" y="1344"/>
              </a:cxn>
              <a:cxn ang="0">
                <a:pos x="0" y="1536"/>
              </a:cxn>
              <a:cxn ang="0">
                <a:pos x="480" y="1536"/>
              </a:cxn>
              <a:cxn ang="0">
                <a:pos x="480" y="0"/>
              </a:cxn>
              <a:cxn ang="0">
                <a:pos x="0" y="0"/>
              </a:cxn>
              <a:cxn ang="0">
                <a:pos x="0" y="192"/>
              </a:cxn>
            </a:cxnLst>
            <a:rect l="0" t="0" r="r" b="b"/>
            <a:pathLst>
              <a:path w="480" h="1536">
                <a:moveTo>
                  <a:pt x="0" y="1344"/>
                </a:moveTo>
                <a:lnTo>
                  <a:pt x="0" y="1536"/>
                </a:lnTo>
                <a:lnTo>
                  <a:pt x="480" y="1536"/>
                </a:lnTo>
                <a:lnTo>
                  <a:pt x="480" y="0"/>
                </a:lnTo>
                <a:lnTo>
                  <a:pt x="0" y="0"/>
                </a:lnTo>
                <a:lnTo>
                  <a:pt x="0" y="192"/>
                </a:lnTo>
              </a:path>
            </a:pathLst>
          </a:custGeom>
          <a:noFill/>
          <a:ln w="12700" cap="flat" cmpd="sng">
            <a:solidFill>
              <a:srgbClr val="000000"/>
            </a:solidFill>
            <a:prstDash val="solid"/>
            <a:round/>
            <a:headEnd type="none" w="med" len="med"/>
            <a:tailEnd type="triangle" w="med" len="med"/>
          </a:ln>
          <a:effectLst/>
        </p:spPr>
        <p:txBody>
          <a:bodyPr wrap="none" anchor="ctr">
            <a:prstTxWarp prst="textNoShape">
              <a:avLst/>
            </a:prstTxWarp>
          </a:bodyPr>
          <a:lstStyle/>
          <a:p>
            <a:pPr>
              <a:defRPr/>
            </a:pPr>
            <a:endParaRPr lang="en-US" sz="1600">
              <a:latin typeface="Tahoma" charset="0"/>
            </a:endParaRPr>
          </a:p>
        </p:txBody>
      </p:sp>
    </p:spTree>
    <p:extLst>
      <p:ext uri="{BB962C8B-B14F-4D97-AF65-F5344CB8AC3E}">
        <p14:creationId xmlns:p14="http://schemas.microsoft.com/office/powerpoint/2010/main" val="857229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smtClean="0">
                <a:latin typeface="Tahoma" pitchFamily="-84" charset="0"/>
              </a:rPr>
              <a:t>CMPE 110: Computer Architecture  |  Prof. Jishen Zhao  |  Week 2</a:t>
            </a:r>
            <a:endParaRPr lang="en-US" dirty="0" smtClean="0">
              <a:solidFill>
                <a:schemeClr val="tx1"/>
              </a:solidFill>
              <a:latin typeface="Tahoma" pitchFamily="-84" charset="0"/>
            </a:endParaRPr>
          </a:p>
        </p:txBody>
      </p:sp>
      <p:sp>
        <p:nvSpPr>
          <p:cNvPr id="34819" name="Slide Number Placeholder 4"/>
          <p:cNvSpPr>
            <a:spLocks noGrp="1"/>
          </p:cNvSpPr>
          <p:nvPr>
            <p:ph type="sldNum" sz="quarter" idx="11"/>
          </p:nvPr>
        </p:nvSpPr>
        <p:spPr>
          <a:noFill/>
        </p:spPr>
        <p:txBody>
          <a:bodyPr/>
          <a:lstStyle/>
          <a:p>
            <a:fld id="{86BDE9A7-A3B3-3540-AE18-35B0995C9F28}" type="slidenum">
              <a:rPr lang="en-US" smtClean="0">
                <a:latin typeface="Tahoma" pitchFamily="-84" charset="0"/>
              </a:rPr>
              <a:pPr/>
              <a:t>16</a:t>
            </a:fld>
            <a:endParaRPr lang="en-US" smtClean="0">
              <a:solidFill>
                <a:schemeClr val="tx1"/>
              </a:solidFill>
              <a:latin typeface="Tahoma" pitchFamily="-84" charset="0"/>
            </a:endParaRPr>
          </a:p>
        </p:txBody>
      </p:sp>
      <p:sp>
        <p:nvSpPr>
          <p:cNvPr id="34820" name="Rectangle 2"/>
          <p:cNvSpPr>
            <a:spLocks noGrp="1" noChangeArrowheads="1"/>
          </p:cNvSpPr>
          <p:nvPr>
            <p:ph type="title"/>
          </p:nvPr>
        </p:nvSpPr>
        <p:spPr/>
        <p:txBody>
          <a:bodyPr/>
          <a:lstStyle/>
          <a:p>
            <a:pPr eaLnBrk="1" hangingPunct="1"/>
            <a:r>
              <a:rPr lang="en-US">
                <a:ea typeface="ＭＳ Ｐゴシック" pitchFamily="-84" charset="-128"/>
                <a:cs typeface="ＭＳ Ｐゴシック" pitchFamily="-84" charset="-128"/>
              </a:rPr>
              <a:t>Length and Format</a:t>
            </a:r>
          </a:p>
        </p:txBody>
      </p:sp>
      <p:sp>
        <p:nvSpPr>
          <p:cNvPr id="34821" name="Rectangle 3" descr="Rectangle: Click to edit Master text styles&#10;Second level&#10;Third level&#10;Fourth level&#10;Fifth level"/>
          <p:cNvSpPr>
            <a:spLocks noGrp="1" noChangeArrowheads="1"/>
          </p:cNvSpPr>
          <p:nvPr>
            <p:ph type="body" idx="1"/>
          </p:nvPr>
        </p:nvSpPr>
        <p:spPr>
          <a:xfrm>
            <a:off x="1676400" y="1143000"/>
            <a:ext cx="7162800" cy="5410200"/>
          </a:xfrm>
        </p:spPr>
        <p:txBody>
          <a:bodyPr/>
          <a:lstStyle/>
          <a:p>
            <a:pPr eaLnBrk="1" hangingPunct="1"/>
            <a:r>
              <a:rPr lang="en-US" b="1" dirty="0">
                <a:solidFill>
                  <a:srgbClr val="FD0002"/>
                </a:solidFill>
                <a:ea typeface="ＭＳ Ｐゴシック" pitchFamily="-84" charset="-128"/>
                <a:cs typeface="ＭＳ Ｐゴシック" pitchFamily="-84" charset="-128"/>
              </a:rPr>
              <a:t>Length</a:t>
            </a:r>
            <a:endParaRPr lang="en-US" dirty="0">
              <a:ea typeface="ＭＳ Ｐゴシック" pitchFamily="-84" charset="-128"/>
              <a:cs typeface="ＭＳ Ｐゴシック" pitchFamily="-84" charset="-128"/>
            </a:endParaRPr>
          </a:p>
          <a:p>
            <a:pPr lvl="1" eaLnBrk="1" hangingPunct="1"/>
            <a:r>
              <a:rPr lang="en-US" dirty="0"/>
              <a:t>Fixed length</a:t>
            </a:r>
          </a:p>
          <a:p>
            <a:pPr lvl="2" eaLnBrk="1" hangingPunct="1"/>
            <a:r>
              <a:rPr lang="en-US" dirty="0">
                <a:ea typeface="ＭＳ Ｐゴシック" pitchFamily="-84" charset="-128"/>
              </a:rPr>
              <a:t>Most common is 32 bits</a:t>
            </a:r>
            <a:endParaRPr lang="en-US" dirty="0" smtClean="0">
              <a:ea typeface="ＭＳ Ｐゴシック" pitchFamily="-84" charset="-128"/>
            </a:endParaRPr>
          </a:p>
          <a:p>
            <a:pPr lvl="2" eaLnBrk="1" hangingPunct="1">
              <a:buFontTx/>
              <a:buChar char="+"/>
            </a:pPr>
            <a:r>
              <a:rPr lang="en-US" dirty="0" smtClean="0">
                <a:ea typeface="ＭＳ Ｐゴシック" pitchFamily="-84" charset="-128"/>
              </a:rPr>
              <a:t>Simple implementation (next PC often just PC+4)</a:t>
            </a:r>
          </a:p>
          <a:p>
            <a:pPr lvl="2" eaLnBrk="1" hangingPunct="1">
              <a:buFontTx/>
              <a:buChar char="–"/>
            </a:pPr>
            <a:r>
              <a:rPr lang="en-US" dirty="0" smtClean="0">
                <a:ea typeface="ＭＳ Ｐゴシック" pitchFamily="-84" charset="-128"/>
              </a:rPr>
              <a:t>Code density: 32 bits to increment a register by 1</a:t>
            </a:r>
          </a:p>
          <a:p>
            <a:pPr lvl="1" eaLnBrk="1" hangingPunct="1"/>
            <a:r>
              <a:rPr lang="en-US" dirty="0" smtClean="0"/>
              <a:t>Variable </a:t>
            </a:r>
            <a:r>
              <a:rPr lang="en-US" dirty="0"/>
              <a:t>length</a:t>
            </a:r>
          </a:p>
          <a:p>
            <a:pPr lvl="2" eaLnBrk="1" hangingPunct="1">
              <a:buFontTx/>
              <a:buChar char="+"/>
            </a:pPr>
            <a:r>
              <a:rPr lang="en-US" dirty="0">
                <a:ea typeface="ＭＳ Ｐゴシック" pitchFamily="-84" charset="-128"/>
              </a:rPr>
              <a:t>Code </a:t>
            </a:r>
            <a:r>
              <a:rPr lang="en-US" dirty="0" smtClean="0">
                <a:ea typeface="ＭＳ Ｐゴシック" pitchFamily="-84" charset="-128"/>
              </a:rPr>
              <a:t>density</a:t>
            </a:r>
          </a:p>
          <a:p>
            <a:pPr lvl="3" eaLnBrk="1" hangingPunct="1"/>
            <a:r>
              <a:rPr lang="en-US" dirty="0" smtClean="0">
                <a:ea typeface="ＭＳ Ｐゴシック" pitchFamily="-84" charset="-128"/>
              </a:rPr>
              <a:t>x86 averages 3 bytes (ranges from 1 to 16)</a:t>
            </a:r>
          </a:p>
          <a:p>
            <a:pPr lvl="2" eaLnBrk="1" hangingPunct="1">
              <a:buFontTx/>
              <a:buChar char="–"/>
            </a:pPr>
            <a:r>
              <a:rPr lang="en-US" dirty="0">
                <a:ea typeface="ＭＳ Ｐゴシック" pitchFamily="-84" charset="-128"/>
              </a:rPr>
              <a:t>Complex fetch </a:t>
            </a:r>
            <a:r>
              <a:rPr lang="en-US" dirty="0" smtClean="0">
                <a:ea typeface="ＭＳ Ｐゴシック" pitchFamily="-84" charset="-128"/>
              </a:rPr>
              <a:t>(where does next instruction begin?)</a:t>
            </a:r>
          </a:p>
          <a:p>
            <a:pPr lvl="1" eaLnBrk="1" hangingPunct="1"/>
            <a:r>
              <a:rPr lang="en-US" dirty="0"/>
              <a:t>Compromise: two lengths</a:t>
            </a:r>
          </a:p>
          <a:p>
            <a:pPr lvl="2" eaLnBrk="1" hangingPunct="1"/>
            <a:r>
              <a:rPr lang="en-US" dirty="0">
                <a:ea typeface="ＭＳ Ｐゴシック" pitchFamily="-84" charset="-128"/>
              </a:rPr>
              <a:t>E.g., MIPS16 or ARM’s </a:t>
            </a:r>
            <a:r>
              <a:rPr lang="en-US" dirty="0" smtClean="0">
                <a:ea typeface="ＭＳ Ｐゴシック" pitchFamily="-84" charset="-128"/>
              </a:rPr>
              <a:t>Thumb (16 bits)</a:t>
            </a:r>
          </a:p>
          <a:p>
            <a:pPr eaLnBrk="1" hangingPunct="1"/>
            <a:r>
              <a:rPr lang="en-US" b="1" dirty="0" smtClean="0">
                <a:solidFill>
                  <a:srgbClr val="FD0002"/>
                </a:solidFill>
                <a:ea typeface="ＭＳ Ｐゴシック" pitchFamily="-84" charset="-128"/>
                <a:cs typeface="ＭＳ Ｐゴシック" pitchFamily="-84" charset="-128"/>
              </a:rPr>
              <a:t>Encoding</a:t>
            </a:r>
            <a:endParaRPr lang="en-US" dirty="0" smtClean="0">
              <a:ea typeface="ＭＳ Ｐゴシック" pitchFamily="-84" charset="-128"/>
              <a:cs typeface="ＭＳ Ｐゴシック" pitchFamily="-84" charset="-128"/>
            </a:endParaRPr>
          </a:p>
          <a:p>
            <a:pPr lvl="1" eaLnBrk="1" hangingPunct="1"/>
            <a:r>
              <a:rPr lang="en-US" dirty="0" smtClean="0"/>
              <a:t>A few simple encodings simplify decoder</a:t>
            </a:r>
          </a:p>
          <a:p>
            <a:pPr lvl="1" eaLnBrk="1" hangingPunct="1"/>
            <a:r>
              <a:rPr lang="en-US" dirty="0" smtClean="0"/>
              <a:t>Machine code (1s and 0s) </a:t>
            </a:r>
            <a:r>
              <a:rPr lang="en-US" dirty="0" smtClean="0">
                <a:sym typeface="Wingdings"/>
              </a:rPr>
              <a:t>&lt;-&gt; assembly</a:t>
            </a:r>
            <a:endParaRPr lang="en-US" dirty="0" smtClean="0"/>
          </a:p>
        </p:txBody>
      </p:sp>
      <p:sp>
        <p:nvSpPr>
          <p:cNvPr id="34822" name="Rectangle 4"/>
          <p:cNvSpPr>
            <a:spLocks noChangeArrowheads="1"/>
          </p:cNvSpPr>
          <p:nvPr/>
        </p:nvSpPr>
        <p:spPr bwMode="auto">
          <a:xfrm>
            <a:off x="304800" y="1828800"/>
            <a:ext cx="1219200" cy="304800"/>
          </a:xfrm>
          <a:prstGeom prst="rect">
            <a:avLst/>
          </a:prstGeom>
          <a:solidFill>
            <a:srgbClr val="FD0002"/>
          </a:solidFill>
          <a:ln w="12700">
            <a:solidFill>
              <a:srgbClr val="000000"/>
            </a:solidFill>
            <a:miter lim="800000"/>
            <a:headEnd/>
            <a:tailEnd/>
          </a:ln>
        </p:spPr>
        <p:txBody>
          <a:bodyPr wrap="none" anchor="ctr">
            <a:prstTxWarp prst="textNoShape">
              <a:avLst/>
            </a:prstTxWarp>
          </a:bodyPr>
          <a:lstStyle/>
          <a:p>
            <a:r>
              <a:rPr lang="en-US" sz="1600">
                <a:solidFill>
                  <a:schemeClr val="bg1"/>
                </a:solidFill>
              </a:rPr>
              <a:t>Fetch[PC]</a:t>
            </a:r>
          </a:p>
        </p:txBody>
      </p:sp>
      <p:sp>
        <p:nvSpPr>
          <p:cNvPr id="34823" name="Rectangle 5"/>
          <p:cNvSpPr>
            <a:spLocks noChangeArrowheads="1"/>
          </p:cNvSpPr>
          <p:nvPr/>
        </p:nvSpPr>
        <p:spPr bwMode="auto">
          <a:xfrm>
            <a:off x="304800" y="2133600"/>
            <a:ext cx="1219200" cy="304800"/>
          </a:xfrm>
          <a:prstGeom prst="rect">
            <a:avLst/>
          </a:prstGeom>
          <a:solidFill>
            <a:srgbClr val="FD0002"/>
          </a:solidFill>
          <a:ln w="12700">
            <a:solidFill>
              <a:srgbClr val="000000"/>
            </a:solidFill>
            <a:miter lim="800000"/>
            <a:headEnd/>
            <a:tailEnd/>
          </a:ln>
        </p:spPr>
        <p:txBody>
          <a:bodyPr wrap="none" anchor="ctr">
            <a:prstTxWarp prst="textNoShape">
              <a:avLst/>
            </a:prstTxWarp>
          </a:bodyPr>
          <a:lstStyle/>
          <a:p>
            <a:r>
              <a:rPr lang="en-US" sz="1600">
                <a:solidFill>
                  <a:schemeClr val="bg1"/>
                </a:solidFill>
              </a:rPr>
              <a:t>Decode</a:t>
            </a:r>
          </a:p>
        </p:txBody>
      </p:sp>
      <p:sp>
        <p:nvSpPr>
          <p:cNvPr id="34824" name="Rectangle 6"/>
          <p:cNvSpPr>
            <a:spLocks noChangeArrowheads="1"/>
          </p:cNvSpPr>
          <p:nvPr/>
        </p:nvSpPr>
        <p:spPr bwMode="auto">
          <a:xfrm>
            <a:off x="304800" y="24384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rPr>
              <a:t>Read Inputs</a:t>
            </a:r>
          </a:p>
        </p:txBody>
      </p:sp>
      <p:sp>
        <p:nvSpPr>
          <p:cNvPr id="34825" name="Rectangle 7"/>
          <p:cNvSpPr>
            <a:spLocks noChangeArrowheads="1"/>
          </p:cNvSpPr>
          <p:nvPr/>
        </p:nvSpPr>
        <p:spPr bwMode="auto">
          <a:xfrm>
            <a:off x="304800" y="27432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rPr>
              <a:t>Execute</a:t>
            </a:r>
          </a:p>
        </p:txBody>
      </p:sp>
      <p:sp>
        <p:nvSpPr>
          <p:cNvPr id="34826" name="Rectangle 8"/>
          <p:cNvSpPr>
            <a:spLocks noChangeArrowheads="1"/>
          </p:cNvSpPr>
          <p:nvPr/>
        </p:nvSpPr>
        <p:spPr bwMode="auto">
          <a:xfrm>
            <a:off x="304800" y="30480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rPr>
              <a:t>Write Output</a:t>
            </a:r>
          </a:p>
        </p:txBody>
      </p:sp>
      <p:sp>
        <p:nvSpPr>
          <p:cNvPr id="34827" name="Rectangle 9"/>
          <p:cNvSpPr>
            <a:spLocks noChangeArrowheads="1"/>
          </p:cNvSpPr>
          <p:nvPr/>
        </p:nvSpPr>
        <p:spPr bwMode="auto">
          <a:xfrm>
            <a:off x="304800" y="33528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rPr>
              <a:t>Next PC</a:t>
            </a:r>
          </a:p>
        </p:txBody>
      </p:sp>
      <p:sp>
        <p:nvSpPr>
          <p:cNvPr id="200714" name="Freeform 10"/>
          <p:cNvSpPr>
            <a:spLocks/>
          </p:cNvSpPr>
          <p:nvPr/>
        </p:nvSpPr>
        <p:spPr bwMode="auto">
          <a:xfrm>
            <a:off x="914400" y="1524000"/>
            <a:ext cx="762000" cy="2438400"/>
          </a:xfrm>
          <a:custGeom>
            <a:avLst/>
            <a:gdLst/>
            <a:ahLst/>
            <a:cxnLst>
              <a:cxn ang="0">
                <a:pos x="0" y="1344"/>
              </a:cxn>
              <a:cxn ang="0">
                <a:pos x="0" y="1536"/>
              </a:cxn>
              <a:cxn ang="0">
                <a:pos x="480" y="1536"/>
              </a:cxn>
              <a:cxn ang="0">
                <a:pos x="480" y="0"/>
              </a:cxn>
              <a:cxn ang="0">
                <a:pos x="0" y="0"/>
              </a:cxn>
              <a:cxn ang="0">
                <a:pos x="0" y="192"/>
              </a:cxn>
            </a:cxnLst>
            <a:rect l="0" t="0" r="r" b="b"/>
            <a:pathLst>
              <a:path w="480" h="1536">
                <a:moveTo>
                  <a:pt x="0" y="1344"/>
                </a:moveTo>
                <a:lnTo>
                  <a:pt x="0" y="1536"/>
                </a:lnTo>
                <a:lnTo>
                  <a:pt x="480" y="1536"/>
                </a:lnTo>
                <a:lnTo>
                  <a:pt x="480" y="0"/>
                </a:lnTo>
                <a:lnTo>
                  <a:pt x="0" y="0"/>
                </a:lnTo>
                <a:lnTo>
                  <a:pt x="0" y="192"/>
                </a:lnTo>
              </a:path>
            </a:pathLst>
          </a:custGeom>
          <a:noFill/>
          <a:ln w="12700" cap="flat" cmpd="sng">
            <a:solidFill>
              <a:srgbClr val="000000"/>
            </a:solidFill>
            <a:prstDash val="solid"/>
            <a:round/>
            <a:headEnd type="none" w="med" len="med"/>
            <a:tailEnd type="triangle" w="med" len="med"/>
          </a:ln>
          <a:effectLst/>
        </p:spPr>
        <p:txBody>
          <a:bodyPr wrap="none" anchor="ctr">
            <a:prstTxWarp prst="textNoShape">
              <a:avLst/>
            </a:prstTxWarp>
          </a:bodyPr>
          <a:lstStyle/>
          <a:p>
            <a:pPr>
              <a:defRPr/>
            </a:pPr>
            <a:endParaRPr lang="en-US">
              <a:effectLst>
                <a:outerShdw blurRad="38100" dist="38100" dir="2700000" algn="tl">
                  <a:srgbClr val="DDDDDD"/>
                </a:outerShdw>
              </a:effectLst>
              <a:latin typeface="Tahoma" charset="0"/>
            </a:endParaRPr>
          </a:p>
        </p:txBody>
      </p:sp>
    </p:spTree>
    <p:extLst>
      <p:ext uri="{BB962C8B-B14F-4D97-AF65-F5344CB8AC3E}">
        <p14:creationId xmlns:p14="http://schemas.microsoft.com/office/powerpoint/2010/main" val="620606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smtClean="0">
                <a:latin typeface="Tahoma" pitchFamily="-84" charset="0"/>
              </a:rPr>
              <a:t>CMPE 110: Computer Architecture  |  Prof. Jishen Zhao  |  Week 2</a:t>
            </a:r>
            <a:endParaRPr lang="en-US" dirty="0">
              <a:solidFill>
                <a:schemeClr val="tx1"/>
              </a:solidFill>
              <a:latin typeface="Tahoma" pitchFamily="-84" charset="0"/>
            </a:endParaRPr>
          </a:p>
        </p:txBody>
      </p:sp>
      <p:sp>
        <p:nvSpPr>
          <p:cNvPr id="38915" name="Slide Number Placeholder 4"/>
          <p:cNvSpPr>
            <a:spLocks noGrp="1"/>
          </p:cNvSpPr>
          <p:nvPr>
            <p:ph type="sldNum" sz="quarter" idx="11"/>
          </p:nvPr>
        </p:nvSpPr>
        <p:spPr>
          <a:noFill/>
        </p:spPr>
        <p:txBody>
          <a:bodyPr/>
          <a:lstStyle/>
          <a:p>
            <a:fld id="{91049522-7B25-B04A-B563-F265B9ECB9A1}" type="slidenum">
              <a:rPr lang="en-US" smtClean="0">
                <a:latin typeface="Tahoma" pitchFamily="-84" charset="0"/>
              </a:rPr>
              <a:pPr/>
              <a:t>17</a:t>
            </a:fld>
            <a:endParaRPr lang="en-US" smtClean="0">
              <a:solidFill>
                <a:schemeClr val="tx1"/>
              </a:solidFill>
              <a:latin typeface="Tahoma" pitchFamily="-84" charset="0"/>
            </a:endParaRPr>
          </a:p>
        </p:txBody>
      </p:sp>
      <p:sp>
        <p:nvSpPr>
          <p:cNvPr id="38916" name="Rectangle 2"/>
          <p:cNvSpPr>
            <a:spLocks noGrp="1" noChangeArrowheads="1"/>
          </p:cNvSpPr>
          <p:nvPr>
            <p:ph type="title"/>
          </p:nvPr>
        </p:nvSpPr>
        <p:spPr/>
        <p:txBody>
          <a:bodyPr/>
          <a:lstStyle/>
          <a:p>
            <a:pPr eaLnBrk="1" hangingPunct="1"/>
            <a:r>
              <a:rPr lang="en-US" dirty="0" smtClean="0">
                <a:ea typeface="ＭＳ Ｐゴシック" pitchFamily="-84" charset="-128"/>
                <a:cs typeface="ＭＳ Ｐゴシック" pitchFamily="-84" charset="-128"/>
              </a:rPr>
              <a:t>Example Instruction Encodings</a:t>
            </a:r>
          </a:p>
        </p:txBody>
      </p:sp>
      <p:sp>
        <p:nvSpPr>
          <p:cNvPr id="3891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dirty="0" smtClean="0">
                <a:ea typeface="ＭＳ Ｐゴシック" pitchFamily="-84" charset="-128"/>
                <a:cs typeface="ＭＳ Ｐゴシック" pitchFamily="-84" charset="-128"/>
              </a:rPr>
              <a:t>MIPS</a:t>
            </a:r>
          </a:p>
          <a:p>
            <a:pPr lvl="1" eaLnBrk="1" hangingPunct="1"/>
            <a:r>
              <a:rPr lang="en-US" dirty="0" smtClean="0"/>
              <a:t>Fixed length</a:t>
            </a:r>
          </a:p>
          <a:p>
            <a:pPr lvl="1" eaLnBrk="1" hangingPunct="1"/>
            <a:r>
              <a:rPr lang="en-US" dirty="0" smtClean="0"/>
              <a:t>32-bits, 3 formats, simple encoding</a:t>
            </a:r>
          </a:p>
          <a:p>
            <a:pPr marL="457200" lvl="1" indent="0" eaLnBrk="1" hangingPunct="1">
              <a:buNone/>
            </a:pPr>
            <a:endParaRPr lang="en-US" dirty="0" smtClean="0"/>
          </a:p>
          <a:p>
            <a:pPr marL="457200" lvl="1" indent="0" eaLnBrk="1" hangingPunct="1">
              <a:buNone/>
            </a:pPr>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buFontTx/>
              <a:buNone/>
            </a:pPr>
            <a:endParaRPr lang="en-US" dirty="0" smtClean="0"/>
          </a:p>
          <a:p>
            <a:pPr eaLnBrk="1" hangingPunct="1"/>
            <a:r>
              <a:rPr lang="en-US" dirty="0" smtClean="0">
                <a:ea typeface="ＭＳ Ｐゴシック" pitchFamily="-84" charset="-128"/>
                <a:cs typeface="ＭＳ Ｐゴシック" pitchFamily="-84" charset="-128"/>
              </a:rPr>
              <a:t>x86</a:t>
            </a:r>
          </a:p>
          <a:p>
            <a:pPr lvl="1" eaLnBrk="1" hangingPunct="1"/>
            <a:r>
              <a:rPr lang="en-US" dirty="0" smtClean="0"/>
              <a:t>Variable length encoding (1 to 15 bytes)</a:t>
            </a:r>
          </a:p>
          <a:p>
            <a:pPr lvl="1" eaLnBrk="1" hangingPunct="1">
              <a:buFontTx/>
              <a:buNone/>
            </a:pPr>
            <a:endParaRPr lang="en-US" dirty="0" smtClean="0"/>
          </a:p>
        </p:txBody>
      </p:sp>
      <p:sp>
        <p:nvSpPr>
          <p:cNvPr id="201732" name="Rectangle 4"/>
          <p:cNvSpPr>
            <a:spLocks noChangeArrowheads="1"/>
          </p:cNvSpPr>
          <p:nvPr/>
        </p:nvSpPr>
        <p:spPr bwMode="auto">
          <a:xfrm>
            <a:off x="2667000" y="2545080"/>
            <a:ext cx="914400" cy="50292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dirty="0">
                <a:solidFill>
                  <a:srgbClr val="000000"/>
                </a:solidFill>
                <a:effectLst>
                  <a:outerShdw blurRad="38100" dist="38100" dir="2700000" algn="tl">
                    <a:srgbClr val="DDDDDD"/>
                  </a:outerShdw>
                </a:effectLst>
                <a:latin typeface="Arial" charset="0"/>
              </a:rPr>
              <a:t>Op(6)</a:t>
            </a:r>
          </a:p>
        </p:txBody>
      </p:sp>
      <p:sp>
        <p:nvSpPr>
          <p:cNvPr id="201733" name="Rectangle 5"/>
          <p:cNvSpPr>
            <a:spLocks noChangeArrowheads="1"/>
          </p:cNvSpPr>
          <p:nvPr/>
        </p:nvSpPr>
        <p:spPr bwMode="auto">
          <a:xfrm>
            <a:off x="3581400" y="2545080"/>
            <a:ext cx="762000" cy="50292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Rs(5)</a:t>
            </a:r>
          </a:p>
        </p:txBody>
      </p:sp>
      <p:sp>
        <p:nvSpPr>
          <p:cNvPr id="201734" name="Rectangle 6"/>
          <p:cNvSpPr>
            <a:spLocks noChangeArrowheads="1"/>
          </p:cNvSpPr>
          <p:nvPr/>
        </p:nvSpPr>
        <p:spPr bwMode="auto">
          <a:xfrm>
            <a:off x="4343400" y="2545080"/>
            <a:ext cx="762000" cy="50292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Rt(5)</a:t>
            </a:r>
          </a:p>
        </p:txBody>
      </p:sp>
      <p:sp>
        <p:nvSpPr>
          <p:cNvPr id="201735" name="Rectangle 7"/>
          <p:cNvSpPr>
            <a:spLocks noChangeArrowheads="1"/>
          </p:cNvSpPr>
          <p:nvPr/>
        </p:nvSpPr>
        <p:spPr bwMode="auto">
          <a:xfrm>
            <a:off x="5105400" y="2545080"/>
            <a:ext cx="762000" cy="50292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Rd(5)</a:t>
            </a:r>
          </a:p>
        </p:txBody>
      </p:sp>
      <p:sp>
        <p:nvSpPr>
          <p:cNvPr id="201736" name="Rectangle 8"/>
          <p:cNvSpPr>
            <a:spLocks noChangeArrowheads="1"/>
          </p:cNvSpPr>
          <p:nvPr/>
        </p:nvSpPr>
        <p:spPr bwMode="auto">
          <a:xfrm>
            <a:off x="5867400" y="2545080"/>
            <a:ext cx="762000" cy="50292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Sh(5)</a:t>
            </a:r>
          </a:p>
        </p:txBody>
      </p:sp>
      <p:sp>
        <p:nvSpPr>
          <p:cNvPr id="201737" name="Rectangle 9"/>
          <p:cNvSpPr>
            <a:spLocks noChangeArrowheads="1"/>
          </p:cNvSpPr>
          <p:nvPr/>
        </p:nvSpPr>
        <p:spPr bwMode="auto">
          <a:xfrm>
            <a:off x="6629400" y="2545080"/>
            <a:ext cx="914400" cy="50292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Func(6)</a:t>
            </a:r>
          </a:p>
        </p:txBody>
      </p:sp>
      <p:sp>
        <p:nvSpPr>
          <p:cNvPr id="201738" name="Rectangle 10"/>
          <p:cNvSpPr>
            <a:spLocks noChangeArrowheads="1"/>
          </p:cNvSpPr>
          <p:nvPr/>
        </p:nvSpPr>
        <p:spPr bwMode="auto">
          <a:xfrm>
            <a:off x="1752600" y="2545080"/>
            <a:ext cx="914400" cy="502920"/>
          </a:xfrm>
          <a:prstGeom prst="rect">
            <a:avLst/>
          </a:prstGeom>
          <a:noFill/>
          <a:ln w="28575">
            <a:no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R-type</a:t>
            </a:r>
          </a:p>
        </p:txBody>
      </p:sp>
      <p:sp>
        <p:nvSpPr>
          <p:cNvPr id="201739" name="Rectangle 11"/>
          <p:cNvSpPr>
            <a:spLocks noChangeArrowheads="1"/>
          </p:cNvSpPr>
          <p:nvPr/>
        </p:nvSpPr>
        <p:spPr bwMode="auto">
          <a:xfrm>
            <a:off x="2667000" y="3230880"/>
            <a:ext cx="914400" cy="50292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Op(6)</a:t>
            </a:r>
          </a:p>
        </p:txBody>
      </p:sp>
      <p:sp>
        <p:nvSpPr>
          <p:cNvPr id="201740" name="Rectangle 12"/>
          <p:cNvSpPr>
            <a:spLocks noChangeArrowheads="1"/>
          </p:cNvSpPr>
          <p:nvPr/>
        </p:nvSpPr>
        <p:spPr bwMode="auto">
          <a:xfrm>
            <a:off x="3581400" y="3230880"/>
            <a:ext cx="762000" cy="50292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Rs(5)</a:t>
            </a:r>
          </a:p>
        </p:txBody>
      </p:sp>
      <p:sp>
        <p:nvSpPr>
          <p:cNvPr id="201741" name="Rectangle 13"/>
          <p:cNvSpPr>
            <a:spLocks noChangeArrowheads="1"/>
          </p:cNvSpPr>
          <p:nvPr/>
        </p:nvSpPr>
        <p:spPr bwMode="auto">
          <a:xfrm>
            <a:off x="4343400" y="3230880"/>
            <a:ext cx="762000" cy="50292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Rt(5)</a:t>
            </a:r>
          </a:p>
        </p:txBody>
      </p:sp>
      <p:sp>
        <p:nvSpPr>
          <p:cNvPr id="201742" name="Rectangle 14"/>
          <p:cNvSpPr>
            <a:spLocks noChangeArrowheads="1"/>
          </p:cNvSpPr>
          <p:nvPr/>
        </p:nvSpPr>
        <p:spPr bwMode="auto">
          <a:xfrm>
            <a:off x="5105400" y="3230880"/>
            <a:ext cx="2438400" cy="50292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Immed(16)</a:t>
            </a:r>
          </a:p>
        </p:txBody>
      </p:sp>
      <p:sp>
        <p:nvSpPr>
          <p:cNvPr id="201743" name="Rectangle 15"/>
          <p:cNvSpPr>
            <a:spLocks noChangeArrowheads="1"/>
          </p:cNvSpPr>
          <p:nvPr/>
        </p:nvSpPr>
        <p:spPr bwMode="auto">
          <a:xfrm>
            <a:off x="1752600" y="3230880"/>
            <a:ext cx="914400" cy="502920"/>
          </a:xfrm>
          <a:prstGeom prst="rect">
            <a:avLst/>
          </a:prstGeom>
          <a:noFill/>
          <a:ln w="28575">
            <a:no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I-type</a:t>
            </a:r>
          </a:p>
        </p:txBody>
      </p:sp>
      <p:grpSp>
        <p:nvGrpSpPr>
          <p:cNvPr id="2" name="Group 16"/>
          <p:cNvGrpSpPr>
            <a:grpSpLocks/>
          </p:cNvGrpSpPr>
          <p:nvPr/>
        </p:nvGrpSpPr>
        <p:grpSpPr bwMode="auto">
          <a:xfrm>
            <a:off x="1752600" y="3916680"/>
            <a:ext cx="5791200" cy="502920"/>
            <a:chOff x="576" y="3360"/>
            <a:chExt cx="3648" cy="288"/>
          </a:xfrm>
        </p:grpSpPr>
        <p:sp>
          <p:nvSpPr>
            <p:cNvPr id="201745" name="Rectangle 17"/>
            <p:cNvSpPr>
              <a:spLocks noChangeArrowheads="1"/>
            </p:cNvSpPr>
            <p:nvPr/>
          </p:nvSpPr>
          <p:spPr bwMode="auto">
            <a:xfrm>
              <a:off x="1152" y="3360"/>
              <a:ext cx="576" cy="288"/>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Op(6)</a:t>
              </a:r>
            </a:p>
          </p:txBody>
        </p:sp>
        <p:sp>
          <p:nvSpPr>
            <p:cNvPr id="201746" name="Rectangle 18"/>
            <p:cNvSpPr>
              <a:spLocks noChangeArrowheads="1"/>
            </p:cNvSpPr>
            <p:nvPr/>
          </p:nvSpPr>
          <p:spPr bwMode="auto">
            <a:xfrm>
              <a:off x="1728" y="3360"/>
              <a:ext cx="2496" cy="288"/>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Target(26)</a:t>
              </a:r>
            </a:p>
          </p:txBody>
        </p:sp>
        <p:sp>
          <p:nvSpPr>
            <p:cNvPr id="201747" name="Rectangle 19"/>
            <p:cNvSpPr>
              <a:spLocks noChangeArrowheads="1"/>
            </p:cNvSpPr>
            <p:nvPr/>
          </p:nvSpPr>
          <p:spPr bwMode="auto">
            <a:xfrm>
              <a:off x="576" y="3360"/>
              <a:ext cx="576" cy="288"/>
            </a:xfrm>
            <a:prstGeom prst="rect">
              <a:avLst/>
            </a:prstGeom>
            <a:noFill/>
            <a:ln w="28575">
              <a:no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J-type</a:t>
              </a:r>
            </a:p>
          </p:txBody>
        </p:sp>
      </p:grpSp>
      <p:sp>
        <p:nvSpPr>
          <p:cNvPr id="22" name="Rectangle 20"/>
          <p:cNvSpPr>
            <a:spLocks noChangeArrowheads="1"/>
          </p:cNvSpPr>
          <p:nvPr/>
        </p:nvSpPr>
        <p:spPr bwMode="auto">
          <a:xfrm>
            <a:off x="1524000" y="5562600"/>
            <a:ext cx="1219200" cy="304800"/>
          </a:xfrm>
          <a:prstGeom prst="rect">
            <a:avLst/>
          </a:prstGeom>
          <a:solidFill>
            <a:schemeClr val="accent1"/>
          </a:solid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FFFFFF"/>
                  </a:outerShdw>
                </a:effectLst>
                <a:latin typeface="Arial" charset="0"/>
              </a:rPr>
              <a:t>Op</a:t>
            </a:r>
          </a:p>
        </p:txBody>
      </p:sp>
      <p:sp>
        <p:nvSpPr>
          <p:cNvPr id="23" name="Rectangle 21"/>
          <p:cNvSpPr>
            <a:spLocks noChangeArrowheads="1"/>
          </p:cNvSpPr>
          <p:nvPr/>
        </p:nvSpPr>
        <p:spPr bwMode="auto">
          <a:xfrm>
            <a:off x="2743200" y="5562600"/>
            <a:ext cx="1219200" cy="3048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OpExt*</a:t>
            </a:r>
          </a:p>
        </p:txBody>
      </p:sp>
      <p:sp>
        <p:nvSpPr>
          <p:cNvPr id="24" name="Rectangle 22"/>
          <p:cNvSpPr>
            <a:spLocks noChangeArrowheads="1"/>
          </p:cNvSpPr>
          <p:nvPr/>
        </p:nvSpPr>
        <p:spPr bwMode="auto">
          <a:xfrm>
            <a:off x="3962400" y="5562600"/>
            <a:ext cx="1219200" cy="3048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ModRM*</a:t>
            </a:r>
          </a:p>
        </p:txBody>
      </p:sp>
      <p:sp>
        <p:nvSpPr>
          <p:cNvPr id="25" name="Rectangle 23"/>
          <p:cNvSpPr>
            <a:spLocks noChangeArrowheads="1"/>
          </p:cNvSpPr>
          <p:nvPr/>
        </p:nvSpPr>
        <p:spPr bwMode="auto">
          <a:xfrm>
            <a:off x="5181600" y="5562600"/>
            <a:ext cx="1219200" cy="3048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SIB*</a:t>
            </a:r>
          </a:p>
        </p:txBody>
      </p:sp>
      <p:sp>
        <p:nvSpPr>
          <p:cNvPr id="26" name="Rectangle 24"/>
          <p:cNvSpPr>
            <a:spLocks noChangeArrowheads="1"/>
          </p:cNvSpPr>
          <p:nvPr/>
        </p:nvSpPr>
        <p:spPr bwMode="auto">
          <a:xfrm>
            <a:off x="6400800" y="5562600"/>
            <a:ext cx="1219200" cy="3048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Disp*(1-4)</a:t>
            </a:r>
          </a:p>
        </p:txBody>
      </p:sp>
      <p:sp>
        <p:nvSpPr>
          <p:cNvPr id="27" name="Rectangle 25"/>
          <p:cNvSpPr>
            <a:spLocks noChangeArrowheads="1"/>
          </p:cNvSpPr>
          <p:nvPr/>
        </p:nvSpPr>
        <p:spPr bwMode="auto">
          <a:xfrm>
            <a:off x="7620000" y="5562600"/>
            <a:ext cx="1219200" cy="3048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Imm*(1-4)</a:t>
            </a:r>
          </a:p>
        </p:txBody>
      </p:sp>
      <p:sp>
        <p:nvSpPr>
          <p:cNvPr id="28" name="Rectangle 26"/>
          <p:cNvSpPr>
            <a:spLocks noChangeArrowheads="1"/>
          </p:cNvSpPr>
          <p:nvPr/>
        </p:nvSpPr>
        <p:spPr bwMode="auto">
          <a:xfrm>
            <a:off x="304800" y="5562600"/>
            <a:ext cx="1219200" cy="3048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Prefix*(1-4)</a:t>
            </a:r>
          </a:p>
        </p:txBody>
      </p:sp>
      <p:sp>
        <p:nvSpPr>
          <p:cNvPr id="29" name="Rectangle 28"/>
          <p:cNvSpPr/>
          <p:nvPr/>
        </p:nvSpPr>
        <p:spPr>
          <a:xfrm>
            <a:off x="5559595" y="1828802"/>
            <a:ext cx="2416046" cy="646331"/>
          </a:xfrm>
          <a:prstGeom prst="rect">
            <a:avLst/>
          </a:prstGeom>
        </p:spPr>
        <p:txBody>
          <a:bodyPr wrap="none">
            <a:spAutoFit/>
          </a:bodyPr>
          <a:lstStyle/>
          <a:p>
            <a:r>
              <a:rPr lang="en-US" sz="3600" baseline="30000" dirty="0">
                <a:solidFill>
                  <a:schemeClr val="tx1"/>
                </a:solidFill>
                <a:latin typeface="Lucida Console"/>
                <a:cs typeface="Lucida Console"/>
              </a:rPr>
              <a:t>add </a:t>
            </a:r>
            <a:r>
              <a:rPr lang="en-US" sz="3600" baseline="30000" dirty="0">
                <a:solidFill>
                  <a:schemeClr val="tx1"/>
                </a:solidFill>
                <a:latin typeface="Lucida Console"/>
                <a:cs typeface="Lucida Console"/>
              </a:rPr>
              <a:t>R1,R2,R3</a:t>
            </a:r>
            <a:endParaRPr lang="en-US" sz="3600" dirty="0">
              <a:solidFill>
                <a:schemeClr val="tx1"/>
              </a:solidFill>
              <a:latin typeface="Lucida Console"/>
              <a:cs typeface="Lucida Console"/>
            </a:endParaRPr>
          </a:p>
        </p:txBody>
      </p:sp>
    </p:spTree>
    <p:extLst>
      <p:ext uri="{BB962C8B-B14F-4D97-AF65-F5344CB8AC3E}">
        <p14:creationId xmlns:p14="http://schemas.microsoft.com/office/powerpoint/2010/main" val="2109327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ea typeface="ＭＳ Ｐゴシック" pitchFamily="-84" charset="-128"/>
                <a:cs typeface="ＭＳ Ｐゴシック" pitchFamily="-84" charset="-128"/>
              </a:rPr>
              <a:t>Where Does Data Live?</a:t>
            </a:r>
            <a:endParaRPr lang="en-US" dirty="0"/>
          </a:p>
        </p:txBody>
      </p:sp>
      <p:sp>
        <p:nvSpPr>
          <p:cNvPr id="4" name="Footer Placeholder 3"/>
          <p:cNvSpPr>
            <a:spLocks noGrp="1"/>
          </p:cNvSpPr>
          <p:nvPr>
            <p:ph type="ftr" sz="quarter" idx="10"/>
          </p:nvPr>
        </p:nvSpPr>
        <p:spPr/>
        <p:txBody>
          <a:bodyPr/>
          <a:lstStyle/>
          <a:p>
            <a:r>
              <a:rPr lang="en-US" smtClean="0"/>
              <a:t>CMPE 110: Computer Architecture  |  Prof. Jishen Zhao  |  Week 2</a:t>
            </a:r>
            <a:endParaRPr lang="en-US" dirty="0">
              <a:solidFill>
                <a:schemeClr val="tx1"/>
              </a:solidFill>
            </a:endParaRPr>
          </a:p>
        </p:txBody>
      </p:sp>
      <p:sp>
        <p:nvSpPr>
          <p:cNvPr id="5" name="Slide Number Placeholder 4"/>
          <p:cNvSpPr>
            <a:spLocks noGrp="1"/>
          </p:cNvSpPr>
          <p:nvPr>
            <p:ph type="sldNum" sz="quarter" idx="11"/>
          </p:nvPr>
        </p:nvSpPr>
        <p:spPr/>
        <p:txBody>
          <a:bodyPr/>
          <a:lstStyle/>
          <a:p>
            <a:fld id="{7B3C0331-D576-7844-BFC3-04CFD80F6911}" type="slidenum">
              <a:rPr lang="en-US" smtClean="0"/>
              <a:pPr/>
              <a:t>18</a:t>
            </a:fld>
            <a:endParaRPr lang="en-US">
              <a:solidFill>
                <a:schemeClr val="tx1"/>
              </a:solidFill>
            </a:endParaRPr>
          </a:p>
        </p:txBody>
      </p:sp>
      <p:pic>
        <p:nvPicPr>
          <p:cNvPr id="7" name="Picture 6"/>
          <p:cNvPicPr>
            <a:picLocks noChangeAspect="1"/>
          </p:cNvPicPr>
          <p:nvPr/>
        </p:nvPicPr>
        <p:blipFill>
          <a:blip r:embed="rId2"/>
          <a:stretch>
            <a:fillRect/>
          </a:stretch>
        </p:blipFill>
        <p:spPr>
          <a:xfrm>
            <a:off x="1948464" y="1752600"/>
            <a:ext cx="6185747" cy="2971800"/>
          </a:xfrm>
          <a:prstGeom prst="rect">
            <a:avLst/>
          </a:prstGeom>
        </p:spPr>
      </p:pic>
      <p:sp>
        <p:nvSpPr>
          <p:cNvPr id="8" name="Oval 7"/>
          <p:cNvSpPr/>
          <p:nvPr/>
        </p:nvSpPr>
        <p:spPr bwMode="auto">
          <a:xfrm>
            <a:off x="3962400" y="2254926"/>
            <a:ext cx="1143000" cy="519351"/>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latin typeface="Arial" pitchFamily="-65" charset="0"/>
            </a:endParaRPr>
          </a:p>
        </p:txBody>
      </p:sp>
      <p:sp>
        <p:nvSpPr>
          <p:cNvPr id="9" name="Oval 8"/>
          <p:cNvSpPr/>
          <p:nvPr/>
        </p:nvSpPr>
        <p:spPr bwMode="auto">
          <a:xfrm rot="16200000">
            <a:off x="1617191" y="2951494"/>
            <a:ext cx="2002735" cy="519351"/>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latin typeface="Arial" pitchFamily="-65" charset="0"/>
            </a:endParaRPr>
          </a:p>
        </p:txBody>
      </p:sp>
      <p:sp>
        <p:nvSpPr>
          <p:cNvPr id="10" name="Rectangle 4"/>
          <p:cNvSpPr>
            <a:spLocks noChangeArrowheads="1"/>
          </p:cNvSpPr>
          <p:nvPr/>
        </p:nvSpPr>
        <p:spPr bwMode="auto">
          <a:xfrm>
            <a:off x="304800" y="18288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rPr>
              <a:t>Fetch</a:t>
            </a:r>
          </a:p>
        </p:txBody>
      </p:sp>
      <p:sp>
        <p:nvSpPr>
          <p:cNvPr id="11" name="Rectangle 5"/>
          <p:cNvSpPr>
            <a:spLocks noChangeArrowheads="1"/>
          </p:cNvSpPr>
          <p:nvPr/>
        </p:nvSpPr>
        <p:spPr bwMode="auto">
          <a:xfrm>
            <a:off x="304800" y="21336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rPr>
              <a:t>Decode</a:t>
            </a:r>
          </a:p>
        </p:txBody>
      </p:sp>
      <p:sp>
        <p:nvSpPr>
          <p:cNvPr id="12" name="Rectangle 6"/>
          <p:cNvSpPr>
            <a:spLocks noChangeArrowheads="1"/>
          </p:cNvSpPr>
          <p:nvPr/>
        </p:nvSpPr>
        <p:spPr bwMode="auto">
          <a:xfrm>
            <a:off x="304800" y="2438400"/>
            <a:ext cx="1219200" cy="304800"/>
          </a:xfrm>
          <a:prstGeom prst="rect">
            <a:avLst/>
          </a:prstGeom>
          <a:solidFill>
            <a:srgbClr val="FD0002"/>
          </a:solidFill>
          <a:ln w="12700">
            <a:solidFill>
              <a:srgbClr val="000000"/>
            </a:solidFill>
            <a:miter lim="800000"/>
            <a:headEnd/>
            <a:tailEnd/>
          </a:ln>
        </p:spPr>
        <p:txBody>
          <a:bodyPr wrap="none" anchor="ctr">
            <a:prstTxWarp prst="textNoShape">
              <a:avLst/>
            </a:prstTxWarp>
          </a:bodyPr>
          <a:lstStyle/>
          <a:p>
            <a:r>
              <a:rPr lang="en-US" sz="1600">
                <a:solidFill>
                  <a:schemeClr val="bg1"/>
                </a:solidFill>
              </a:rPr>
              <a:t>Read Inputs</a:t>
            </a:r>
          </a:p>
        </p:txBody>
      </p:sp>
      <p:sp>
        <p:nvSpPr>
          <p:cNvPr id="13" name="Rectangle 7"/>
          <p:cNvSpPr>
            <a:spLocks noChangeArrowheads="1"/>
          </p:cNvSpPr>
          <p:nvPr/>
        </p:nvSpPr>
        <p:spPr bwMode="auto">
          <a:xfrm>
            <a:off x="304800" y="27432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rPr>
              <a:t>Execute</a:t>
            </a:r>
          </a:p>
        </p:txBody>
      </p:sp>
      <p:sp>
        <p:nvSpPr>
          <p:cNvPr id="14" name="Rectangle 8"/>
          <p:cNvSpPr>
            <a:spLocks noChangeArrowheads="1"/>
          </p:cNvSpPr>
          <p:nvPr/>
        </p:nvSpPr>
        <p:spPr bwMode="auto">
          <a:xfrm>
            <a:off x="304800" y="3048000"/>
            <a:ext cx="1219200" cy="304800"/>
          </a:xfrm>
          <a:prstGeom prst="rect">
            <a:avLst/>
          </a:prstGeom>
          <a:solidFill>
            <a:srgbClr val="FD0002"/>
          </a:solidFill>
          <a:ln w="12700">
            <a:solidFill>
              <a:srgbClr val="000000"/>
            </a:solidFill>
            <a:miter lim="800000"/>
            <a:headEnd/>
            <a:tailEnd/>
          </a:ln>
        </p:spPr>
        <p:txBody>
          <a:bodyPr wrap="none" anchor="ctr">
            <a:prstTxWarp prst="textNoShape">
              <a:avLst/>
            </a:prstTxWarp>
          </a:bodyPr>
          <a:lstStyle/>
          <a:p>
            <a:r>
              <a:rPr lang="en-US" sz="1600">
                <a:solidFill>
                  <a:schemeClr val="bg1"/>
                </a:solidFill>
              </a:rPr>
              <a:t>Write Output</a:t>
            </a:r>
          </a:p>
        </p:txBody>
      </p:sp>
      <p:sp>
        <p:nvSpPr>
          <p:cNvPr id="15" name="Rectangle 9"/>
          <p:cNvSpPr>
            <a:spLocks noChangeArrowheads="1"/>
          </p:cNvSpPr>
          <p:nvPr/>
        </p:nvSpPr>
        <p:spPr bwMode="auto">
          <a:xfrm>
            <a:off x="304800" y="33528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rPr>
              <a:t>Next Insn</a:t>
            </a:r>
          </a:p>
        </p:txBody>
      </p:sp>
      <p:sp>
        <p:nvSpPr>
          <p:cNvPr id="16" name="Freeform 10"/>
          <p:cNvSpPr>
            <a:spLocks/>
          </p:cNvSpPr>
          <p:nvPr/>
        </p:nvSpPr>
        <p:spPr bwMode="auto">
          <a:xfrm>
            <a:off x="914400" y="1524000"/>
            <a:ext cx="762000" cy="2438400"/>
          </a:xfrm>
          <a:custGeom>
            <a:avLst/>
            <a:gdLst/>
            <a:ahLst/>
            <a:cxnLst>
              <a:cxn ang="0">
                <a:pos x="0" y="1344"/>
              </a:cxn>
              <a:cxn ang="0">
                <a:pos x="0" y="1536"/>
              </a:cxn>
              <a:cxn ang="0">
                <a:pos x="480" y="1536"/>
              </a:cxn>
              <a:cxn ang="0">
                <a:pos x="480" y="0"/>
              </a:cxn>
              <a:cxn ang="0">
                <a:pos x="0" y="0"/>
              </a:cxn>
              <a:cxn ang="0">
                <a:pos x="0" y="192"/>
              </a:cxn>
            </a:cxnLst>
            <a:rect l="0" t="0" r="r" b="b"/>
            <a:pathLst>
              <a:path w="480" h="1536">
                <a:moveTo>
                  <a:pt x="0" y="1344"/>
                </a:moveTo>
                <a:lnTo>
                  <a:pt x="0" y="1536"/>
                </a:lnTo>
                <a:lnTo>
                  <a:pt x="480" y="1536"/>
                </a:lnTo>
                <a:lnTo>
                  <a:pt x="480" y="0"/>
                </a:lnTo>
                <a:lnTo>
                  <a:pt x="0" y="0"/>
                </a:lnTo>
                <a:lnTo>
                  <a:pt x="0" y="192"/>
                </a:lnTo>
              </a:path>
            </a:pathLst>
          </a:custGeom>
          <a:noFill/>
          <a:ln w="12700" cap="flat" cmpd="sng">
            <a:solidFill>
              <a:srgbClr val="000000"/>
            </a:solidFill>
            <a:prstDash val="solid"/>
            <a:round/>
            <a:headEnd type="none" w="med" len="med"/>
            <a:tailEnd type="triangle" w="med" len="med"/>
          </a:ln>
          <a:effectLst/>
        </p:spPr>
        <p:txBody>
          <a:bodyPr wrap="none" anchor="ctr">
            <a:prstTxWarp prst="textNoShape">
              <a:avLst/>
            </a:prstTxWarp>
          </a:bodyPr>
          <a:lstStyle/>
          <a:p>
            <a:pPr>
              <a:defRPr/>
            </a:pPr>
            <a:endParaRPr lang="en-US">
              <a:effectLst>
                <a:outerShdw blurRad="38100" dist="38100" dir="2700000" algn="tl">
                  <a:srgbClr val="DDDDDD"/>
                </a:outerShdw>
              </a:effectLst>
              <a:latin typeface="Tahoma" charset="0"/>
            </a:endParaRPr>
          </a:p>
        </p:txBody>
      </p:sp>
      <p:sp>
        <p:nvSpPr>
          <p:cNvPr id="17" name="Oval 16"/>
          <p:cNvSpPr/>
          <p:nvPr/>
        </p:nvSpPr>
        <p:spPr bwMode="auto">
          <a:xfrm>
            <a:off x="3810000" y="3169326"/>
            <a:ext cx="1447800" cy="519351"/>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latin typeface="Arial" pitchFamily="-65" charset="0"/>
            </a:endParaRPr>
          </a:p>
        </p:txBody>
      </p:sp>
    </p:spTree>
    <p:extLst>
      <p:ext uri="{BB962C8B-B14F-4D97-AF65-F5344CB8AC3E}">
        <p14:creationId xmlns:p14="http://schemas.microsoft.com/office/powerpoint/2010/main" val="128188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smtClean="0">
                <a:latin typeface="Tahoma" pitchFamily="-84" charset="0"/>
              </a:rPr>
              <a:t>CMPE 110: Computer Architecture  |  Prof. Jishen Zhao  |  Week 2</a:t>
            </a:r>
            <a:endParaRPr lang="en-US" dirty="0" smtClean="0">
              <a:solidFill>
                <a:schemeClr val="tx1"/>
              </a:solidFill>
              <a:latin typeface="Tahoma" pitchFamily="-84" charset="0"/>
            </a:endParaRPr>
          </a:p>
        </p:txBody>
      </p:sp>
      <p:sp>
        <p:nvSpPr>
          <p:cNvPr id="36867" name="Slide Number Placeholder 4"/>
          <p:cNvSpPr>
            <a:spLocks noGrp="1"/>
          </p:cNvSpPr>
          <p:nvPr>
            <p:ph type="sldNum" sz="quarter" idx="11"/>
          </p:nvPr>
        </p:nvSpPr>
        <p:spPr>
          <a:noFill/>
        </p:spPr>
        <p:txBody>
          <a:bodyPr/>
          <a:lstStyle/>
          <a:p>
            <a:fld id="{E4C459CE-0D45-354C-8EDB-03287FCD881D}" type="slidenum">
              <a:rPr lang="en-US" smtClean="0">
                <a:latin typeface="Tahoma" pitchFamily="-84" charset="0"/>
              </a:rPr>
              <a:pPr/>
              <a:t>19</a:t>
            </a:fld>
            <a:endParaRPr lang="en-US" smtClean="0">
              <a:solidFill>
                <a:schemeClr val="tx1"/>
              </a:solidFill>
              <a:latin typeface="Tahoma" pitchFamily="-84" charset="0"/>
            </a:endParaRPr>
          </a:p>
        </p:txBody>
      </p:sp>
      <p:sp>
        <p:nvSpPr>
          <p:cNvPr id="36868" name="Rectangle 2"/>
          <p:cNvSpPr>
            <a:spLocks noGrp="1" noChangeArrowheads="1"/>
          </p:cNvSpPr>
          <p:nvPr>
            <p:ph type="title"/>
          </p:nvPr>
        </p:nvSpPr>
        <p:spPr/>
        <p:txBody>
          <a:bodyPr/>
          <a:lstStyle/>
          <a:p>
            <a:pPr eaLnBrk="1" hangingPunct="1"/>
            <a:r>
              <a:rPr lang="en-US" dirty="0">
                <a:ea typeface="ＭＳ Ｐゴシック" pitchFamily="-84" charset="-128"/>
                <a:cs typeface="ＭＳ Ｐゴシック" pitchFamily="-84" charset="-128"/>
              </a:rPr>
              <a:t>Where Does Data Live?</a:t>
            </a:r>
          </a:p>
        </p:txBody>
      </p:sp>
      <p:sp>
        <p:nvSpPr>
          <p:cNvPr id="36869" name="Rectangle 3" descr="Rectangle: Click to edit Master text styles&#10;Second level&#10;Third level&#10;Fourth level&#10;Fifth level"/>
          <p:cNvSpPr>
            <a:spLocks noGrp="1" noChangeArrowheads="1"/>
          </p:cNvSpPr>
          <p:nvPr>
            <p:ph type="body" idx="1"/>
          </p:nvPr>
        </p:nvSpPr>
        <p:spPr>
          <a:xfrm>
            <a:off x="1676400" y="1143000"/>
            <a:ext cx="7162800" cy="5029200"/>
          </a:xfrm>
        </p:spPr>
        <p:txBody>
          <a:bodyPr/>
          <a:lstStyle/>
          <a:p>
            <a:pPr eaLnBrk="1" hangingPunct="1"/>
            <a:r>
              <a:rPr lang="en-US" sz="2000" b="1" dirty="0" smtClean="0">
                <a:solidFill>
                  <a:srgbClr val="FD0002"/>
                </a:solidFill>
                <a:ea typeface="ＭＳ Ｐゴシック" pitchFamily="-84" charset="-128"/>
                <a:cs typeface="ＭＳ Ｐゴシック" pitchFamily="-84" charset="-128"/>
              </a:rPr>
              <a:t>Registers </a:t>
            </a:r>
            <a:r>
              <a:rPr lang="en-US" sz="2000" b="1" dirty="0" smtClean="0">
                <a:solidFill>
                  <a:srgbClr val="000000"/>
                </a:solidFill>
                <a:ea typeface="ＭＳ Ｐゴシック" pitchFamily="-84" charset="-128"/>
                <a:cs typeface="ＭＳ Ｐゴシック" pitchFamily="-84" charset="-128"/>
              </a:rPr>
              <a:t>(e.g., R0, R1, F0)</a:t>
            </a:r>
            <a:endParaRPr lang="en-US" sz="2000" dirty="0" smtClean="0">
              <a:solidFill>
                <a:srgbClr val="000000"/>
              </a:solidFill>
              <a:ea typeface="ＭＳ Ｐゴシック" pitchFamily="-84" charset="-128"/>
              <a:cs typeface="ＭＳ Ｐゴシック" pitchFamily="-84" charset="-128"/>
            </a:endParaRPr>
          </a:p>
          <a:p>
            <a:pPr lvl="1" eaLnBrk="1" hangingPunct="1"/>
            <a:r>
              <a:rPr lang="en-US" sz="1800" dirty="0" smtClean="0"/>
              <a:t>“short term memory”</a:t>
            </a:r>
          </a:p>
          <a:p>
            <a:pPr lvl="1" eaLnBrk="1" hangingPunct="1"/>
            <a:r>
              <a:rPr lang="en-US" sz="1800" dirty="0" smtClean="0"/>
              <a:t>Faster than memory, quite handy</a:t>
            </a:r>
          </a:p>
          <a:p>
            <a:pPr lvl="1" eaLnBrk="1" hangingPunct="1"/>
            <a:r>
              <a:rPr lang="en-US" sz="1800" dirty="0" smtClean="0"/>
              <a:t>Named directly in </a:t>
            </a:r>
            <a:r>
              <a:rPr lang="en-US" sz="1800" dirty="0" smtClean="0"/>
              <a:t>instructions</a:t>
            </a:r>
          </a:p>
          <a:p>
            <a:pPr lvl="1" eaLnBrk="1" hangingPunct="1"/>
            <a:r>
              <a:rPr lang="en-US" sz="1800" dirty="0" smtClean="0">
                <a:solidFill>
                  <a:srgbClr val="C00000"/>
                </a:solidFill>
                <a:latin typeface="Bell MT" panose="02020503060305020303" pitchFamily="18" charset="0"/>
              </a:rPr>
              <a:t>F = Floating point registers (Special registers)</a:t>
            </a:r>
            <a:endParaRPr lang="en-US" sz="1800" dirty="0" smtClean="0">
              <a:solidFill>
                <a:srgbClr val="C00000"/>
              </a:solidFill>
              <a:latin typeface="Bell MT" panose="02020503060305020303" pitchFamily="18" charset="0"/>
            </a:endParaRPr>
          </a:p>
          <a:p>
            <a:pPr eaLnBrk="1" hangingPunct="1"/>
            <a:endParaRPr lang="en-US" sz="2000" b="1" dirty="0" smtClean="0">
              <a:solidFill>
                <a:srgbClr val="FD0002"/>
              </a:solidFill>
              <a:ea typeface="ＭＳ Ｐゴシック" pitchFamily="-84" charset="-128"/>
              <a:cs typeface="ＭＳ Ｐゴシック" pitchFamily="-84" charset="-128"/>
            </a:endParaRPr>
          </a:p>
          <a:p>
            <a:pPr eaLnBrk="1" hangingPunct="1"/>
            <a:r>
              <a:rPr lang="en-US" sz="2000" b="1" dirty="0" smtClean="0">
                <a:solidFill>
                  <a:srgbClr val="FD0002"/>
                </a:solidFill>
                <a:ea typeface="ＭＳ Ｐゴシック" pitchFamily="-84" charset="-128"/>
                <a:cs typeface="ＭＳ Ｐゴシック" pitchFamily="-84" charset="-128"/>
              </a:rPr>
              <a:t>Memory </a:t>
            </a:r>
            <a:r>
              <a:rPr lang="en-US" sz="2000" b="1" dirty="0" smtClean="0">
                <a:solidFill>
                  <a:srgbClr val="000000"/>
                </a:solidFill>
                <a:ea typeface="ＭＳ Ｐゴシック" pitchFamily="-84" charset="-128"/>
                <a:cs typeface="ＭＳ Ｐゴシック" pitchFamily="-84" charset="-128"/>
              </a:rPr>
              <a:t>(e.g., (R3), #20(R5) )</a:t>
            </a:r>
            <a:endParaRPr lang="en-US" sz="2000" dirty="0" smtClean="0">
              <a:solidFill>
                <a:srgbClr val="000000"/>
              </a:solidFill>
              <a:ea typeface="ＭＳ Ｐゴシック" pitchFamily="-84" charset="-128"/>
              <a:cs typeface="ＭＳ Ｐゴシック" pitchFamily="-84" charset="-128"/>
            </a:endParaRPr>
          </a:p>
          <a:p>
            <a:pPr lvl="1" eaLnBrk="1" hangingPunct="1"/>
            <a:r>
              <a:rPr lang="en-US" sz="1800" dirty="0" smtClean="0"/>
              <a:t>“longer term memory”</a:t>
            </a:r>
          </a:p>
          <a:p>
            <a:pPr lvl="1" eaLnBrk="1" hangingPunct="1"/>
            <a:r>
              <a:rPr lang="en-US" sz="1800" dirty="0" smtClean="0"/>
              <a:t>Accessed via “addressing modes”</a:t>
            </a:r>
          </a:p>
          <a:p>
            <a:pPr lvl="2" eaLnBrk="1" hangingPunct="1"/>
            <a:r>
              <a:rPr lang="en-US" sz="1800" dirty="0" smtClean="0"/>
              <a:t>Address to read or write calculated by instruction</a:t>
            </a:r>
          </a:p>
          <a:p>
            <a:pPr eaLnBrk="1" hangingPunct="1">
              <a:buFontTx/>
              <a:buNone/>
            </a:pPr>
            <a:endParaRPr lang="en-US" sz="2000" dirty="0" smtClean="0">
              <a:ea typeface="ＭＳ Ｐゴシック" pitchFamily="-84" charset="-128"/>
              <a:cs typeface="ＭＳ Ｐゴシック" pitchFamily="-84" charset="-128"/>
            </a:endParaRPr>
          </a:p>
          <a:p>
            <a:pPr eaLnBrk="1" hangingPunct="1"/>
            <a:r>
              <a:rPr lang="en-US" sz="2000" dirty="0" smtClean="0">
                <a:ea typeface="ＭＳ Ｐゴシック" pitchFamily="-84" charset="-128"/>
                <a:cs typeface="ＭＳ Ｐゴシック" pitchFamily="-84" charset="-128"/>
              </a:rPr>
              <a:t>“</a:t>
            </a:r>
            <a:r>
              <a:rPr lang="en-US" sz="2000" dirty="0" err="1" smtClean="0">
                <a:ea typeface="ＭＳ Ｐゴシック" pitchFamily="-84" charset="-128"/>
                <a:cs typeface="ＭＳ Ｐゴシック" pitchFamily="-84" charset="-128"/>
              </a:rPr>
              <a:t>Immediates</a:t>
            </a:r>
            <a:r>
              <a:rPr lang="en-US" sz="2000" dirty="0" smtClean="0">
                <a:ea typeface="ＭＳ Ｐゴシック" pitchFamily="-84" charset="-128"/>
                <a:cs typeface="ＭＳ Ｐゴシック" pitchFamily="-84" charset="-128"/>
              </a:rPr>
              <a:t>” (e.g., #36, #7)</a:t>
            </a:r>
          </a:p>
          <a:p>
            <a:pPr lvl="1" eaLnBrk="1" hangingPunct="1"/>
            <a:r>
              <a:rPr lang="en-US" sz="1800" dirty="0" smtClean="0"/>
              <a:t>Values spelled out as bits in instructions</a:t>
            </a:r>
          </a:p>
          <a:p>
            <a:pPr lvl="1" eaLnBrk="1" hangingPunct="1"/>
            <a:r>
              <a:rPr lang="en-US" sz="1800" dirty="0" smtClean="0"/>
              <a:t>Input only</a:t>
            </a:r>
          </a:p>
        </p:txBody>
      </p:sp>
      <p:sp>
        <p:nvSpPr>
          <p:cNvPr id="36870" name="Rectangle 4"/>
          <p:cNvSpPr>
            <a:spLocks noChangeArrowheads="1"/>
          </p:cNvSpPr>
          <p:nvPr/>
        </p:nvSpPr>
        <p:spPr bwMode="auto">
          <a:xfrm>
            <a:off x="304800" y="18288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rPr>
              <a:t>Fetch</a:t>
            </a:r>
          </a:p>
        </p:txBody>
      </p:sp>
      <p:sp>
        <p:nvSpPr>
          <p:cNvPr id="36871" name="Rectangle 5"/>
          <p:cNvSpPr>
            <a:spLocks noChangeArrowheads="1"/>
          </p:cNvSpPr>
          <p:nvPr/>
        </p:nvSpPr>
        <p:spPr bwMode="auto">
          <a:xfrm>
            <a:off x="304800" y="21336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rPr>
              <a:t>Decode</a:t>
            </a:r>
          </a:p>
        </p:txBody>
      </p:sp>
      <p:sp>
        <p:nvSpPr>
          <p:cNvPr id="36872" name="Rectangle 6"/>
          <p:cNvSpPr>
            <a:spLocks noChangeArrowheads="1"/>
          </p:cNvSpPr>
          <p:nvPr/>
        </p:nvSpPr>
        <p:spPr bwMode="auto">
          <a:xfrm>
            <a:off x="304800" y="2438400"/>
            <a:ext cx="1219200" cy="304800"/>
          </a:xfrm>
          <a:prstGeom prst="rect">
            <a:avLst/>
          </a:prstGeom>
          <a:solidFill>
            <a:srgbClr val="FD0002"/>
          </a:solidFill>
          <a:ln w="12700">
            <a:solidFill>
              <a:srgbClr val="000000"/>
            </a:solidFill>
            <a:miter lim="800000"/>
            <a:headEnd/>
            <a:tailEnd/>
          </a:ln>
        </p:spPr>
        <p:txBody>
          <a:bodyPr wrap="none" anchor="ctr">
            <a:prstTxWarp prst="textNoShape">
              <a:avLst/>
            </a:prstTxWarp>
          </a:bodyPr>
          <a:lstStyle/>
          <a:p>
            <a:r>
              <a:rPr lang="en-US" sz="1600">
                <a:solidFill>
                  <a:schemeClr val="bg1"/>
                </a:solidFill>
              </a:rPr>
              <a:t>Read Inputs</a:t>
            </a:r>
          </a:p>
        </p:txBody>
      </p:sp>
      <p:sp>
        <p:nvSpPr>
          <p:cNvPr id="36873" name="Rectangle 7"/>
          <p:cNvSpPr>
            <a:spLocks noChangeArrowheads="1"/>
          </p:cNvSpPr>
          <p:nvPr/>
        </p:nvSpPr>
        <p:spPr bwMode="auto">
          <a:xfrm>
            <a:off x="304800" y="27432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rPr>
              <a:t>Execute</a:t>
            </a:r>
          </a:p>
        </p:txBody>
      </p:sp>
      <p:sp>
        <p:nvSpPr>
          <p:cNvPr id="36874" name="Rectangle 8"/>
          <p:cNvSpPr>
            <a:spLocks noChangeArrowheads="1"/>
          </p:cNvSpPr>
          <p:nvPr/>
        </p:nvSpPr>
        <p:spPr bwMode="auto">
          <a:xfrm>
            <a:off x="304800" y="3048000"/>
            <a:ext cx="1219200" cy="304800"/>
          </a:xfrm>
          <a:prstGeom prst="rect">
            <a:avLst/>
          </a:prstGeom>
          <a:solidFill>
            <a:srgbClr val="FD0002"/>
          </a:solidFill>
          <a:ln w="12700">
            <a:solidFill>
              <a:srgbClr val="000000"/>
            </a:solidFill>
            <a:miter lim="800000"/>
            <a:headEnd/>
            <a:tailEnd/>
          </a:ln>
        </p:spPr>
        <p:txBody>
          <a:bodyPr wrap="none" anchor="ctr">
            <a:prstTxWarp prst="textNoShape">
              <a:avLst/>
            </a:prstTxWarp>
          </a:bodyPr>
          <a:lstStyle/>
          <a:p>
            <a:r>
              <a:rPr lang="en-US" sz="1600">
                <a:solidFill>
                  <a:schemeClr val="bg1"/>
                </a:solidFill>
              </a:rPr>
              <a:t>Write Output</a:t>
            </a:r>
          </a:p>
        </p:txBody>
      </p:sp>
      <p:sp>
        <p:nvSpPr>
          <p:cNvPr id="36875" name="Rectangle 9"/>
          <p:cNvSpPr>
            <a:spLocks noChangeArrowheads="1"/>
          </p:cNvSpPr>
          <p:nvPr/>
        </p:nvSpPr>
        <p:spPr bwMode="auto">
          <a:xfrm>
            <a:off x="304800" y="33528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rPr>
              <a:t>Next Insn</a:t>
            </a:r>
          </a:p>
        </p:txBody>
      </p:sp>
      <p:sp>
        <p:nvSpPr>
          <p:cNvPr id="223242" name="Freeform 10"/>
          <p:cNvSpPr>
            <a:spLocks/>
          </p:cNvSpPr>
          <p:nvPr/>
        </p:nvSpPr>
        <p:spPr bwMode="auto">
          <a:xfrm>
            <a:off x="914400" y="1524000"/>
            <a:ext cx="762000" cy="2438400"/>
          </a:xfrm>
          <a:custGeom>
            <a:avLst/>
            <a:gdLst/>
            <a:ahLst/>
            <a:cxnLst>
              <a:cxn ang="0">
                <a:pos x="0" y="1344"/>
              </a:cxn>
              <a:cxn ang="0">
                <a:pos x="0" y="1536"/>
              </a:cxn>
              <a:cxn ang="0">
                <a:pos x="480" y="1536"/>
              </a:cxn>
              <a:cxn ang="0">
                <a:pos x="480" y="0"/>
              </a:cxn>
              <a:cxn ang="0">
                <a:pos x="0" y="0"/>
              </a:cxn>
              <a:cxn ang="0">
                <a:pos x="0" y="192"/>
              </a:cxn>
            </a:cxnLst>
            <a:rect l="0" t="0" r="r" b="b"/>
            <a:pathLst>
              <a:path w="480" h="1536">
                <a:moveTo>
                  <a:pt x="0" y="1344"/>
                </a:moveTo>
                <a:lnTo>
                  <a:pt x="0" y="1536"/>
                </a:lnTo>
                <a:lnTo>
                  <a:pt x="480" y="1536"/>
                </a:lnTo>
                <a:lnTo>
                  <a:pt x="480" y="0"/>
                </a:lnTo>
                <a:lnTo>
                  <a:pt x="0" y="0"/>
                </a:lnTo>
                <a:lnTo>
                  <a:pt x="0" y="192"/>
                </a:lnTo>
              </a:path>
            </a:pathLst>
          </a:custGeom>
          <a:noFill/>
          <a:ln w="12700" cap="flat" cmpd="sng">
            <a:solidFill>
              <a:srgbClr val="000000"/>
            </a:solidFill>
            <a:prstDash val="solid"/>
            <a:round/>
            <a:headEnd type="none" w="med" len="med"/>
            <a:tailEnd type="triangle" w="med" len="med"/>
          </a:ln>
          <a:effectLst/>
        </p:spPr>
        <p:txBody>
          <a:bodyPr wrap="none" anchor="ctr">
            <a:prstTxWarp prst="textNoShape">
              <a:avLst/>
            </a:prstTxWarp>
          </a:bodyPr>
          <a:lstStyle/>
          <a:p>
            <a:pPr>
              <a:defRPr/>
            </a:pPr>
            <a:endParaRPr lang="en-US">
              <a:effectLst>
                <a:outerShdw blurRad="38100" dist="38100" dir="2700000" algn="tl">
                  <a:srgbClr val="DDDDDD"/>
                </a:outerShdw>
              </a:effectLst>
              <a:latin typeface="Tahoma" charset="0"/>
            </a:endParaRPr>
          </a:p>
        </p:txBody>
      </p:sp>
      <p:sp>
        <p:nvSpPr>
          <p:cNvPr id="2" name="Rectangle 1"/>
          <p:cNvSpPr/>
          <p:nvPr/>
        </p:nvSpPr>
        <p:spPr>
          <a:xfrm>
            <a:off x="5940595" y="1676402"/>
            <a:ext cx="2416046" cy="646331"/>
          </a:xfrm>
          <a:prstGeom prst="rect">
            <a:avLst/>
          </a:prstGeom>
        </p:spPr>
        <p:txBody>
          <a:bodyPr wrap="none">
            <a:spAutoFit/>
          </a:bodyPr>
          <a:lstStyle/>
          <a:p>
            <a:r>
              <a:rPr lang="en-US" sz="3600" baseline="30000" dirty="0">
                <a:solidFill>
                  <a:schemeClr val="tx1"/>
                </a:solidFill>
                <a:latin typeface="Lucida Console"/>
                <a:cs typeface="Lucida Console"/>
              </a:rPr>
              <a:t>ADD </a:t>
            </a:r>
            <a:r>
              <a:rPr lang="en-US" sz="3600" baseline="30000" dirty="0">
                <a:solidFill>
                  <a:schemeClr val="tx1"/>
                </a:solidFill>
                <a:latin typeface="Lucida Console"/>
                <a:cs typeface="Lucida Console"/>
              </a:rPr>
              <a:t>R1,R2,R3</a:t>
            </a:r>
            <a:endParaRPr lang="en-US" sz="3600" dirty="0">
              <a:solidFill>
                <a:schemeClr val="tx1"/>
              </a:solidFill>
              <a:latin typeface="Lucida Console"/>
              <a:cs typeface="Lucida Console"/>
            </a:endParaRPr>
          </a:p>
        </p:txBody>
      </p:sp>
      <p:sp>
        <p:nvSpPr>
          <p:cNvPr id="3" name="Oval 2"/>
          <p:cNvSpPr/>
          <p:nvPr/>
        </p:nvSpPr>
        <p:spPr bwMode="auto">
          <a:xfrm>
            <a:off x="5143501" y="1111924"/>
            <a:ext cx="259765" cy="519351"/>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endParaRPr lang="en-US">
              <a:latin typeface="Arial" pitchFamily="-65" charset="0"/>
            </a:endParaRPr>
          </a:p>
        </p:txBody>
      </p:sp>
      <p:sp>
        <p:nvSpPr>
          <p:cNvPr id="15" name="Rectangle 14"/>
          <p:cNvSpPr/>
          <p:nvPr/>
        </p:nvSpPr>
        <p:spPr>
          <a:xfrm>
            <a:off x="5983249" y="3581402"/>
            <a:ext cx="2787943" cy="646331"/>
          </a:xfrm>
          <a:prstGeom prst="rect">
            <a:avLst/>
          </a:prstGeom>
        </p:spPr>
        <p:txBody>
          <a:bodyPr wrap="none">
            <a:spAutoFit/>
          </a:bodyPr>
          <a:lstStyle/>
          <a:p>
            <a:r>
              <a:rPr lang="en-US" sz="3600" baseline="30000" dirty="0">
                <a:solidFill>
                  <a:schemeClr val="tx1"/>
                </a:solidFill>
                <a:latin typeface="Lucida Console"/>
                <a:cs typeface="Lucida Console"/>
              </a:rPr>
              <a:t>ADD </a:t>
            </a:r>
            <a:r>
              <a:rPr lang="en-US" sz="3600" baseline="30000" dirty="0">
                <a:solidFill>
                  <a:schemeClr val="tx1"/>
                </a:solidFill>
                <a:latin typeface="Lucida Console"/>
                <a:cs typeface="Lucida Console"/>
              </a:rPr>
              <a:t>R1,R2</a:t>
            </a:r>
            <a:r>
              <a:rPr lang="en-US" sz="3600" baseline="30000" dirty="0">
                <a:solidFill>
                  <a:schemeClr val="tx1"/>
                </a:solidFill>
                <a:latin typeface="Lucida Console"/>
                <a:cs typeface="Lucida Console"/>
              </a:rPr>
              <a:t>,(R3)</a:t>
            </a:r>
            <a:endParaRPr lang="en-US" sz="3600" dirty="0">
              <a:solidFill>
                <a:schemeClr val="tx1"/>
              </a:solidFill>
              <a:latin typeface="Lucida Console"/>
              <a:cs typeface="Lucida Console"/>
            </a:endParaRPr>
          </a:p>
        </p:txBody>
      </p:sp>
      <p:sp>
        <p:nvSpPr>
          <p:cNvPr id="16" name="Oval 15"/>
          <p:cNvSpPr/>
          <p:nvPr/>
        </p:nvSpPr>
        <p:spPr bwMode="auto">
          <a:xfrm>
            <a:off x="4648200" y="3124200"/>
            <a:ext cx="1447800" cy="5334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dirty="0">
              <a:latin typeface="Arial" pitchFamily="-65" charset="0"/>
            </a:endParaRPr>
          </a:p>
        </p:txBody>
      </p:sp>
    </p:spTree>
    <p:extLst>
      <p:ext uri="{BB962C8B-B14F-4D97-AF65-F5344CB8AC3E}">
        <p14:creationId xmlns:p14="http://schemas.microsoft.com/office/powerpoint/2010/main" val="260936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86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869">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6869">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869">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86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5" grpId="0"/>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a:t>
            </a:r>
            <a:endParaRPr lang="en-US" dirty="0"/>
          </a:p>
        </p:txBody>
      </p:sp>
      <p:sp>
        <p:nvSpPr>
          <p:cNvPr id="3" name="Content Placeholder 2"/>
          <p:cNvSpPr>
            <a:spLocks noGrp="1"/>
          </p:cNvSpPr>
          <p:nvPr>
            <p:ph idx="1"/>
          </p:nvPr>
        </p:nvSpPr>
        <p:spPr/>
        <p:txBody>
          <a:bodyPr/>
          <a:lstStyle/>
          <a:p>
            <a:r>
              <a:rPr lang="en-US" sz="2800" dirty="0"/>
              <a:t>Homework 1 will be posted on course Google site by today 4pm</a:t>
            </a:r>
          </a:p>
          <a:p>
            <a:pPr lvl="1"/>
            <a:r>
              <a:rPr lang="en-US" sz="2400" dirty="0"/>
              <a:t>Performance and ISA</a:t>
            </a:r>
          </a:p>
          <a:p>
            <a:pPr lvl="1"/>
            <a:r>
              <a:rPr lang="en-US" sz="2400" dirty="0"/>
              <a:t>Due by midnight Jan. 24</a:t>
            </a:r>
          </a:p>
        </p:txBody>
      </p:sp>
      <p:sp>
        <p:nvSpPr>
          <p:cNvPr id="4" name="Footer Placeholder 3"/>
          <p:cNvSpPr>
            <a:spLocks noGrp="1"/>
          </p:cNvSpPr>
          <p:nvPr>
            <p:ph type="ftr" sz="quarter" idx="10"/>
          </p:nvPr>
        </p:nvSpPr>
        <p:spPr/>
        <p:txBody>
          <a:bodyPr/>
          <a:lstStyle/>
          <a:p>
            <a:r>
              <a:rPr lang="en-US" smtClean="0"/>
              <a:t>CMPE 110: Computer Architecture  |  Prof. Jishen Zhao  |  Week 2</a:t>
            </a:r>
            <a:endParaRPr lang="en-US" dirty="0">
              <a:solidFill>
                <a:schemeClr val="tx1"/>
              </a:solidFill>
            </a:endParaRPr>
          </a:p>
        </p:txBody>
      </p:sp>
      <p:sp>
        <p:nvSpPr>
          <p:cNvPr id="5" name="Slide Number Placeholder 4"/>
          <p:cNvSpPr>
            <a:spLocks noGrp="1"/>
          </p:cNvSpPr>
          <p:nvPr>
            <p:ph type="sldNum" sz="quarter" idx="11"/>
          </p:nvPr>
        </p:nvSpPr>
        <p:spPr/>
        <p:txBody>
          <a:bodyPr/>
          <a:lstStyle/>
          <a:p>
            <a:fld id="{7B3C0331-D576-7844-BFC3-04CFD80F6911}" type="slidenum">
              <a:rPr lang="en-US" smtClean="0"/>
              <a:pPr/>
              <a:t>2</a:t>
            </a:fld>
            <a:endParaRPr lang="en-US">
              <a:solidFill>
                <a:schemeClr val="tx1"/>
              </a:solidFill>
            </a:endParaRPr>
          </a:p>
        </p:txBody>
      </p:sp>
    </p:spTree>
    <p:extLst>
      <p:ext uri="{BB962C8B-B14F-4D97-AF65-F5344CB8AC3E}">
        <p14:creationId xmlns:p14="http://schemas.microsoft.com/office/powerpoint/2010/main" val="324857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p:spPr>
        <p:txBody>
          <a:bodyPr/>
          <a:lstStyle/>
          <a:p>
            <a:r>
              <a:rPr lang="en-US" smtClean="0">
                <a:latin typeface="Tahoma" pitchFamily="-84" charset="0"/>
              </a:rPr>
              <a:t>CMPE 110: Computer Architecture  |  Prof. Jishen Zhao  |  Week 2</a:t>
            </a:r>
            <a:endParaRPr lang="en-US" dirty="0" smtClean="0">
              <a:solidFill>
                <a:schemeClr val="tx1"/>
              </a:solidFill>
              <a:latin typeface="Tahoma" pitchFamily="-84" charset="0"/>
            </a:endParaRPr>
          </a:p>
        </p:txBody>
      </p:sp>
      <p:sp>
        <p:nvSpPr>
          <p:cNvPr id="46083" name="Slide Number Placeholder 4"/>
          <p:cNvSpPr>
            <a:spLocks noGrp="1"/>
          </p:cNvSpPr>
          <p:nvPr>
            <p:ph type="sldNum" sz="quarter" idx="11"/>
          </p:nvPr>
        </p:nvSpPr>
        <p:spPr>
          <a:noFill/>
        </p:spPr>
        <p:txBody>
          <a:bodyPr/>
          <a:lstStyle/>
          <a:p>
            <a:fld id="{D94B1C8A-4EC8-2F4C-9818-DCCBBBA0CCD4}" type="slidenum">
              <a:rPr lang="en-US" smtClean="0">
                <a:latin typeface="Tahoma" pitchFamily="-84" charset="0"/>
              </a:rPr>
              <a:pPr/>
              <a:t>20</a:t>
            </a:fld>
            <a:endParaRPr lang="en-US" smtClean="0">
              <a:solidFill>
                <a:schemeClr val="tx1"/>
              </a:solidFill>
              <a:latin typeface="Tahoma" pitchFamily="-84" charset="0"/>
            </a:endParaRPr>
          </a:p>
        </p:txBody>
      </p:sp>
      <p:sp>
        <p:nvSpPr>
          <p:cNvPr id="46084" name="Rectangle 4"/>
          <p:cNvSpPr>
            <a:spLocks noGrp="1" noChangeArrowheads="1"/>
          </p:cNvSpPr>
          <p:nvPr>
            <p:ph type="title"/>
          </p:nvPr>
        </p:nvSpPr>
        <p:spPr/>
        <p:txBody>
          <a:bodyPr/>
          <a:lstStyle/>
          <a:p>
            <a:pPr eaLnBrk="1" hangingPunct="1"/>
            <a:r>
              <a:rPr lang="en-US" smtClean="0">
                <a:ea typeface="ＭＳ Ｐゴシック" pitchFamily="-84" charset="-128"/>
                <a:cs typeface="ＭＳ Ｐゴシック" pitchFamily="-84" charset="-128"/>
              </a:rPr>
              <a:t>Memory Addressing</a:t>
            </a:r>
          </a:p>
        </p:txBody>
      </p:sp>
      <p:pic>
        <p:nvPicPr>
          <p:cNvPr id="3" name="Picture 2"/>
          <p:cNvPicPr>
            <a:picLocks noChangeAspect="1"/>
          </p:cNvPicPr>
          <p:nvPr/>
        </p:nvPicPr>
        <p:blipFill>
          <a:blip r:embed="rId3"/>
          <a:stretch>
            <a:fillRect/>
          </a:stretch>
        </p:blipFill>
        <p:spPr>
          <a:xfrm>
            <a:off x="609600" y="1066800"/>
            <a:ext cx="3746500" cy="3289300"/>
          </a:xfrm>
          <a:prstGeom prst="rect">
            <a:avLst/>
          </a:prstGeom>
        </p:spPr>
      </p:pic>
      <p:pic>
        <p:nvPicPr>
          <p:cNvPr id="4" name="Picture 3"/>
          <p:cNvPicPr>
            <a:picLocks noChangeAspect="1"/>
          </p:cNvPicPr>
          <p:nvPr/>
        </p:nvPicPr>
        <p:blipFill>
          <a:blip r:embed="rId4"/>
          <a:stretch>
            <a:fillRect/>
          </a:stretch>
        </p:blipFill>
        <p:spPr>
          <a:xfrm>
            <a:off x="381000" y="4114800"/>
            <a:ext cx="5029200" cy="2082088"/>
          </a:xfrm>
          <a:prstGeom prst="rect">
            <a:avLst/>
          </a:prstGeom>
        </p:spPr>
      </p:pic>
      <p:grpSp>
        <p:nvGrpSpPr>
          <p:cNvPr id="10" name="Group 113"/>
          <p:cNvGrpSpPr>
            <a:grpSpLocks/>
          </p:cNvGrpSpPr>
          <p:nvPr/>
        </p:nvGrpSpPr>
        <p:grpSpPr bwMode="auto">
          <a:xfrm>
            <a:off x="7010403" y="1682690"/>
            <a:ext cx="1600199" cy="3144838"/>
            <a:chOff x="1077912" y="2662293"/>
            <a:chExt cx="1600435" cy="3145831"/>
          </a:xfrm>
        </p:grpSpPr>
        <p:sp>
          <p:nvSpPr>
            <p:cNvPr id="11" name="Rectangle 10"/>
            <p:cNvSpPr/>
            <p:nvPr/>
          </p:nvSpPr>
          <p:spPr>
            <a:xfrm>
              <a:off x="1077912" y="2890965"/>
              <a:ext cx="1600435" cy="228672"/>
            </a:xfrm>
            <a:prstGeom prst="rect">
              <a:avLst/>
            </a:prstGeom>
            <a:solidFill>
              <a:schemeClr val="accent2">
                <a:alpha val="40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endParaRPr lang="en-US">
                <a:solidFill>
                  <a:srgbClr val="FFFFFF"/>
                </a:solidFill>
                <a:ea typeface="MS PGothic" pitchFamily="34" charset="-128"/>
              </a:endParaRPr>
            </a:p>
          </p:txBody>
        </p:sp>
        <p:sp>
          <p:nvSpPr>
            <p:cNvPr id="12" name="Rectangle 11"/>
            <p:cNvSpPr/>
            <p:nvPr/>
          </p:nvSpPr>
          <p:spPr>
            <a:xfrm>
              <a:off x="1077912" y="2662293"/>
              <a:ext cx="1600435" cy="228672"/>
            </a:xfrm>
            <a:prstGeom prst="rect">
              <a:avLst/>
            </a:prstGeom>
            <a:solidFill>
              <a:schemeClr val="accent2">
                <a:alpha val="40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solidFill>
                  <a:srgbClr val="FFFFFF"/>
                </a:solidFill>
                <a:ea typeface="MS PGothic" pitchFamily="34" charset="-128"/>
              </a:endParaRPr>
            </a:p>
          </p:txBody>
        </p:sp>
        <p:sp>
          <p:nvSpPr>
            <p:cNvPr id="13" name="Rectangle 12"/>
            <p:cNvSpPr/>
            <p:nvPr/>
          </p:nvSpPr>
          <p:spPr>
            <a:xfrm>
              <a:off x="1077912" y="3119638"/>
              <a:ext cx="1600435" cy="228672"/>
            </a:xfrm>
            <a:prstGeom prst="rect">
              <a:avLst/>
            </a:prstGeom>
            <a:solidFill>
              <a:schemeClr val="accent2">
                <a:alpha val="40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endParaRPr lang="en-US">
                <a:solidFill>
                  <a:srgbClr val="FFFFFF"/>
                </a:solidFill>
                <a:ea typeface="MS PGothic" pitchFamily="34" charset="-128"/>
              </a:endParaRPr>
            </a:p>
          </p:txBody>
        </p:sp>
        <p:sp>
          <p:nvSpPr>
            <p:cNvPr id="14" name="Rectangle 13"/>
            <p:cNvSpPr/>
            <p:nvPr/>
          </p:nvSpPr>
          <p:spPr>
            <a:xfrm>
              <a:off x="1077912" y="3349897"/>
              <a:ext cx="1600435" cy="228672"/>
            </a:xfrm>
            <a:prstGeom prst="rect">
              <a:avLst/>
            </a:prstGeom>
            <a:solidFill>
              <a:schemeClr val="accent2">
                <a:alpha val="40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solidFill>
                  <a:srgbClr val="FFFFFF"/>
                </a:solidFill>
                <a:ea typeface="MS PGothic" pitchFamily="34" charset="-128"/>
              </a:endParaRPr>
            </a:p>
          </p:txBody>
        </p:sp>
        <p:sp>
          <p:nvSpPr>
            <p:cNvPr id="15" name="Rectangle 14"/>
            <p:cNvSpPr/>
            <p:nvPr/>
          </p:nvSpPr>
          <p:spPr>
            <a:xfrm>
              <a:off x="1077912" y="3578570"/>
              <a:ext cx="1600435" cy="228672"/>
            </a:xfrm>
            <a:prstGeom prst="rect">
              <a:avLst/>
            </a:prstGeom>
            <a:solidFill>
              <a:schemeClr val="accent2">
                <a:alpha val="40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endParaRPr lang="en-US">
                <a:solidFill>
                  <a:srgbClr val="FFFFFF"/>
                </a:solidFill>
                <a:ea typeface="MS PGothic" pitchFamily="34" charset="-128"/>
              </a:endParaRPr>
            </a:p>
          </p:txBody>
        </p:sp>
        <p:sp>
          <p:nvSpPr>
            <p:cNvPr id="16" name="Rectangle 15"/>
            <p:cNvSpPr/>
            <p:nvPr/>
          </p:nvSpPr>
          <p:spPr>
            <a:xfrm>
              <a:off x="1077912" y="3807242"/>
              <a:ext cx="1600435" cy="228672"/>
            </a:xfrm>
            <a:prstGeom prst="rect">
              <a:avLst/>
            </a:prstGeom>
            <a:solidFill>
              <a:schemeClr val="accent2">
                <a:alpha val="40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endParaRPr lang="en-US">
                <a:solidFill>
                  <a:srgbClr val="FFFFFF"/>
                </a:solidFill>
                <a:ea typeface="MS PGothic" pitchFamily="34" charset="-128"/>
              </a:endParaRPr>
            </a:p>
          </p:txBody>
        </p:sp>
        <p:sp>
          <p:nvSpPr>
            <p:cNvPr id="17" name="Rectangle 16"/>
            <p:cNvSpPr/>
            <p:nvPr/>
          </p:nvSpPr>
          <p:spPr>
            <a:xfrm>
              <a:off x="1077912" y="4035914"/>
              <a:ext cx="1600435" cy="228672"/>
            </a:xfrm>
            <a:prstGeom prst="rect">
              <a:avLst/>
            </a:prstGeom>
            <a:solidFill>
              <a:schemeClr val="accent2">
                <a:alpha val="40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endParaRPr lang="en-US">
                <a:solidFill>
                  <a:srgbClr val="FFFFFF"/>
                </a:solidFill>
                <a:ea typeface="MS PGothic" pitchFamily="34" charset="-128"/>
              </a:endParaRPr>
            </a:p>
          </p:txBody>
        </p:sp>
        <p:sp>
          <p:nvSpPr>
            <p:cNvPr id="18" name="Rectangle 17"/>
            <p:cNvSpPr/>
            <p:nvPr/>
          </p:nvSpPr>
          <p:spPr>
            <a:xfrm>
              <a:off x="1077912" y="4264586"/>
              <a:ext cx="1600435" cy="228672"/>
            </a:xfrm>
            <a:prstGeom prst="rect">
              <a:avLst/>
            </a:prstGeom>
            <a:solidFill>
              <a:schemeClr val="accent2">
                <a:alpha val="40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endParaRPr lang="en-US">
                <a:solidFill>
                  <a:srgbClr val="FFFFFF"/>
                </a:solidFill>
                <a:ea typeface="MS PGothic" pitchFamily="34" charset="-128"/>
              </a:endParaRPr>
            </a:p>
          </p:txBody>
        </p:sp>
        <p:sp>
          <p:nvSpPr>
            <p:cNvPr id="19" name="Rectangle 18"/>
            <p:cNvSpPr/>
            <p:nvPr/>
          </p:nvSpPr>
          <p:spPr>
            <a:xfrm>
              <a:off x="1077912" y="4493258"/>
              <a:ext cx="1600435" cy="381120"/>
            </a:xfrm>
            <a:prstGeom prst="rect">
              <a:avLst/>
            </a:prstGeom>
            <a:ln>
              <a:solidFill>
                <a:schemeClr val="accent6"/>
              </a:solidFill>
              <a:prstDash val="dash"/>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ea typeface="MS PGothic" pitchFamily="34" charset="-128"/>
              </a:endParaRPr>
            </a:p>
          </p:txBody>
        </p:sp>
        <p:sp>
          <p:nvSpPr>
            <p:cNvPr id="20" name="Rectangle 19"/>
            <p:cNvSpPr/>
            <p:nvPr/>
          </p:nvSpPr>
          <p:spPr>
            <a:xfrm>
              <a:off x="1077912" y="4888671"/>
              <a:ext cx="1600435" cy="228672"/>
            </a:xfrm>
            <a:prstGeom prst="rect">
              <a:avLst/>
            </a:prstGeom>
            <a:solidFill>
              <a:schemeClr val="accent2">
                <a:alpha val="40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endParaRPr lang="en-US">
                <a:solidFill>
                  <a:srgbClr val="FFFFFF"/>
                </a:solidFill>
                <a:ea typeface="MS PGothic" pitchFamily="34" charset="-128"/>
              </a:endParaRPr>
            </a:p>
          </p:txBody>
        </p:sp>
        <p:sp>
          <p:nvSpPr>
            <p:cNvPr id="21" name="Rectangle 20"/>
            <p:cNvSpPr/>
            <p:nvPr/>
          </p:nvSpPr>
          <p:spPr>
            <a:xfrm>
              <a:off x="1077912" y="5117344"/>
              <a:ext cx="1600435" cy="228672"/>
            </a:xfrm>
            <a:prstGeom prst="rect">
              <a:avLst/>
            </a:prstGeom>
            <a:solidFill>
              <a:schemeClr val="accent2">
                <a:alpha val="40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solidFill>
                  <a:srgbClr val="FFFFFF"/>
                </a:solidFill>
                <a:ea typeface="MS PGothic" pitchFamily="34" charset="-128"/>
              </a:endParaRPr>
            </a:p>
          </p:txBody>
        </p:sp>
        <p:sp>
          <p:nvSpPr>
            <p:cNvPr id="22" name="Rectangle 21"/>
            <p:cNvSpPr/>
            <p:nvPr/>
          </p:nvSpPr>
          <p:spPr>
            <a:xfrm>
              <a:off x="1077912" y="5350779"/>
              <a:ext cx="1600435" cy="228672"/>
            </a:xfrm>
            <a:prstGeom prst="rect">
              <a:avLst/>
            </a:prstGeom>
            <a:solidFill>
              <a:schemeClr val="accent2">
                <a:alpha val="40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endParaRPr lang="en-US">
                <a:solidFill>
                  <a:srgbClr val="FFFFFF"/>
                </a:solidFill>
                <a:ea typeface="MS PGothic" pitchFamily="34" charset="-128"/>
              </a:endParaRPr>
            </a:p>
          </p:txBody>
        </p:sp>
        <p:sp>
          <p:nvSpPr>
            <p:cNvPr id="23" name="Rectangle 22"/>
            <p:cNvSpPr/>
            <p:nvPr/>
          </p:nvSpPr>
          <p:spPr>
            <a:xfrm>
              <a:off x="1077912" y="5579452"/>
              <a:ext cx="1600435" cy="228672"/>
            </a:xfrm>
            <a:prstGeom prst="rect">
              <a:avLst/>
            </a:prstGeom>
            <a:solidFill>
              <a:schemeClr val="accent2">
                <a:alpha val="40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endParaRPr lang="en-US">
                <a:solidFill>
                  <a:srgbClr val="FFFFFF"/>
                </a:solidFill>
                <a:ea typeface="MS PGothic" pitchFamily="34" charset="-128"/>
              </a:endParaRPr>
            </a:p>
          </p:txBody>
        </p:sp>
        <p:sp>
          <p:nvSpPr>
            <p:cNvPr id="26" name="Rectangle 81"/>
            <p:cNvSpPr>
              <a:spLocks noChangeArrowheads="1"/>
            </p:cNvSpPr>
            <p:nvPr/>
          </p:nvSpPr>
          <p:spPr bwMode="auto">
            <a:xfrm>
              <a:off x="1458968" y="4389640"/>
              <a:ext cx="685901" cy="523385"/>
            </a:xfrm>
            <a:prstGeom prst="rect">
              <a:avLst/>
            </a:prstGeom>
            <a:noFill/>
            <a:ln w="9525">
              <a:noFill/>
              <a:miter lim="800000"/>
              <a:headEnd/>
              <a:tailEnd/>
            </a:ln>
          </p:spPr>
          <p:txBody>
            <a:bodyPr>
              <a:spAutoFit/>
            </a:bodyPr>
            <a:lstStyle/>
            <a:p>
              <a:pPr algn="ctr"/>
              <a:r>
                <a:rPr lang="en-US" sz="2800" b="1">
                  <a:solidFill>
                    <a:schemeClr val="tx1"/>
                  </a:solidFill>
                  <a:latin typeface="Calibri" pitchFamily="34" charset="0"/>
                </a:rPr>
                <a:t>…</a:t>
              </a:r>
            </a:p>
          </p:txBody>
        </p:sp>
      </p:grpSp>
      <p:sp>
        <p:nvSpPr>
          <p:cNvPr id="28" name="Rectangle 27"/>
          <p:cNvSpPr/>
          <p:nvPr/>
        </p:nvSpPr>
        <p:spPr bwMode="auto">
          <a:xfrm>
            <a:off x="5638800" y="4019490"/>
            <a:ext cx="1755774" cy="400110"/>
          </a:xfrm>
          <a:prstGeom prst="rect">
            <a:avLst/>
          </a:prstGeom>
        </p:spPr>
        <p:txBody>
          <a:bodyPr>
            <a:spAutoFit/>
          </a:bodyPr>
          <a:lstStyle/>
          <a:p>
            <a:pPr algn="ctr">
              <a:defRPr/>
            </a:pPr>
            <a:r>
              <a:rPr lang="en-US" sz="2000" dirty="0">
                <a:solidFill>
                  <a:schemeClr val="tx1"/>
                </a:solidFill>
                <a:latin typeface="+mn-lt"/>
                <a:ea typeface="ＭＳ Ｐゴシック" pitchFamily="34" charset="-128"/>
              </a:rPr>
              <a:t>0x0003</a:t>
            </a:r>
            <a:endParaRPr lang="en-US" sz="2000" dirty="0">
              <a:solidFill>
                <a:schemeClr val="tx1"/>
              </a:solidFill>
              <a:latin typeface="+mn-lt"/>
              <a:ea typeface="ＭＳ Ｐゴシック" pitchFamily="34" charset="-128"/>
            </a:endParaRPr>
          </a:p>
        </p:txBody>
      </p:sp>
      <p:sp>
        <p:nvSpPr>
          <p:cNvPr id="29" name="Rectangle 28"/>
          <p:cNvSpPr/>
          <p:nvPr/>
        </p:nvSpPr>
        <p:spPr bwMode="auto">
          <a:xfrm>
            <a:off x="5638800" y="3790890"/>
            <a:ext cx="1755774" cy="400110"/>
          </a:xfrm>
          <a:prstGeom prst="rect">
            <a:avLst/>
          </a:prstGeom>
        </p:spPr>
        <p:txBody>
          <a:bodyPr>
            <a:spAutoFit/>
          </a:bodyPr>
          <a:lstStyle/>
          <a:p>
            <a:pPr algn="ctr">
              <a:defRPr/>
            </a:pPr>
            <a:r>
              <a:rPr lang="en-US" sz="2000" dirty="0">
                <a:solidFill>
                  <a:schemeClr val="tx1"/>
                </a:solidFill>
                <a:latin typeface="+mn-lt"/>
                <a:ea typeface="ＭＳ Ｐゴシック" pitchFamily="34" charset="-128"/>
              </a:rPr>
              <a:t>0x0004</a:t>
            </a:r>
            <a:endParaRPr lang="en-US" sz="2000" dirty="0">
              <a:solidFill>
                <a:schemeClr val="tx1"/>
              </a:solidFill>
              <a:latin typeface="+mn-lt"/>
              <a:ea typeface="ＭＳ Ｐゴシック" pitchFamily="34" charset="-128"/>
            </a:endParaRPr>
          </a:p>
        </p:txBody>
      </p:sp>
      <p:sp>
        <p:nvSpPr>
          <p:cNvPr id="30" name="Rectangle 29"/>
          <p:cNvSpPr/>
          <p:nvPr/>
        </p:nvSpPr>
        <p:spPr bwMode="auto">
          <a:xfrm>
            <a:off x="7086600" y="4476690"/>
            <a:ext cx="1371600" cy="400110"/>
          </a:xfrm>
          <a:prstGeom prst="rect">
            <a:avLst/>
          </a:prstGeom>
        </p:spPr>
        <p:txBody>
          <a:bodyPr wrap="square">
            <a:spAutoFit/>
          </a:bodyPr>
          <a:lstStyle/>
          <a:p>
            <a:pPr algn="ctr">
              <a:defRPr/>
            </a:pPr>
            <a:r>
              <a:rPr lang="en-US" sz="2000" dirty="0">
                <a:solidFill>
                  <a:schemeClr val="tx1"/>
                </a:solidFill>
                <a:latin typeface="+mn-lt"/>
                <a:ea typeface="ＭＳ Ｐゴシック" pitchFamily="34" charset="-128"/>
              </a:rPr>
              <a:t>0001 0111</a:t>
            </a:r>
            <a:endParaRPr lang="en-US" sz="2000" dirty="0">
              <a:solidFill>
                <a:schemeClr val="tx1"/>
              </a:solidFill>
              <a:latin typeface="+mn-lt"/>
              <a:ea typeface="ＭＳ Ｐゴシック" pitchFamily="34" charset="-128"/>
            </a:endParaRPr>
          </a:p>
        </p:txBody>
      </p:sp>
      <p:sp>
        <p:nvSpPr>
          <p:cNvPr id="31" name="Rectangle 30"/>
          <p:cNvSpPr/>
          <p:nvPr/>
        </p:nvSpPr>
        <p:spPr bwMode="auto">
          <a:xfrm>
            <a:off x="7086600" y="4248090"/>
            <a:ext cx="1371600" cy="400110"/>
          </a:xfrm>
          <a:prstGeom prst="rect">
            <a:avLst/>
          </a:prstGeom>
        </p:spPr>
        <p:txBody>
          <a:bodyPr wrap="square">
            <a:spAutoFit/>
          </a:bodyPr>
          <a:lstStyle/>
          <a:p>
            <a:pPr algn="ctr">
              <a:defRPr/>
            </a:pPr>
            <a:r>
              <a:rPr lang="en-US" sz="2000" dirty="0">
                <a:solidFill>
                  <a:schemeClr val="tx1"/>
                </a:solidFill>
                <a:latin typeface="+mn-lt"/>
                <a:ea typeface="ＭＳ Ｐゴシック" pitchFamily="34" charset="-128"/>
              </a:rPr>
              <a:t>1</a:t>
            </a:r>
            <a:r>
              <a:rPr lang="en-US" sz="2000" dirty="0">
                <a:solidFill>
                  <a:schemeClr val="tx1"/>
                </a:solidFill>
                <a:latin typeface="+mn-lt"/>
                <a:ea typeface="ＭＳ Ｐゴシック" pitchFamily="34" charset="-128"/>
              </a:rPr>
              <a:t>001 0101</a:t>
            </a:r>
            <a:endParaRPr lang="en-US" sz="2000" dirty="0">
              <a:solidFill>
                <a:schemeClr val="tx1"/>
              </a:solidFill>
              <a:latin typeface="+mn-lt"/>
              <a:ea typeface="ＭＳ Ｐゴシック" pitchFamily="34" charset="-128"/>
            </a:endParaRPr>
          </a:p>
        </p:txBody>
      </p:sp>
      <p:sp>
        <p:nvSpPr>
          <p:cNvPr id="32" name="Rectangle 31"/>
          <p:cNvSpPr/>
          <p:nvPr/>
        </p:nvSpPr>
        <p:spPr bwMode="auto">
          <a:xfrm>
            <a:off x="7086600" y="4019490"/>
            <a:ext cx="1371600" cy="400110"/>
          </a:xfrm>
          <a:prstGeom prst="rect">
            <a:avLst/>
          </a:prstGeom>
        </p:spPr>
        <p:txBody>
          <a:bodyPr wrap="square">
            <a:spAutoFit/>
          </a:bodyPr>
          <a:lstStyle/>
          <a:p>
            <a:pPr algn="ctr">
              <a:defRPr/>
            </a:pPr>
            <a:r>
              <a:rPr lang="en-US" sz="2000" dirty="0">
                <a:solidFill>
                  <a:schemeClr val="tx1"/>
                </a:solidFill>
                <a:latin typeface="+mn-lt"/>
                <a:ea typeface="ＭＳ Ｐゴシック" pitchFamily="34" charset="-128"/>
              </a:rPr>
              <a:t>0101 0110</a:t>
            </a:r>
            <a:endParaRPr lang="en-US" sz="2000" dirty="0">
              <a:solidFill>
                <a:schemeClr val="tx1"/>
              </a:solidFill>
              <a:latin typeface="+mn-lt"/>
              <a:ea typeface="ＭＳ Ｐゴシック" pitchFamily="34" charset="-128"/>
            </a:endParaRPr>
          </a:p>
        </p:txBody>
      </p:sp>
      <p:cxnSp>
        <p:nvCxnSpPr>
          <p:cNvPr id="8" name="Straight Arrow Connector 7"/>
          <p:cNvCxnSpPr/>
          <p:nvPr/>
        </p:nvCxnSpPr>
        <p:spPr bwMode="auto">
          <a:xfrm>
            <a:off x="5867400" y="3409890"/>
            <a:ext cx="381000" cy="457200"/>
          </a:xfrm>
          <a:prstGeom prst="straightConnector1">
            <a:avLst/>
          </a:prstGeom>
          <a:noFill/>
          <a:ln w="38100" cap="flat" cmpd="sng" algn="ctr">
            <a:solidFill>
              <a:srgbClr val="000000"/>
            </a:solidFill>
            <a:prstDash val="solid"/>
            <a:round/>
            <a:headEnd type="none" w="med" len="med"/>
            <a:tailEnd type="arrow"/>
          </a:ln>
          <a:effectLst/>
        </p:spPr>
      </p:cxnSp>
      <p:sp>
        <p:nvSpPr>
          <p:cNvPr id="35" name="Rectangle 34"/>
          <p:cNvSpPr/>
          <p:nvPr/>
        </p:nvSpPr>
        <p:spPr bwMode="auto">
          <a:xfrm>
            <a:off x="4495800" y="2933580"/>
            <a:ext cx="2060574" cy="523220"/>
          </a:xfrm>
          <a:prstGeom prst="rect">
            <a:avLst/>
          </a:prstGeom>
        </p:spPr>
        <p:txBody>
          <a:bodyPr wrap="square">
            <a:spAutoFit/>
          </a:bodyPr>
          <a:lstStyle/>
          <a:p>
            <a:pPr algn="ctr">
              <a:defRPr/>
            </a:pPr>
            <a:r>
              <a:rPr lang="en-US" sz="2800" b="1" dirty="0">
                <a:solidFill>
                  <a:schemeClr val="tx1"/>
                </a:solidFill>
                <a:latin typeface="+mn-lt"/>
                <a:ea typeface="ＭＳ Ｐゴシック" pitchFamily="34" charset="-128"/>
              </a:rPr>
              <a:t>Addresses</a:t>
            </a:r>
            <a:endParaRPr lang="en-US" sz="2800" b="1" dirty="0">
              <a:solidFill>
                <a:schemeClr val="tx1"/>
              </a:solidFill>
              <a:latin typeface="+mn-lt"/>
              <a:ea typeface="ＭＳ Ｐゴシック" pitchFamily="34" charset="-128"/>
            </a:endParaRPr>
          </a:p>
        </p:txBody>
      </p:sp>
      <p:sp>
        <p:nvSpPr>
          <p:cNvPr id="37" name="Rectangle 36"/>
          <p:cNvSpPr/>
          <p:nvPr/>
        </p:nvSpPr>
        <p:spPr bwMode="auto">
          <a:xfrm>
            <a:off x="6858000" y="2724090"/>
            <a:ext cx="1755774" cy="523220"/>
          </a:xfrm>
          <a:prstGeom prst="rect">
            <a:avLst/>
          </a:prstGeom>
        </p:spPr>
        <p:txBody>
          <a:bodyPr>
            <a:spAutoFit/>
          </a:bodyPr>
          <a:lstStyle/>
          <a:p>
            <a:pPr algn="ctr">
              <a:defRPr/>
            </a:pPr>
            <a:r>
              <a:rPr lang="en-US" sz="2800" b="1" dirty="0">
                <a:solidFill>
                  <a:schemeClr val="tx1"/>
                </a:solidFill>
                <a:latin typeface="+mn-lt"/>
                <a:ea typeface="ＭＳ Ｐゴシック" pitchFamily="34" charset="-128"/>
              </a:rPr>
              <a:t>Data</a:t>
            </a:r>
            <a:endParaRPr lang="en-US" sz="2800" b="1" dirty="0">
              <a:solidFill>
                <a:schemeClr val="tx1"/>
              </a:solidFill>
              <a:latin typeface="+mn-lt"/>
              <a:ea typeface="ＭＳ Ｐゴシック" pitchFamily="34" charset="-128"/>
            </a:endParaRPr>
          </a:p>
        </p:txBody>
      </p:sp>
      <p:cxnSp>
        <p:nvCxnSpPr>
          <p:cNvPr id="38" name="Straight Arrow Connector 37"/>
          <p:cNvCxnSpPr/>
          <p:nvPr/>
        </p:nvCxnSpPr>
        <p:spPr bwMode="auto">
          <a:xfrm flipH="1">
            <a:off x="7467600" y="3181290"/>
            <a:ext cx="76200" cy="990600"/>
          </a:xfrm>
          <a:prstGeom prst="straightConnector1">
            <a:avLst/>
          </a:prstGeom>
          <a:noFill/>
          <a:ln w="38100" cap="flat" cmpd="sng" algn="ctr">
            <a:solidFill>
              <a:srgbClr val="000000"/>
            </a:solidFill>
            <a:prstDash val="solid"/>
            <a:round/>
            <a:headEnd type="none" w="med" len="med"/>
            <a:tailEnd type="arrow"/>
          </a:ln>
          <a:effectLst/>
        </p:spPr>
      </p:cxnSp>
      <p:sp>
        <p:nvSpPr>
          <p:cNvPr id="42" name="Rectangle 41"/>
          <p:cNvSpPr/>
          <p:nvPr/>
        </p:nvSpPr>
        <p:spPr bwMode="auto">
          <a:xfrm>
            <a:off x="5635626" y="4495800"/>
            <a:ext cx="1755774" cy="400110"/>
          </a:xfrm>
          <a:prstGeom prst="rect">
            <a:avLst/>
          </a:prstGeom>
        </p:spPr>
        <p:txBody>
          <a:bodyPr>
            <a:spAutoFit/>
          </a:bodyPr>
          <a:lstStyle/>
          <a:p>
            <a:pPr algn="ctr">
              <a:defRPr/>
            </a:pPr>
            <a:r>
              <a:rPr lang="en-US" sz="2000" dirty="0">
                <a:solidFill>
                  <a:schemeClr val="tx1"/>
                </a:solidFill>
                <a:latin typeface="+mn-lt"/>
                <a:ea typeface="ＭＳ Ｐゴシック" pitchFamily="34" charset="-128"/>
              </a:rPr>
              <a:t>0x0001</a:t>
            </a:r>
            <a:endParaRPr lang="en-US" sz="2000" dirty="0">
              <a:solidFill>
                <a:schemeClr val="tx1"/>
              </a:solidFill>
              <a:latin typeface="+mn-lt"/>
              <a:ea typeface="ＭＳ Ｐゴシック" pitchFamily="34" charset="-128"/>
            </a:endParaRPr>
          </a:p>
        </p:txBody>
      </p:sp>
      <p:sp>
        <p:nvSpPr>
          <p:cNvPr id="43" name="Rectangle 42"/>
          <p:cNvSpPr/>
          <p:nvPr/>
        </p:nvSpPr>
        <p:spPr bwMode="auto">
          <a:xfrm>
            <a:off x="5635626" y="4267200"/>
            <a:ext cx="1755774" cy="400110"/>
          </a:xfrm>
          <a:prstGeom prst="rect">
            <a:avLst/>
          </a:prstGeom>
        </p:spPr>
        <p:txBody>
          <a:bodyPr>
            <a:spAutoFit/>
          </a:bodyPr>
          <a:lstStyle/>
          <a:p>
            <a:pPr algn="ctr">
              <a:defRPr/>
            </a:pPr>
            <a:r>
              <a:rPr lang="en-US" sz="2000" dirty="0">
                <a:solidFill>
                  <a:schemeClr val="tx1"/>
                </a:solidFill>
                <a:latin typeface="+mn-lt"/>
                <a:ea typeface="ＭＳ Ｐゴシック" pitchFamily="34" charset="-128"/>
              </a:rPr>
              <a:t>0x0002</a:t>
            </a:r>
            <a:endParaRPr lang="en-US" sz="2000" dirty="0">
              <a:solidFill>
                <a:schemeClr val="tx1"/>
              </a:solidFill>
              <a:latin typeface="+mn-lt"/>
              <a:ea typeface="ＭＳ Ｐゴシック" pitchFamily="34" charset="-128"/>
            </a:endParaRPr>
          </a:p>
        </p:txBody>
      </p:sp>
    </p:spTree>
    <p:extLst>
      <p:ext uri="{BB962C8B-B14F-4D97-AF65-F5344CB8AC3E}">
        <p14:creationId xmlns:p14="http://schemas.microsoft.com/office/powerpoint/2010/main" val="7306691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5" grpId="0"/>
      <p:bldP spid="37" grpId="0"/>
      <p:bldP spid="42" grpId="0"/>
      <p:bldP spid="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p:spPr>
        <p:txBody>
          <a:bodyPr/>
          <a:lstStyle/>
          <a:p>
            <a:r>
              <a:rPr lang="en-US" smtClean="0">
                <a:latin typeface="Tahoma" pitchFamily="-84" charset="0"/>
              </a:rPr>
              <a:t>CMPE 110: Computer Architecture  |  Prof. Jishen Zhao  |  Week 2</a:t>
            </a:r>
            <a:endParaRPr lang="en-US" dirty="0" smtClean="0">
              <a:solidFill>
                <a:schemeClr val="tx1"/>
              </a:solidFill>
              <a:latin typeface="Tahoma" pitchFamily="-84" charset="0"/>
            </a:endParaRPr>
          </a:p>
        </p:txBody>
      </p:sp>
      <p:sp>
        <p:nvSpPr>
          <p:cNvPr id="46083" name="Slide Number Placeholder 4"/>
          <p:cNvSpPr>
            <a:spLocks noGrp="1"/>
          </p:cNvSpPr>
          <p:nvPr>
            <p:ph type="sldNum" sz="quarter" idx="11"/>
          </p:nvPr>
        </p:nvSpPr>
        <p:spPr>
          <a:noFill/>
        </p:spPr>
        <p:txBody>
          <a:bodyPr/>
          <a:lstStyle/>
          <a:p>
            <a:fld id="{D94B1C8A-4EC8-2F4C-9818-DCCBBBA0CCD4}" type="slidenum">
              <a:rPr lang="en-US" smtClean="0">
                <a:latin typeface="Tahoma" pitchFamily="-84" charset="0"/>
              </a:rPr>
              <a:pPr/>
              <a:t>21</a:t>
            </a:fld>
            <a:endParaRPr lang="en-US" smtClean="0">
              <a:solidFill>
                <a:schemeClr val="tx1"/>
              </a:solidFill>
              <a:latin typeface="Tahoma" pitchFamily="-84" charset="0"/>
            </a:endParaRPr>
          </a:p>
        </p:txBody>
      </p:sp>
      <p:sp>
        <p:nvSpPr>
          <p:cNvPr id="46084" name="Rectangle 4"/>
          <p:cNvSpPr>
            <a:spLocks noGrp="1" noChangeArrowheads="1"/>
          </p:cNvSpPr>
          <p:nvPr>
            <p:ph type="title"/>
          </p:nvPr>
        </p:nvSpPr>
        <p:spPr/>
        <p:txBody>
          <a:bodyPr/>
          <a:lstStyle/>
          <a:p>
            <a:pPr eaLnBrk="1" hangingPunct="1"/>
            <a:r>
              <a:rPr lang="en-US" smtClean="0">
                <a:ea typeface="ＭＳ Ｐゴシック" pitchFamily="-84" charset="-128"/>
                <a:cs typeface="ＭＳ Ｐゴシック" pitchFamily="-84" charset="-128"/>
              </a:rPr>
              <a:t>Memory Addressing</a:t>
            </a:r>
          </a:p>
        </p:txBody>
      </p:sp>
      <p:sp>
        <p:nvSpPr>
          <p:cNvPr id="46085" name="Rectangle 5" descr="Rectangle: Click to edit Master text styles&#10;Second level&#10;Third level&#10;Fourth level&#10;Fifth level"/>
          <p:cNvSpPr>
            <a:spLocks noGrp="1" noChangeArrowheads="1"/>
          </p:cNvSpPr>
          <p:nvPr>
            <p:ph type="body" idx="1"/>
          </p:nvPr>
        </p:nvSpPr>
        <p:spPr/>
        <p:txBody>
          <a:bodyPr/>
          <a:lstStyle/>
          <a:p>
            <a:pPr eaLnBrk="1" hangingPunct="1"/>
            <a:r>
              <a:rPr lang="en-US" b="1" dirty="0" smtClean="0">
                <a:solidFill>
                  <a:srgbClr val="FD0002"/>
                </a:solidFill>
                <a:ea typeface="ＭＳ Ｐゴシック" pitchFamily="-84" charset="-128"/>
                <a:cs typeface="ＭＳ Ｐゴシック" pitchFamily="-84" charset="-128"/>
              </a:rPr>
              <a:t>Addressing mode:</a:t>
            </a:r>
            <a:r>
              <a:rPr lang="en-US" dirty="0" smtClean="0">
                <a:ea typeface="ＭＳ Ｐゴシック" pitchFamily="-84" charset="-128"/>
                <a:cs typeface="ＭＳ Ｐゴシック" pitchFamily="-84" charset="-128"/>
              </a:rPr>
              <a:t> way of specifying address</a:t>
            </a:r>
          </a:p>
          <a:p>
            <a:pPr eaLnBrk="1" hangingPunct="1"/>
            <a:r>
              <a:rPr lang="en-US" dirty="0" smtClean="0">
                <a:ea typeface="ＭＳ Ｐゴシック" pitchFamily="-84" charset="-128"/>
                <a:cs typeface="ＭＳ Ｐゴシック" pitchFamily="-84" charset="-128"/>
              </a:rPr>
              <a:t>Examples</a:t>
            </a:r>
          </a:p>
          <a:p>
            <a:pPr lvl="1" eaLnBrk="1" hangingPunct="1"/>
            <a:r>
              <a:rPr lang="en-US" b="1" dirty="0" smtClean="0"/>
              <a:t>Displacement:</a:t>
            </a:r>
            <a:r>
              <a:rPr lang="en-US" dirty="0" smtClean="0"/>
              <a:t>  address = [R2+immed], e.g., #20(R2)</a:t>
            </a:r>
          </a:p>
          <a:p>
            <a:pPr lvl="1" eaLnBrk="1" hangingPunct="1"/>
            <a:r>
              <a:rPr lang="en-US" b="1" dirty="0" smtClean="0"/>
              <a:t>Index-base:</a:t>
            </a:r>
            <a:r>
              <a:rPr lang="en-US" dirty="0" smtClean="0"/>
              <a:t>  address = [R2+R3] </a:t>
            </a:r>
          </a:p>
          <a:p>
            <a:pPr lvl="1" eaLnBrk="1" hangingPunct="1"/>
            <a:r>
              <a:rPr lang="en-US" b="1" dirty="0" smtClean="0"/>
              <a:t>Memory-indirect:</a:t>
            </a:r>
            <a:r>
              <a:rPr lang="en-US" dirty="0" smtClean="0"/>
              <a:t> address =[</a:t>
            </a:r>
            <a:r>
              <a:rPr lang="en-US" dirty="0" err="1" smtClean="0"/>
              <a:t>mem</a:t>
            </a:r>
            <a:r>
              <a:rPr lang="en-US" dirty="0" smtClean="0"/>
              <a:t>[R2]] </a:t>
            </a:r>
          </a:p>
          <a:p>
            <a:pPr lvl="1" eaLnBrk="1" hangingPunct="1"/>
            <a:r>
              <a:rPr lang="en-US" b="1" dirty="0" smtClean="0"/>
              <a:t>Auto-increment:</a:t>
            </a:r>
            <a:r>
              <a:rPr lang="en-US" dirty="0" smtClean="0"/>
              <a:t> address=[R2], R2= R2+1</a:t>
            </a:r>
          </a:p>
          <a:p>
            <a:pPr lvl="1" eaLnBrk="1" hangingPunct="1"/>
            <a:r>
              <a:rPr lang="en-US" b="1" dirty="0" smtClean="0"/>
              <a:t>Auto-indexing:</a:t>
            </a:r>
            <a:r>
              <a:rPr lang="en-US" dirty="0" smtClean="0"/>
              <a:t> address =[R2+immed], R2=R2+immed</a:t>
            </a:r>
          </a:p>
          <a:p>
            <a:pPr lvl="1" eaLnBrk="1" hangingPunct="1"/>
            <a:r>
              <a:rPr lang="en-US" b="1" dirty="0" smtClean="0"/>
              <a:t>Scaled:</a:t>
            </a:r>
            <a:r>
              <a:rPr lang="en-US" dirty="0" smtClean="0"/>
              <a:t>  address =[R2+R3*immed1+immed2]</a:t>
            </a:r>
          </a:p>
          <a:p>
            <a:pPr lvl="1" eaLnBrk="1" hangingPunct="1"/>
            <a:r>
              <a:rPr lang="en-US" b="1" dirty="0" smtClean="0"/>
              <a:t>PC-relative:</a:t>
            </a:r>
            <a:r>
              <a:rPr lang="en-US" dirty="0" smtClean="0"/>
              <a:t> address =[</a:t>
            </a:r>
            <a:r>
              <a:rPr lang="en-US" dirty="0" err="1" smtClean="0"/>
              <a:t>PC+imm</a:t>
            </a:r>
            <a:r>
              <a:rPr lang="en-US" dirty="0" smtClean="0"/>
              <a:t>]</a:t>
            </a:r>
          </a:p>
        </p:txBody>
      </p:sp>
    </p:spTree>
    <p:extLst>
      <p:ext uri="{BB962C8B-B14F-4D97-AF65-F5344CB8AC3E}">
        <p14:creationId xmlns:p14="http://schemas.microsoft.com/office/powerpoint/2010/main" val="11879648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08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08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08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08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p:spPr>
        <p:txBody>
          <a:bodyPr/>
          <a:lstStyle/>
          <a:p>
            <a:r>
              <a:rPr lang="en-US" smtClean="0">
                <a:latin typeface="Tahoma" pitchFamily="-84" charset="0"/>
              </a:rPr>
              <a:t>CMPE 110: Computer Architecture  |  Prof. Jishen Zhao  |  Week 2</a:t>
            </a:r>
            <a:endParaRPr lang="en-US" dirty="0" smtClean="0">
              <a:solidFill>
                <a:schemeClr val="tx1"/>
              </a:solidFill>
              <a:latin typeface="Tahoma" pitchFamily="-84" charset="0"/>
            </a:endParaRPr>
          </a:p>
        </p:txBody>
      </p:sp>
      <p:sp>
        <p:nvSpPr>
          <p:cNvPr id="57347" name="Slide Number Placeholder 4"/>
          <p:cNvSpPr>
            <a:spLocks noGrp="1"/>
          </p:cNvSpPr>
          <p:nvPr>
            <p:ph type="sldNum" sz="quarter" idx="11"/>
          </p:nvPr>
        </p:nvSpPr>
        <p:spPr>
          <a:noFill/>
        </p:spPr>
        <p:txBody>
          <a:bodyPr/>
          <a:lstStyle/>
          <a:p>
            <a:fld id="{098CF76C-B2E4-3544-B4B6-F5F620884030}" type="slidenum">
              <a:rPr lang="en-US" smtClean="0">
                <a:latin typeface="Tahoma" pitchFamily="-84" charset="0"/>
              </a:rPr>
              <a:pPr/>
              <a:t>22</a:t>
            </a:fld>
            <a:endParaRPr lang="en-US" smtClean="0">
              <a:solidFill>
                <a:schemeClr val="tx1"/>
              </a:solidFill>
              <a:latin typeface="Tahoma" pitchFamily="-84" charset="0"/>
            </a:endParaRPr>
          </a:p>
        </p:txBody>
      </p:sp>
      <p:sp>
        <p:nvSpPr>
          <p:cNvPr id="57348" name="Rectangle 1026"/>
          <p:cNvSpPr>
            <a:spLocks noGrp="1" noChangeArrowheads="1"/>
          </p:cNvSpPr>
          <p:nvPr>
            <p:ph type="title"/>
          </p:nvPr>
        </p:nvSpPr>
        <p:spPr/>
        <p:txBody>
          <a:bodyPr/>
          <a:lstStyle/>
          <a:p>
            <a:pPr eaLnBrk="1" hangingPunct="1"/>
            <a:r>
              <a:rPr lang="en-US" smtClean="0">
                <a:ea typeface="ＭＳ Ｐゴシック" pitchFamily="-84" charset="-128"/>
                <a:cs typeface="ＭＳ Ｐゴシック" pitchFamily="-84" charset="-128"/>
              </a:rPr>
              <a:t>Control Transfers</a:t>
            </a:r>
          </a:p>
        </p:txBody>
      </p:sp>
      <p:sp>
        <p:nvSpPr>
          <p:cNvPr id="57349" name="Rectangle 1027" descr="Rectangle: Click to edit Master text styles&#10;Second level&#10;Third level&#10;Fourth level&#10;Fifth level"/>
          <p:cNvSpPr>
            <a:spLocks noGrp="1" noChangeArrowheads="1"/>
          </p:cNvSpPr>
          <p:nvPr>
            <p:ph type="body" idx="1"/>
          </p:nvPr>
        </p:nvSpPr>
        <p:spPr>
          <a:xfrm>
            <a:off x="1690225" y="1104900"/>
            <a:ext cx="7162800" cy="5105400"/>
          </a:xfrm>
        </p:spPr>
        <p:txBody>
          <a:bodyPr/>
          <a:lstStyle/>
          <a:p>
            <a:pPr eaLnBrk="1" hangingPunct="1"/>
            <a:r>
              <a:rPr lang="en-US" dirty="0" smtClean="0">
                <a:solidFill>
                  <a:srgbClr val="000000"/>
                </a:solidFill>
                <a:ea typeface="ＭＳ Ｐゴシック" pitchFamily="-84" charset="-128"/>
                <a:cs typeface="ＭＳ Ｐゴシック" pitchFamily="-84" charset="-128"/>
              </a:rPr>
              <a:t>Default next-PC </a:t>
            </a:r>
            <a:r>
              <a:rPr lang="en-US" dirty="0">
                <a:solidFill>
                  <a:srgbClr val="000000"/>
                </a:solidFill>
                <a:ea typeface="ＭＳ Ｐゴシック" pitchFamily="-84" charset="-128"/>
                <a:cs typeface="ＭＳ Ｐゴシック" pitchFamily="-84" charset="-128"/>
              </a:rPr>
              <a:t>=</a:t>
            </a:r>
            <a:r>
              <a:rPr lang="en-US" dirty="0" smtClean="0">
                <a:solidFill>
                  <a:srgbClr val="000000"/>
                </a:solidFill>
                <a:ea typeface="ＭＳ Ｐゴシック" pitchFamily="-84" charset="-128"/>
                <a:cs typeface="ＭＳ Ｐゴシック" pitchFamily="-84" charset="-128"/>
              </a:rPr>
              <a:t> PC + </a:t>
            </a:r>
            <a:r>
              <a:rPr lang="en-US" dirty="0" err="1" smtClean="0">
                <a:solidFill>
                  <a:srgbClr val="000000"/>
                </a:solidFill>
                <a:ea typeface="ＭＳ Ｐゴシック" pitchFamily="-84" charset="-128"/>
                <a:cs typeface="ＭＳ Ｐゴシック" pitchFamily="-84" charset="-128"/>
              </a:rPr>
              <a:t>sizeof</a:t>
            </a:r>
            <a:r>
              <a:rPr lang="en-US" dirty="0" smtClean="0">
                <a:solidFill>
                  <a:srgbClr val="000000"/>
                </a:solidFill>
                <a:ea typeface="ＭＳ Ｐゴシック" pitchFamily="-84" charset="-128"/>
                <a:cs typeface="ＭＳ Ｐゴシック" pitchFamily="-84" charset="-128"/>
              </a:rPr>
              <a:t>(current </a:t>
            </a:r>
            <a:r>
              <a:rPr lang="en-US" dirty="0" err="1" smtClean="0">
                <a:solidFill>
                  <a:srgbClr val="000000"/>
                </a:solidFill>
                <a:ea typeface="ＭＳ Ｐゴシック" pitchFamily="-84" charset="-128"/>
                <a:cs typeface="ＭＳ Ｐゴシック" pitchFamily="-84" charset="-128"/>
              </a:rPr>
              <a:t>insn</a:t>
            </a:r>
            <a:r>
              <a:rPr lang="en-US" dirty="0" smtClean="0">
                <a:solidFill>
                  <a:srgbClr val="000000"/>
                </a:solidFill>
                <a:ea typeface="ＭＳ Ｐゴシック" pitchFamily="-84" charset="-128"/>
                <a:cs typeface="ＭＳ Ｐゴシック" pitchFamily="-84" charset="-128"/>
              </a:rPr>
              <a:t>)</a:t>
            </a:r>
          </a:p>
          <a:p>
            <a:pPr lvl="1" eaLnBrk="1" hangingPunct="1"/>
            <a:r>
              <a:rPr lang="en-US" dirty="0" smtClean="0">
                <a:solidFill>
                  <a:srgbClr val="000000"/>
                </a:solidFill>
                <a:ea typeface="ＭＳ Ｐゴシック" pitchFamily="-84" charset="-128"/>
                <a:cs typeface="ＭＳ Ｐゴシック" pitchFamily="-84" charset="-128"/>
              </a:rPr>
              <a:t>Branches and jumps can change that</a:t>
            </a:r>
          </a:p>
          <a:p>
            <a:pPr eaLnBrk="1" hangingPunct="1"/>
            <a:r>
              <a:rPr lang="en-US" b="1" dirty="0" smtClean="0">
                <a:solidFill>
                  <a:srgbClr val="FD0002"/>
                </a:solidFill>
                <a:ea typeface="ＭＳ Ｐゴシック" pitchFamily="-84" charset="-128"/>
                <a:cs typeface="ＭＳ Ｐゴシック" pitchFamily="-84" charset="-128"/>
              </a:rPr>
              <a:t>Computing targets</a:t>
            </a:r>
            <a:r>
              <a:rPr lang="en-US" dirty="0" smtClean="0">
                <a:solidFill>
                  <a:srgbClr val="000000"/>
                </a:solidFill>
                <a:ea typeface="ＭＳ Ｐゴシック" pitchFamily="-84" charset="-128"/>
                <a:cs typeface="ＭＳ Ｐゴシック" pitchFamily="-84" charset="-128"/>
              </a:rPr>
              <a:t>: where to jump to</a:t>
            </a:r>
          </a:p>
          <a:p>
            <a:pPr lvl="1" eaLnBrk="1" hangingPunct="1"/>
            <a:r>
              <a:rPr lang="en-US" dirty="0" smtClean="0">
                <a:solidFill>
                  <a:srgbClr val="000000"/>
                </a:solidFill>
              </a:rPr>
              <a:t>For all branches and jumps</a:t>
            </a:r>
          </a:p>
          <a:p>
            <a:pPr lvl="1" eaLnBrk="1" hangingPunct="1"/>
            <a:r>
              <a:rPr lang="en-US" dirty="0" smtClean="0">
                <a:solidFill>
                  <a:srgbClr val="0000FF"/>
                </a:solidFill>
              </a:rPr>
              <a:t>PC-relative</a:t>
            </a:r>
            <a:r>
              <a:rPr lang="en-US" dirty="0" smtClean="0">
                <a:solidFill>
                  <a:srgbClr val="000000"/>
                </a:solidFill>
              </a:rPr>
              <a:t>: e.g., J offset</a:t>
            </a:r>
            <a:br>
              <a:rPr lang="en-US" dirty="0" smtClean="0">
                <a:solidFill>
                  <a:srgbClr val="000000"/>
                </a:solidFill>
              </a:rPr>
            </a:br>
            <a:r>
              <a:rPr lang="en-US" dirty="0" smtClean="0">
                <a:solidFill>
                  <a:srgbClr val="000000"/>
                </a:solidFill>
              </a:rPr>
              <a:t>for </a:t>
            </a:r>
            <a:r>
              <a:rPr lang="en-US" dirty="0">
                <a:solidFill>
                  <a:srgbClr val="000000"/>
                </a:solidFill>
              </a:rPr>
              <a:t>branches and jumps </a:t>
            </a:r>
            <a:r>
              <a:rPr lang="en-US" dirty="0" smtClean="0">
                <a:solidFill>
                  <a:srgbClr val="000000"/>
                </a:solidFill>
              </a:rPr>
              <a:t>with</a:t>
            </a:r>
            <a:br>
              <a:rPr lang="en-US" dirty="0" smtClean="0">
                <a:solidFill>
                  <a:srgbClr val="000000"/>
                </a:solidFill>
              </a:rPr>
            </a:br>
            <a:r>
              <a:rPr lang="en-US" dirty="0" smtClean="0">
                <a:solidFill>
                  <a:srgbClr val="000000"/>
                </a:solidFill>
              </a:rPr>
              <a:t> </a:t>
            </a:r>
            <a:r>
              <a:rPr lang="en-US" dirty="0">
                <a:solidFill>
                  <a:srgbClr val="000000"/>
                </a:solidFill>
              </a:rPr>
              <a:t>function </a:t>
            </a:r>
            <a:endParaRPr lang="en-US" dirty="0" smtClean="0">
              <a:solidFill>
                <a:srgbClr val="000000"/>
              </a:solidFill>
            </a:endParaRPr>
          </a:p>
          <a:p>
            <a:pPr lvl="1" eaLnBrk="1" hangingPunct="1"/>
            <a:r>
              <a:rPr lang="en-US" dirty="0" smtClean="0">
                <a:solidFill>
                  <a:srgbClr val="0000FF"/>
                </a:solidFill>
              </a:rPr>
              <a:t>Absolute</a:t>
            </a:r>
            <a:r>
              <a:rPr lang="en-US" dirty="0" smtClean="0">
                <a:solidFill>
                  <a:srgbClr val="000000"/>
                </a:solidFill>
              </a:rPr>
              <a:t>: e.g., </a:t>
            </a:r>
            <a:r>
              <a:rPr lang="en-US" dirty="0">
                <a:solidFill>
                  <a:srgbClr val="000000"/>
                </a:solidFill>
              </a:rPr>
              <a:t>J L3 </a:t>
            </a:r>
            <a:r>
              <a:rPr lang="en-US" dirty="0" smtClean="0">
                <a:solidFill>
                  <a:srgbClr val="000000"/>
                </a:solidFill>
              </a:rPr>
              <a:t/>
            </a:r>
            <a:br>
              <a:rPr lang="en-US" dirty="0" smtClean="0">
                <a:solidFill>
                  <a:srgbClr val="000000"/>
                </a:solidFill>
              </a:rPr>
            </a:br>
            <a:r>
              <a:rPr lang="en-US" dirty="0" smtClean="0">
                <a:solidFill>
                  <a:srgbClr val="000000"/>
                </a:solidFill>
              </a:rPr>
              <a:t>for </a:t>
            </a:r>
            <a:r>
              <a:rPr lang="en-US" dirty="0">
                <a:solidFill>
                  <a:srgbClr val="000000"/>
                </a:solidFill>
              </a:rPr>
              <a:t>function calls</a:t>
            </a:r>
          </a:p>
          <a:p>
            <a:pPr lvl="1" eaLnBrk="1" hangingPunct="1"/>
            <a:r>
              <a:rPr lang="en-US" dirty="0" smtClean="0">
                <a:solidFill>
                  <a:srgbClr val="0000FF"/>
                </a:solidFill>
              </a:rPr>
              <a:t>Register indirect</a:t>
            </a:r>
            <a:r>
              <a:rPr lang="en-US" dirty="0" smtClean="0">
                <a:solidFill>
                  <a:srgbClr val="000000"/>
                </a:solidFill>
              </a:rPr>
              <a:t>: e.g., JR </a:t>
            </a:r>
            <a:r>
              <a:rPr lang="en-US" dirty="0">
                <a:solidFill>
                  <a:srgbClr val="000000"/>
                </a:solidFill>
              </a:rPr>
              <a:t>R5</a:t>
            </a:r>
            <a:br>
              <a:rPr lang="en-US" dirty="0">
                <a:solidFill>
                  <a:srgbClr val="000000"/>
                </a:solidFill>
              </a:rPr>
            </a:br>
            <a:r>
              <a:rPr lang="en-US" dirty="0">
                <a:solidFill>
                  <a:srgbClr val="000000"/>
                </a:solidFill>
              </a:rPr>
              <a:t>for returns, switches &amp; dynamic </a:t>
            </a:r>
            <a:r>
              <a:rPr lang="en-US" dirty="0" smtClean="0">
                <a:solidFill>
                  <a:srgbClr val="000000"/>
                </a:solidFill>
              </a:rPr>
              <a:t>calls</a:t>
            </a:r>
            <a:endParaRPr lang="en-US" b="1" dirty="0" smtClean="0">
              <a:solidFill>
                <a:srgbClr val="FD0002"/>
              </a:solidFill>
              <a:ea typeface="ＭＳ Ｐゴシック" pitchFamily="-84" charset="-128"/>
              <a:cs typeface="ＭＳ Ｐゴシック" pitchFamily="-84" charset="-128"/>
            </a:endParaRPr>
          </a:p>
          <a:p>
            <a:pPr eaLnBrk="1" hangingPunct="1"/>
            <a:r>
              <a:rPr lang="en-US" b="1" dirty="0" smtClean="0">
                <a:solidFill>
                  <a:srgbClr val="FD0002"/>
                </a:solidFill>
                <a:ea typeface="ＭＳ Ｐゴシック" pitchFamily="-84" charset="-128"/>
                <a:cs typeface="ＭＳ Ｐゴシック" pitchFamily="-84" charset="-128"/>
              </a:rPr>
              <a:t>Testing conditions</a:t>
            </a:r>
            <a:r>
              <a:rPr lang="en-US" dirty="0" smtClean="0">
                <a:solidFill>
                  <a:srgbClr val="000000"/>
                </a:solidFill>
                <a:ea typeface="ＭＳ Ｐゴシック" pitchFamily="-84" charset="-128"/>
                <a:cs typeface="ＭＳ Ｐゴシック" pitchFamily="-84" charset="-128"/>
              </a:rPr>
              <a:t>: whether to jump or not</a:t>
            </a:r>
          </a:p>
          <a:p>
            <a:pPr lvl="1" eaLnBrk="1" hangingPunct="1">
              <a:lnSpc>
                <a:spcPct val="90000"/>
              </a:lnSpc>
              <a:defRPr/>
            </a:pPr>
            <a:r>
              <a:rPr lang="en-US" dirty="0" smtClean="0">
                <a:solidFill>
                  <a:srgbClr val="0000FF"/>
                </a:solidFill>
              </a:rPr>
              <a:t>Use registers &amp; separate branch </a:t>
            </a:r>
            <a:r>
              <a:rPr lang="en-US" dirty="0" err="1" smtClean="0">
                <a:solidFill>
                  <a:srgbClr val="0000FF"/>
                </a:solidFill>
              </a:rPr>
              <a:t>insns</a:t>
            </a:r>
            <a:r>
              <a:rPr lang="en-US" dirty="0" smtClean="0">
                <a:solidFill>
                  <a:srgbClr val="0000FF"/>
                </a:solidFill>
              </a:rPr>
              <a:t> (MIPS)</a:t>
            </a:r>
          </a:p>
          <a:p>
            <a:pPr lvl="2" eaLnBrk="1" hangingPunct="1">
              <a:lnSpc>
                <a:spcPct val="90000"/>
              </a:lnSpc>
              <a:buFontTx/>
              <a:buNone/>
              <a:defRPr/>
            </a:pPr>
            <a:r>
              <a:rPr lang="en-US" b="1" dirty="0" smtClean="0">
                <a:latin typeface="Courier New" charset="0"/>
              </a:rPr>
              <a:t>e.g., </a:t>
            </a:r>
            <a:r>
              <a:rPr lang="en-US" b="1" dirty="0" err="1" smtClean="0">
                <a:latin typeface="Courier New" charset="0"/>
              </a:rPr>
              <a:t>bnez</a:t>
            </a:r>
            <a:r>
              <a:rPr lang="en-US" b="1" dirty="0" smtClean="0">
                <a:latin typeface="Courier New" charset="0"/>
              </a:rPr>
              <a:t> </a:t>
            </a:r>
            <a:r>
              <a:rPr lang="en-US" b="1" dirty="0" smtClean="0">
                <a:solidFill>
                  <a:srgbClr val="0000FF"/>
                </a:solidFill>
                <a:latin typeface="Courier New" charset="0"/>
              </a:rPr>
              <a:t>R2</a:t>
            </a:r>
            <a:r>
              <a:rPr lang="en-US" b="1" dirty="0" smtClean="0">
                <a:latin typeface="Courier New" charset="0"/>
              </a:rPr>
              <a:t>,target</a:t>
            </a:r>
          </a:p>
        </p:txBody>
      </p:sp>
      <p:sp>
        <p:nvSpPr>
          <p:cNvPr id="57350" name="Rectangle 1028"/>
          <p:cNvSpPr>
            <a:spLocks noChangeArrowheads="1"/>
          </p:cNvSpPr>
          <p:nvPr/>
        </p:nvSpPr>
        <p:spPr bwMode="auto">
          <a:xfrm>
            <a:off x="304800" y="18288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rPr>
              <a:t>Fetch</a:t>
            </a:r>
          </a:p>
        </p:txBody>
      </p:sp>
      <p:sp>
        <p:nvSpPr>
          <p:cNvPr id="57351" name="Rectangle 1029"/>
          <p:cNvSpPr>
            <a:spLocks noChangeArrowheads="1"/>
          </p:cNvSpPr>
          <p:nvPr/>
        </p:nvSpPr>
        <p:spPr bwMode="auto">
          <a:xfrm>
            <a:off x="304800" y="21336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rPr>
              <a:t>Decode</a:t>
            </a:r>
          </a:p>
        </p:txBody>
      </p:sp>
      <p:sp>
        <p:nvSpPr>
          <p:cNvPr id="57352" name="Rectangle 1030"/>
          <p:cNvSpPr>
            <a:spLocks noChangeArrowheads="1"/>
          </p:cNvSpPr>
          <p:nvPr/>
        </p:nvSpPr>
        <p:spPr bwMode="auto">
          <a:xfrm>
            <a:off x="304800" y="24384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rPr>
              <a:t>Read Inputs</a:t>
            </a:r>
          </a:p>
        </p:txBody>
      </p:sp>
      <p:sp>
        <p:nvSpPr>
          <p:cNvPr id="57353" name="Rectangle 1031"/>
          <p:cNvSpPr>
            <a:spLocks noChangeArrowheads="1"/>
          </p:cNvSpPr>
          <p:nvPr/>
        </p:nvSpPr>
        <p:spPr bwMode="auto">
          <a:xfrm>
            <a:off x="304800" y="27432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rPr>
              <a:t>Execute</a:t>
            </a:r>
          </a:p>
        </p:txBody>
      </p:sp>
      <p:sp>
        <p:nvSpPr>
          <p:cNvPr id="57354" name="Rectangle 1032"/>
          <p:cNvSpPr>
            <a:spLocks noChangeArrowheads="1"/>
          </p:cNvSpPr>
          <p:nvPr/>
        </p:nvSpPr>
        <p:spPr bwMode="auto">
          <a:xfrm>
            <a:off x="304800" y="30480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rPr>
              <a:t>Write Output</a:t>
            </a:r>
          </a:p>
        </p:txBody>
      </p:sp>
      <p:sp>
        <p:nvSpPr>
          <p:cNvPr id="57355" name="Rectangle 1033"/>
          <p:cNvSpPr>
            <a:spLocks noChangeArrowheads="1"/>
          </p:cNvSpPr>
          <p:nvPr/>
        </p:nvSpPr>
        <p:spPr bwMode="auto">
          <a:xfrm>
            <a:off x="304800" y="3352800"/>
            <a:ext cx="1219200" cy="304800"/>
          </a:xfrm>
          <a:prstGeom prst="rect">
            <a:avLst/>
          </a:prstGeom>
          <a:solidFill>
            <a:srgbClr val="FD0002"/>
          </a:solidFill>
          <a:ln w="12700">
            <a:solidFill>
              <a:srgbClr val="000000"/>
            </a:solidFill>
            <a:miter lim="800000"/>
            <a:headEnd/>
            <a:tailEnd/>
          </a:ln>
        </p:spPr>
        <p:txBody>
          <a:bodyPr wrap="none" anchor="ctr">
            <a:prstTxWarp prst="textNoShape">
              <a:avLst/>
            </a:prstTxWarp>
          </a:bodyPr>
          <a:lstStyle/>
          <a:p>
            <a:r>
              <a:rPr lang="en-US" sz="1600">
                <a:solidFill>
                  <a:schemeClr val="bg1"/>
                </a:solidFill>
              </a:rPr>
              <a:t>Next Insn</a:t>
            </a:r>
          </a:p>
        </p:txBody>
      </p:sp>
      <p:sp>
        <p:nvSpPr>
          <p:cNvPr id="225290" name="Freeform 1034"/>
          <p:cNvSpPr>
            <a:spLocks/>
          </p:cNvSpPr>
          <p:nvPr/>
        </p:nvSpPr>
        <p:spPr bwMode="auto">
          <a:xfrm>
            <a:off x="914400" y="1524000"/>
            <a:ext cx="762000" cy="2438400"/>
          </a:xfrm>
          <a:custGeom>
            <a:avLst/>
            <a:gdLst/>
            <a:ahLst/>
            <a:cxnLst>
              <a:cxn ang="0">
                <a:pos x="0" y="1344"/>
              </a:cxn>
              <a:cxn ang="0">
                <a:pos x="0" y="1536"/>
              </a:cxn>
              <a:cxn ang="0">
                <a:pos x="480" y="1536"/>
              </a:cxn>
              <a:cxn ang="0">
                <a:pos x="480" y="0"/>
              </a:cxn>
              <a:cxn ang="0">
                <a:pos x="0" y="0"/>
              </a:cxn>
              <a:cxn ang="0">
                <a:pos x="0" y="192"/>
              </a:cxn>
            </a:cxnLst>
            <a:rect l="0" t="0" r="r" b="b"/>
            <a:pathLst>
              <a:path w="480" h="1536">
                <a:moveTo>
                  <a:pt x="0" y="1344"/>
                </a:moveTo>
                <a:lnTo>
                  <a:pt x="0" y="1536"/>
                </a:lnTo>
                <a:lnTo>
                  <a:pt x="480" y="1536"/>
                </a:lnTo>
                <a:lnTo>
                  <a:pt x="480" y="0"/>
                </a:lnTo>
                <a:lnTo>
                  <a:pt x="0" y="0"/>
                </a:lnTo>
                <a:lnTo>
                  <a:pt x="0" y="192"/>
                </a:lnTo>
              </a:path>
            </a:pathLst>
          </a:custGeom>
          <a:noFill/>
          <a:ln w="12700" cap="flat" cmpd="sng">
            <a:solidFill>
              <a:srgbClr val="000000"/>
            </a:solidFill>
            <a:prstDash val="solid"/>
            <a:round/>
            <a:headEnd type="none" w="med" len="med"/>
            <a:tailEnd type="triangle" w="med" len="med"/>
          </a:ln>
          <a:effectLst/>
        </p:spPr>
        <p:txBody>
          <a:bodyPr wrap="none" anchor="ctr">
            <a:prstTxWarp prst="textNoShape">
              <a:avLst/>
            </a:prstTxWarp>
          </a:bodyPr>
          <a:lstStyle/>
          <a:p>
            <a:pPr>
              <a:defRPr/>
            </a:pPr>
            <a:endParaRPr lang="en-US">
              <a:effectLst>
                <a:outerShdw blurRad="38100" dist="38100" dir="2700000" algn="tl">
                  <a:srgbClr val="DDDDDD"/>
                </a:outerShdw>
              </a:effectLst>
              <a:latin typeface="Tahoma" charset="0"/>
            </a:endParaRPr>
          </a:p>
        </p:txBody>
      </p:sp>
      <p:grpSp>
        <p:nvGrpSpPr>
          <p:cNvPr id="9" name="Group 8"/>
          <p:cNvGrpSpPr/>
          <p:nvPr/>
        </p:nvGrpSpPr>
        <p:grpSpPr>
          <a:xfrm>
            <a:off x="6140860" y="2331185"/>
            <a:ext cx="3003140" cy="2348029"/>
            <a:chOff x="6019800" y="2325573"/>
            <a:chExt cx="3003140" cy="2364407"/>
          </a:xfrm>
        </p:grpSpPr>
        <p:grpSp>
          <p:nvGrpSpPr>
            <p:cNvPr id="7" name="Group 6"/>
            <p:cNvGrpSpPr/>
            <p:nvPr/>
          </p:nvGrpSpPr>
          <p:grpSpPr>
            <a:xfrm>
              <a:off x="6019800" y="2325573"/>
              <a:ext cx="3003140" cy="2364407"/>
              <a:chOff x="6146801" y="2325573"/>
              <a:chExt cx="3003140" cy="2364407"/>
            </a:xfrm>
          </p:grpSpPr>
          <p:grpSp>
            <p:nvGrpSpPr>
              <p:cNvPr id="5" name="Group 4"/>
              <p:cNvGrpSpPr/>
              <p:nvPr/>
            </p:nvGrpSpPr>
            <p:grpSpPr>
              <a:xfrm>
                <a:off x="6146801" y="2325573"/>
                <a:ext cx="3003140" cy="2280296"/>
                <a:chOff x="5773370" y="2290184"/>
                <a:chExt cx="2783508" cy="1672216"/>
              </a:xfrm>
            </p:grpSpPr>
            <p:pic>
              <p:nvPicPr>
                <p:cNvPr id="2" name="Picture 1"/>
                <p:cNvPicPr>
                  <a:picLocks noChangeAspect="1"/>
                </p:cNvPicPr>
                <p:nvPr/>
              </p:nvPicPr>
              <p:blipFill>
                <a:blip r:embed="rId3"/>
                <a:stretch>
                  <a:fillRect/>
                </a:stretch>
              </p:blipFill>
              <p:spPr>
                <a:xfrm>
                  <a:off x="5896447" y="2290184"/>
                  <a:ext cx="2660431" cy="1143000"/>
                </a:xfrm>
                <a:prstGeom prst="rect">
                  <a:avLst/>
                </a:prstGeom>
              </p:spPr>
            </p:pic>
            <p:sp>
              <p:nvSpPr>
                <p:cNvPr id="3" name="Rectangle 2"/>
                <p:cNvSpPr/>
                <p:nvPr/>
              </p:nvSpPr>
              <p:spPr>
                <a:xfrm>
                  <a:off x="5773370" y="3433184"/>
                  <a:ext cx="1224886" cy="293414"/>
                </a:xfrm>
                <a:prstGeom prst="rect">
                  <a:avLst/>
                </a:prstGeom>
              </p:spPr>
              <p:txBody>
                <a:bodyPr wrap="square">
                  <a:spAutoFit/>
                </a:bodyPr>
                <a:lstStyle/>
                <a:p>
                  <a:pPr lvl="1" algn="l" eaLnBrk="1" hangingPunct="1"/>
                  <a:r>
                    <a:rPr lang="en-US" sz="2000" b="1" dirty="0">
                      <a:solidFill>
                        <a:srgbClr val="000000"/>
                      </a:solidFill>
                      <a:latin typeface="Lucida Console"/>
                      <a:cs typeface="Lucida Console"/>
                    </a:rPr>
                    <a:t>J L3 </a:t>
                  </a:r>
                </a:p>
              </p:txBody>
            </p:sp>
            <p:pic>
              <p:nvPicPr>
                <p:cNvPr id="4" name="Picture 3"/>
                <p:cNvPicPr>
                  <a:picLocks noChangeAspect="1"/>
                </p:cNvPicPr>
                <p:nvPr/>
              </p:nvPicPr>
              <p:blipFill>
                <a:blip r:embed="rId4"/>
                <a:stretch>
                  <a:fillRect/>
                </a:stretch>
              </p:blipFill>
              <p:spPr>
                <a:xfrm>
                  <a:off x="6172200" y="3657600"/>
                  <a:ext cx="1905000" cy="304800"/>
                </a:xfrm>
                <a:prstGeom prst="rect">
                  <a:avLst/>
                </a:prstGeom>
              </p:spPr>
            </p:pic>
          </p:grpSp>
          <p:sp>
            <p:nvSpPr>
              <p:cNvPr id="6" name="Rectangle 5"/>
              <p:cNvSpPr/>
              <p:nvPr/>
            </p:nvSpPr>
            <p:spPr bwMode="auto">
              <a:xfrm>
                <a:off x="6330541" y="2380839"/>
                <a:ext cx="2711860" cy="2309141"/>
              </a:xfrm>
              <a:prstGeom prst="rect">
                <a:avLst/>
              </a:prstGeom>
              <a:noFill/>
              <a:ln w="2857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dirty="0">
                  <a:latin typeface="Arial" pitchFamily="-65" charset="0"/>
                </a:endParaRPr>
              </a:p>
            </p:txBody>
          </p:sp>
        </p:grpSp>
        <p:sp>
          <p:nvSpPr>
            <p:cNvPr id="8" name="TextBox 7"/>
            <p:cNvSpPr txBox="1"/>
            <p:nvPr/>
          </p:nvSpPr>
          <p:spPr>
            <a:xfrm>
              <a:off x="8077200" y="4191000"/>
              <a:ext cx="466694" cy="400110"/>
            </a:xfrm>
            <a:prstGeom prst="rect">
              <a:avLst/>
            </a:prstGeom>
            <a:solidFill>
              <a:schemeClr val="bg1"/>
            </a:solidFill>
          </p:spPr>
          <p:txBody>
            <a:bodyPr wrap="none" rtlCol="0">
              <a:spAutoFit/>
            </a:bodyPr>
            <a:lstStyle/>
            <a:p>
              <a:r>
                <a:rPr lang="en-US" sz="2000" dirty="0">
                  <a:solidFill>
                    <a:srgbClr val="000000"/>
                  </a:solidFill>
                  <a:latin typeface="Consolas"/>
                  <a:cs typeface="Consolas"/>
                </a:rPr>
                <a:t>-4</a:t>
              </a:r>
              <a:endParaRPr lang="en-US" sz="2000" dirty="0">
                <a:solidFill>
                  <a:srgbClr val="000000"/>
                </a:solidFill>
                <a:latin typeface="Consolas"/>
                <a:cs typeface="Consolas"/>
              </a:endParaRPr>
            </a:p>
          </p:txBody>
        </p:sp>
      </p:grpSp>
    </p:spTree>
    <p:extLst>
      <p:ext uri="{BB962C8B-B14F-4D97-AF65-F5344CB8AC3E}">
        <p14:creationId xmlns:p14="http://schemas.microsoft.com/office/powerpoint/2010/main" val="24259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9">
                                            <p:txEl>
                                              <p:pRg st="3" end="3"/>
                                            </p:txEl>
                                          </p:spTgt>
                                        </p:tgtEl>
                                        <p:attrNameLst>
                                          <p:attrName>style.visibility</p:attrName>
                                        </p:attrNameLst>
                                      </p:cBhvr>
                                      <p:to>
                                        <p:strVal val="visible"/>
                                      </p:to>
                                    </p:set>
                                  </p:childTnLst>
                                </p:cTn>
                              </p:par>
                              <p:par>
                                <p:cTn id="11" presetID="3"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7349">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7349">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7349">
                                            <p:txEl>
                                              <p:pRg st="6" end="6"/>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7349">
                                            <p:txEl>
                                              <p:pRg st="7" end="7"/>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7349">
                                            <p:txEl>
                                              <p:pRg st="8" end="8"/>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734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ISA</a:t>
            </a:r>
            <a:endParaRPr lang="en-US" dirty="0"/>
          </a:p>
        </p:txBody>
      </p:sp>
      <p:sp>
        <p:nvSpPr>
          <p:cNvPr id="3" name="Content Placeholder 2"/>
          <p:cNvSpPr>
            <a:spLocks noGrp="1"/>
          </p:cNvSpPr>
          <p:nvPr>
            <p:ph idx="1"/>
          </p:nvPr>
        </p:nvSpPr>
        <p:spPr/>
        <p:txBody>
          <a:bodyPr/>
          <a:lstStyle/>
          <a:p>
            <a:r>
              <a:rPr lang="en-US" dirty="0" smtClean="0"/>
              <a:t>What is ISA?</a:t>
            </a:r>
          </a:p>
          <a:p>
            <a:r>
              <a:rPr lang="en-US" dirty="0" smtClean="0"/>
              <a:t>Execution model:</a:t>
            </a:r>
          </a:p>
          <a:p>
            <a:pPr lvl="1"/>
            <a:r>
              <a:rPr lang="en-US" dirty="0" smtClean="0"/>
              <a:t>Compilation</a:t>
            </a:r>
          </a:p>
          <a:p>
            <a:pPr lvl="1"/>
            <a:r>
              <a:rPr lang="en-US" dirty="0" smtClean="0"/>
              <a:t>Assembly &amp; machine language</a:t>
            </a:r>
          </a:p>
          <a:p>
            <a:r>
              <a:rPr lang="en-US" dirty="0" smtClean="0"/>
              <a:t>Instruction execution model</a:t>
            </a:r>
          </a:p>
          <a:p>
            <a:pPr lvl="1"/>
            <a:r>
              <a:rPr lang="en-US" dirty="0" smtClean="0"/>
              <a:t>Registers, memory, PC</a:t>
            </a:r>
          </a:p>
          <a:p>
            <a:pPr lvl="1"/>
            <a:r>
              <a:rPr lang="en-US" dirty="0" smtClean="0"/>
              <a:t>Instruction execution</a:t>
            </a:r>
          </a:p>
          <a:p>
            <a:r>
              <a:rPr lang="en-US" dirty="0" smtClean="0"/>
              <a:t>ISA design goals</a:t>
            </a:r>
          </a:p>
          <a:p>
            <a:pPr lvl="1"/>
            <a:r>
              <a:rPr lang="en-US" dirty="0" smtClean="0"/>
              <a:t>Programmability</a:t>
            </a:r>
          </a:p>
          <a:p>
            <a:pPr lvl="1"/>
            <a:r>
              <a:rPr lang="en-US" dirty="0" smtClean="0"/>
              <a:t>Performance/</a:t>
            </a:r>
            <a:r>
              <a:rPr lang="en-US" dirty="0" err="1" smtClean="0"/>
              <a:t>implementability</a:t>
            </a:r>
            <a:endParaRPr lang="en-US" dirty="0" smtClean="0"/>
          </a:p>
          <a:p>
            <a:pPr lvl="1"/>
            <a:r>
              <a:rPr lang="en-US" dirty="0" smtClean="0"/>
              <a:t>Compatibility</a:t>
            </a:r>
          </a:p>
          <a:p>
            <a:r>
              <a:rPr lang="en-US" dirty="0" smtClean="0"/>
              <a:t>Aspects of ISAs</a:t>
            </a:r>
          </a:p>
        </p:txBody>
      </p:sp>
      <p:sp>
        <p:nvSpPr>
          <p:cNvPr id="4" name="Footer Placeholder 3"/>
          <p:cNvSpPr>
            <a:spLocks noGrp="1"/>
          </p:cNvSpPr>
          <p:nvPr>
            <p:ph type="ftr" sz="quarter" idx="10"/>
          </p:nvPr>
        </p:nvSpPr>
        <p:spPr/>
        <p:txBody>
          <a:bodyPr/>
          <a:lstStyle/>
          <a:p>
            <a:r>
              <a:rPr lang="en-US" smtClean="0"/>
              <a:t>CMPE 110: Computer Architecture  |  Prof. Jishen Zhao  |  Week 2</a:t>
            </a:r>
            <a:endParaRPr lang="en-US" dirty="0">
              <a:solidFill>
                <a:schemeClr val="tx1"/>
              </a:solidFill>
            </a:endParaRPr>
          </a:p>
        </p:txBody>
      </p:sp>
      <p:sp>
        <p:nvSpPr>
          <p:cNvPr id="5" name="Slide Number Placeholder 4"/>
          <p:cNvSpPr>
            <a:spLocks noGrp="1"/>
          </p:cNvSpPr>
          <p:nvPr>
            <p:ph type="sldNum" sz="quarter" idx="11"/>
          </p:nvPr>
        </p:nvSpPr>
        <p:spPr/>
        <p:txBody>
          <a:bodyPr/>
          <a:lstStyle/>
          <a:p>
            <a:fld id="{7B3C0331-D576-7844-BFC3-04CFD80F6911}" type="slidenum">
              <a:rPr lang="en-US" smtClean="0"/>
              <a:pPr/>
              <a:t>23</a:t>
            </a:fld>
            <a:endParaRPr lang="en-US">
              <a:solidFill>
                <a:schemeClr val="tx1"/>
              </a:solidFill>
            </a:endParaRPr>
          </a:p>
        </p:txBody>
      </p:sp>
      <p:sp>
        <p:nvSpPr>
          <p:cNvPr id="6" name="Rectangle 31"/>
          <p:cNvSpPr>
            <a:spLocks noChangeArrowheads="1"/>
          </p:cNvSpPr>
          <p:nvPr/>
        </p:nvSpPr>
        <p:spPr bwMode="auto">
          <a:xfrm>
            <a:off x="6629400" y="2209800"/>
            <a:ext cx="685800" cy="609600"/>
          </a:xfrm>
          <a:prstGeom prst="rect">
            <a:avLst/>
          </a:prstGeom>
          <a:solidFill>
            <a:srgbClr val="FF0909"/>
          </a:solidFill>
          <a:ln w="28575">
            <a:solidFill>
              <a:srgbClr val="000000"/>
            </a:solidFill>
            <a:miter lim="800000"/>
            <a:headEnd/>
            <a:tailEnd/>
          </a:ln>
          <a:effectLst/>
        </p:spPr>
        <p:txBody>
          <a:bodyPr wrap="none" anchor="ctr">
            <a:prstTxWarp prst="textNoShape">
              <a:avLst/>
            </a:prstTxWarp>
          </a:bodyPr>
          <a:lstStyle/>
          <a:p>
            <a:pPr>
              <a:defRPr/>
            </a:pPr>
            <a:r>
              <a:rPr lang="en-US">
                <a:solidFill>
                  <a:srgbClr val="FFFFFF"/>
                </a:solidFill>
                <a:latin typeface="Tahoma" charset="0"/>
              </a:rPr>
              <a:t>CPU</a:t>
            </a:r>
          </a:p>
        </p:txBody>
      </p:sp>
      <p:sp>
        <p:nvSpPr>
          <p:cNvPr id="7" name="Line 32"/>
          <p:cNvSpPr>
            <a:spLocks noChangeShapeType="1"/>
          </p:cNvSpPr>
          <p:nvPr/>
        </p:nvSpPr>
        <p:spPr bwMode="auto">
          <a:xfrm>
            <a:off x="5791200" y="2133600"/>
            <a:ext cx="1524000" cy="0"/>
          </a:xfrm>
          <a:prstGeom prst="line">
            <a:avLst/>
          </a:prstGeom>
          <a:noFill/>
          <a:ln w="76200">
            <a:solidFill>
              <a:srgbClr val="FF0909"/>
            </a:solidFill>
            <a:round/>
            <a:headEnd/>
            <a:tailEnd/>
          </a:ln>
          <a:effectLst/>
        </p:spPr>
        <p:txBody>
          <a:bodyPr wrap="none" anchor="ctr">
            <a:prstTxWarp prst="textNoShape">
              <a:avLst/>
            </a:prstTxWarp>
          </a:bodyPr>
          <a:lstStyle/>
          <a:p>
            <a:pPr>
              <a:defRPr/>
            </a:pPr>
            <a:endParaRPr lang="en-US">
              <a:latin typeface="Tahoma" charset="0"/>
            </a:endParaRPr>
          </a:p>
        </p:txBody>
      </p:sp>
      <p:sp>
        <p:nvSpPr>
          <p:cNvPr id="8" name="Rectangle 33"/>
          <p:cNvSpPr>
            <a:spLocks noChangeArrowheads="1"/>
          </p:cNvSpPr>
          <p:nvPr/>
        </p:nvSpPr>
        <p:spPr bwMode="auto">
          <a:xfrm>
            <a:off x="5791200" y="2209800"/>
            <a:ext cx="685800" cy="6096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Mem</a:t>
            </a:r>
          </a:p>
        </p:txBody>
      </p:sp>
      <p:sp>
        <p:nvSpPr>
          <p:cNvPr id="9" name="Rectangle 34"/>
          <p:cNvSpPr>
            <a:spLocks noChangeArrowheads="1"/>
          </p:cNvSpPr>
          <p:nvPr/>
        </p:nvSpPr>
        <p:spPr bwMode="auto">
          <a:xfrm>
            <a:off x="7467600" y="2209800"/>
            <a:ext cx="685800" cy="609600"/>
          </a:xfrm>
          <a:prstGeom prst="rect">
            <a:avLst/>
          </a:prstGeom>
          <a:solidFill>
            <a:schemeClr val="bg1"/>
          </a:solid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I/O</a:t>
            </a:r>
          </a:p>
        </p:txBody>
      </p:sp>
      <p:sp>
        <p:nvSpPr>
          <p:cNvPr id="10" name="Rectangle 35"/>
          <p:cNvSpPr>
            <a:spLocks noChangeArrowheads="1"/>
          </p:cNvSpPr>
          <p:nvPr/>
        </p:nvSpPr>
        <p:spPr bwMode="auto">
          <a:xfrm>
            <a:off x="5791200" y="1676400"/>
            <a:ext cx="2362200" cy="381000"/>
          </a:xfrm>
          <a:prstGeom prst="rect">
            <a:avLst/>
          </a:prstGeom>
          <a:solidFill>
            <a:schemeClr val="bg1"/>
          </a:solid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System software</a:t>
            </a:r>
          </a:p>
        </p:txBody>
      </p:sp>
      <p:sp>
        <p:nvSpPr>
          <p:cNvPr id="11" name="Rectangle 36"/>
          <p:cNvSpPr>
            <a:spLocks noChangeArrowheads="1"/>
          </p:cNvSpPr>
          <p:nvPr/>
        </p:nvSpPr>
        <p:spPr bwMode="auto">
          <a:xfrm>
            <a:off x="6629400" y="1295400"/>
            <a:ext cx="685800" cy="3810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App</a:t>
            </a:r>
          </a:p>
        </p:txBody>
      </p:sp>
      <p:sp>
        <p:nvSpPr>
          <p:cNvPr id="12" name="Rectangle 37"/>
          <p:cNvSpPr>
            <a:spLocks noChangeArrowheads="1"/>
          </p:cNvSpPr>
          <p:nvPr/>
        </p:nvSpPr>
        <p:spPr bwMode="auto">
          <a:xfrm>
            <a:off x="5791200" y="1295400"/>
            <a:ext cx="685800" cy="3810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App</a:t>
            </a:r>
          </a:p>
        </p:txBody>
      </p:sp>
      <p:sp>
        <p:nvSpPr>
          <p:cNvPr id="13" name="Rectangle 38"/>
          <p:cNvSpPr>
            <a:spLocks noChangeArrowheads="1"/>
          </p:cNvSpPr>
          <p:nvPr/>
        </p:nvSpPr>
        <p:spPr bwMode="auto">
          <a:xfrm>
            <a:off x="7467600" y="1295400"/>
            <a:ext cx="685800" cy="3810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App</a:t>
            </a:r>
          </a:p>
        </p:txBody>
      </p:sp>
      <p:sp>
        <p:nvSpPr>
          <p:cNvPr id="14" name="Rectangle 4"/>
          <p:cNvSpPr>
            <a:spLocks noChangeArrowheads="1"/>
          </p:cNvSpPr>
          <p:nvPr/>
        </p:nvSpPr>
        <p:spPr bwMode="auto">
          <a:xfrm>
            <a:off x="6248400" y="36576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Fetch</a:t>
            </a:r>
          </a:p>
        </p:txBody>
      </p:sp>
      <p:sp>
        <p:nvSpPr>
          <p:cNvPr id="15" name="Rectangle 5"/>
          <p:cNvSpPr>
            <a:spLocks noChangeArrowheads="1"/>
          </p:cNvSpPr>
          <p:nvPr/>
        </p:nvSpPr>
        <p:spPr bwMode="auto">
          <a:xfrm>
            <a:off x="6248400" y="39624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Decode</a:t>
            </a:r>
          </a:p>
        </p:txBody>
      </p:sp>
      <p:sp>
        <p:nvSpPr>
          <p:cNvPr id="16" name="Rectangle 6"/>
          <p:cNvSpPr>
            <a:spLocks noChangeArrowheads="1"/>
          </p:cNvSpPr>
          <p:nvPr/>
        </p:nvSpPr>
        <p:spPr bwMode="auto">
          <a:xfrm>
            <a:off x="6248400" y="42672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dirty="0">
                <a:solidFill>
                  <a:srgbClr val="000000"/>
                </a:solidFill>
                <a:effectLst>
                  <a:outerShdw blurRad="38100" dist="38100" dir="2700000" algn="tl">
                    <a:srgbClr val="FFFFFF"/>
                  </a:outerShdw>
                </a:effectLst>
                <a:latin typeface="Tahoma" charset="0"/>
              </a:rPr>
              <a:t>Read Inputs</a:t>
            </a:r>
          </a:p>
        </p:txBody>
      </p:sp>
      <p:sp>
        <p:nvSpPr>
          <p:cNvPr id="17" name="Rectangle 7"/>
          <p:cNvSpPr>
            <a:spLocks noChangeArrowheads="1"/>
          </p:cNvSpPr>
          <p:nvPr/>
        </p:nvSpPr>
        <p:spPr bwMode="auto">
          <a:xfrm>
            <a:off x="6248400" y="45720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Execute</a:t>
            </a:r>
          </a:p>
        </p:txBody>
      </p:sp>
      <p:sp>
        <p:nvSpPr>
          <p:cNvPr id="18" name="Rectangle 8"/>
          <p:cNvSpPr>
            <a:spLocks noChangeArrowheads="1"/>
          </p:cNvSpPr>
          <p:nvPr/>
        </p:nvSpPr>
        <p:spPr bwMode="auto">
          <a:xfrm>
            <a:off x="6248400" y="48768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Write Output</a:t>
            </a:r>
          </a:p>
        </p:txBody>
      </p:sp>
      <p:sp>
        <p:nvSpPr>
          <p:cNvPr id="19" name="Rectangle 9"/>
          <p:cNvSpPr>
            <a:spLocks noChangeArrowheads="1"/>
          </p:cNvSpPr>
          <p:nvPr/>
        </p:nvSpPr>
        <p:spPr bwMode="auto">
          <a:xfrm>
            <a:off x="6248400" y="51816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Next Insn</a:t>
            </a:r>
          </a:p>
        </p:txBody>
      </p:sp>
      <p:sp>
        <p:nvSpPr>
          <p:cNvPr id="20" name="Freeform 10"/>
          <p:cNvSpPr>
            <a:spLocks/>
          </p:cNvSpPr>
          <p:nvPr/>
        </p:nvSpPr>
        <p:spPr bwMode="auto">
          <a:xfrm>
            <a:off x="6858000" y="3352800"/>
            <a:ext cx="762000" cy="2438400"/>
          </a:xfrm>
          <a:custGeom>
            <a:avLst/>
            <a:gdLst/>
            <a:ahLst/>
            <a:cxnLst>
              <a:cxn ang="0">
                <a:pos x="0" y="1344"/>
              </a:cxn>
              <a:cxn ang="0">
                <a:pos x="0" y="1536"/>
              </a:cxn>
              <a:cxn ang="0">
                <a:pos x="480" y="1536"/>
              </a:cxn>
              <a:cxn ang="0">
                <a:pos x="480" y="0"/>
              </a:cxn>
              <a:cxn ang="0">
                <a:pos x="0" y="0"/>
              </a:cxn>
              <a:cxn ang="0">
                <a:pos x="0" y="192"/>
              </a:cxn>
            </a:cxnLst>
            <a:rect l="0" t="0" r="r" b="b"/>
            <a:pathLst>
              <a:path w="480" h="1536">
                <a:moveTo>
                  <a:pt x="0" y="1344"/>
                </a:moveTo>
                <a:lnTo>
                  <a:pt x="0" y="1536"/>
                </a:lnTo>
                <a:lnTo>
                  <a:pt x="480" y="1536"/>
                </a:lnTo>
                <a:lnTo>
                  <a:pt x="480" y="0"/>
                </a:lnTo>
                <a:lnTo>
                  <a:pt x="0" y="0"/>
                </a:lnTo>
                <a:lnTo>
                  <a:pt x="0" y="192"/>
                </a:lnTo>
              </a:path>
            </a:pathLst>
          </a:custGeom>
          <a:noFill/>
          <a:ln w="12700" cap="flat" cmpd="sng">
            <a:solidFill>
              <a:srgbClr val="000000"/>
            </a:solidFill>
            <a:prstDash val="solid"/>
            <a:round/>
            <a:headEnd type="none" w="med" len="med"/>
            <a:tailEnd type="triangle" w="med" len="med"/>
          </a:ln>
          <a:effectLst/>
        </p:spPr>
        <p:txBody>
          <a:bodyPr wrap="none" anchor="ctr">
            <a:prstTxWarp prst="textNoShape">
              <a:avLst/>
            </a:prstTxWarp>
          </a:bodyPr>
          <a:lstStyle/>
          <a:p>
            <a:pPr>
              <a:defRPr/>
            </a:pPr>
            <a:endParaRPr lang="en-US" sz="1600">
              <a:latin typeface="Tahoma" charset="0"/>
            </a:endParaRPr>
          </a:p>
        </p:txBody>
      </p:sp>
    </p:spTree>
    <p:extLst>
      <p:ext uri="{BB962C8B-B14F-4D97-AF65-F5344CB8AC3E}">
        <p14:creationId xmlns:p14="http://schemas.microsoft.com/office/powerpoint/2010/main" val="212514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smtClean="0">
                <a:latin typeface="Tahoma" pitchFamily="-84" charset="0"/>
              </a:rPr>
              <a:t>CMPE 110: Computer Architecture  |  Prof. Jishen Zhao  |  Week 2</a:t>
            </a:r>
            <a:endParaRPr lang="en-US" dirty="0" smtClean="0">
              <a:solidFill>
                <a:schemeClr val="tx1"/>
              </a:solidFill>
              <a:latin typeface="Tahoma" pitchFamily="-84" charset="0"/>
            </a:endParaRPr>
          </a:p>
        </p:txBody>
      </p:sp>
      <p:sp>
        <p:nvSpPr>
          <p:cNvPr id="7171" name="Slide Number Placeholder 4"/>
          <p:cNvSpPr>
            <a:spLocks noGrp="1"/>
          </p:cNvSpPr>
          <p:nvPr>
            <p:ph type="sldNum" sz="quarter" idx="11"/>
          </p:nvPr>
        </p:nvSpPr>
        <p:spPr>
          <a:noFill/>
        </p:spPr>
        <p:txBody>
          <a:bodyPr/>
          <a:lstStyle/>
          <a:p>
            <a:fld id="{D6EB7802-E43E-3949-B7F4-78493B137232}" type="slidenum">
              <a:rPr lang="en-US" smtClean="0">
                <a:latin typeface="Tahoma" pitchFamily="-84" charset="0"/>
              </a:rPr>
              <a:pPr/>
              <a:t>3</a:t>
            </a:fld>
            <a:endParaRPr lang="en-US" smtClean="0">
              <a:solidFill>
                <a:schemeClr val="tx1"/>
              </a:solidFill>
              <a:latin typeface="Tahoma" pitchFamily="-84" charset="0"/>
            </a:endParaRPr>
          </a:p>
        </p:txBody>
      </p:sp>
      <p:sp>
        <p:nvSpPr>
          <p:cNvPr id="7172" name="Rectangle 2"/>
          <p:cNvSpPr>
            <a:spLocks noGrp="1" noChangeArrowheads="1"/>
          </p:cNvSpPr>
          <p:nvPr>
            <p:ph type="title"/>
          </p:nvPr>
        </p:nvSpPr>
        <p:spPr/>
        <p:txBody>
          <a:bodyPr/>
          <a:lstStyle/>
          <a:p>
            <a:pPr eaLnBrk="1" hangingPunct="1"/>
            <a:r>
              <a:rPr lang="en-US" dirty="0" smtClean="0">
                <a:ea typeface="ＭＳ Ｐゴシック" pitchFamily="-84" charset="-128"/>
                <a:cs typeface="ＭＳ Ｐゴシック" pitchFamily="-84" charset="-128"/>
              </a:rPr>
              <a:t>Review: ISA Overview</a:t>
            </a:r>
            <a:endParaRPr lang="en-US" dirty="0">
              <a:ea typeface="ＭＳ Ｐゴシック" pitchFamily="-84" charset="-128"/>
              <a:cs typeface="ＭＳ Ｐゴシック" pitchFamily="-84" charset="-128"/>
            </a:endParaRPr>
          </a:p>
        </p:txBody>
      </p:sp>
      <p:sp>
        <p:nvSpPr>
          <p:cNvPr id="7173" name="Rectangle 3" descr="Rectangle: Click to edit Master text styles&#10;Second level&#10;Third level&#10;Fourth level&#10;Fifth level"/>
          <p:cNvSpPr>
            <a:spLocks noGrp="1" noChangeArrowheads="1"/>
          </p:cNvSpPr>
          <p:nvPr>
            <p:ph type="body" idx="1"/>
          </p:nvPr>
        </p:nvSpPr>
        <p:spPr>
          <a:xfrm>
            <a:off x="3352800" y="990600"/>
            <a:ext cx="5486400" cy="5257800"/>
          </a:xfrm>
        </p:spPr>
        <p:txBody>
          <a:bodyPr/>
          <a:lstStyle/>
          <a:p>
            <a:pPr eaLnBrk="1" hangingPunct="1"/>
            <a:r>
              <a:rPr lang="en-US" dirty="0" smtClean="0">
                <a:ea typeface="ＭＳ Ｐゴシック" pitchFamily="-84" charset="-128"/>
                <a:cs typeface="ＭＳ Ｐゴシック" pitchFamily="-84" charset="-128"/>
              </a:rPr>
              <a:t>What is an ISA?</a:t>
            </a:r>
          </a:p>
          <a:p>
            <a:pPr lvl="1" eaLnBrk="1" hangingPunct="1"/>
            <a:r>
              <a:rPr lang="en-US" dirty="0">
                <a:ea typeface="ＭＳ Ｐゴシック" pitchFamily="-84" charset="-128"/>
                <a:cs typeface="ＭＳ Ｐゴシック" pitchFamily="-84" charset="-128"/>
              </a:rPr>
              <a:t>An ISA includes </a:t>
            </a:r>
            <a:r>
              <a:rPr lang="en-US" dirty="0">
                <a:solidFill>
                  <a:srgbClr val="FF0000"/>
                </a:solidFill>
                <a:ea typeface="ＭＳ Ｐゴシック" pitchFamily="-84" charset="-128"/>
                <a:cs typeface="ＭＳ Ｐゴシック" pitchFamily="-84" charset="-128"/>
              </a:rPr>
              <a:t>a specification </a:t>
            </a:r>
            <a:r>
              <a:rPr lang="en-US" dirty="0">
                <a:ea typeface="ＭＳ Ｐゴシック" pitchFamily="-84" charset="-128"/>
                <a:cs typeface="ＭＳ Ｐゴシック" pitchFamily="-84" charset="-128"/>
              </a:rPr>
              <a:t>of the set of </a:t>
            </a:r>
            <a:r>
              <a:rPr lang="en-US" dirty="0" err="1" smtClean="0">
                <a:ea typeface="ＭＳ Ｐゴシック" pitchFamily="-84" charset="-128"/>
                <a:cs typeface="ＭＳ Ｐゴシック" pitchFamily="-84" charset="-128"/>
              </a:rPr>
              <a:t>opcodes</a:t>
            </a:r>
            <a:r>
              <a:rPr lang="en-US" dirty="0" smtClean="0">
                <a:ea typeface="ＭＳ Ｐゴシック" pitchFamily="-84" charset="-128"/>
                <a:cs typeface="ＭＳ Ｐゴシック" pitchFamily="-84" charset="-128"/>
              </a:rPr>
              <a:t> </a:t>
            </a:r>
            <a:r>
              <a:rPr lang="en-US" dirty="0">
                <a:ea typeface="ＭＳ Ｐゴシック" pitchFamily="-84" charset="-128"/>
                <a:cs typeface="ＭＳ Ｐゴシック" pitchFamily="-84" charset="-128"/>
              </a:rPr>
              <a:t>and the native commands implemented by a particular processor</a:t>
            </a:r>
            <a:r>
              <a:rPr lang="en-US" dirty="0" smtClean="0">
                <a:ea typeface="ＭＳ Ｐゴシック" pitchFamily="-84" charset="-128"/>
                <a:cs typeface="ＭＳ Ｐゴシック" pitchFamily="-84" charset="-128"/>
              </a:rPr>
              <a:t>. </a:t>
            </a:r>
            <a:r>
              <a:rPr lang="en-US" dirty="0">
                <a:ea typeface="ＭＳ Ｐゴシック" pitchFamily="-84" charset="-128"/>
                <a:cs typeface="ＭＳ Ｐゴシック" pitchFamily="-84" charset="-128"/>
              </a:rPr>
              <a:t>&lt;</a:t>
            </a:r>
            <a:r>
              <a:rPr lang="en-US" dirty="0" smtClean="0">
                <a:ea typeface="ＭＳ Ｐゴシック" pitchFamily="-84" charset="-128"/>
                <a:cs typeface="ＭＳ Ｐゴシック" pitchFamily="-84" charset="-128"/>
              </a:rPr>
              <a:t>Wikipedia&gt;</a:t>
            </a:r>
          </a:p>
          <a:p>
            <a:pPr eaLnBrk="1" hangingPunct="1"/>
            <a:r>
              <a:rPr lang="en-US" dirty="0" smtClean="0">
                <a:ea typeface="ＭＳ Ｐゴシック" pitchFamily="-84" charset="-128"/>
                <a:cs typeface="ＭＳ Ｐゴシック" pitchFamily="-84" charset="-128"/>
              </a:rPr>
              <a:t>Program execution model</a:t>
            </a:r>
          </a:p>
          <a:p>
            <a:pPr lvl="1" eaLnBrk="1" hangingPunct="1"/>
            <a:r>
              <a:rPr lang="en-US" b="1" dirty="0" smtClean="0">
                <a:solidFill>
                  <a:srgbClr val="FF0000"/>
                </a:solidFill>
                <a:ea typeface="ＭＳ Ｐゴシック" pitchFamily="-84" charset="-128"/>
                <a:cs typeface="ＭＳ Ｐゴシック" pitchFamily="-84" charset="-128"/>
              </a:rPr>
              <a:t>High-level programming language</a:t>
            </a:r>
            <a:r>
              <a:rPr lang="en-US" dirty="0" smtClean="0">
                <a:ea typeface="ＭＳ Ｐゴシック" pitchFamily="-84" charset="-128"/>
                <a:cs typeface="ＭＳ Ｐゴシック" pitchFamily="-84" charset="-128"/>
              </a:rPr>
              <a:t/>
            </a:r>
            <a:br>
              <a:rPr lang="en-US" dirty="0" smtClean="0">
                <a:ea typeface="ＭＳ Ｐゴシック" pitchFamily="-84" charset="-128"/>
                <a:cs typeface="ＭＳ Ｐゴシック" pitchFamily="-84" charset="-128"/>
              </a:rPr>
            </a:br>
            <a:r>
              <a:rPr lang="en-US" dirty="0" smtClean="0">
                <a:ea typeface="ＭＳ Ｐゴシック" pitchFamily="-84" charset="-128"/>
                <a:cs typeface="ＭＳ Ｐゴシック" pitchFamily="-84" charset="-128"/>
              </a:rPr>
              <a:t>(C/C++/Java/C#/…)</a:t>
            </a:r>
          </a:p>
          <a:p>
            <a:pPr lvl="1" eaLnBrk="1" hangingPunct="1"/>
            <a:r>
              <a:rPr lang="en-US" b="1" dirty="0" smtClean="0">
                <a:solidFill>
                  <a:srgbClr val="FF0000"/>
                </a:solidFill>
                <a:ea typeface="ＭＳ Ｐゴシック" pitchFamily="-84" charset="-128"/>
                <a:cs typeface="ＭＳ Ｐゴシック" pitchFamily="-84" charset="-128"/>
              </a:rPr>
              <a:t>Assembly language</a:t>
            </a:r>
          </a:p>
          <a:p>
            <a:pPr lvl="2" eaLnBrk="1" hangingPunct="1"/>
            <a:r>
              <a:rPr lang="en-US" dirty="0">
                <a:solidFill>
                  <a:srgbClr val="000000"/>
                </a:solidFill>
              </a:rPr>
              <a:t>Human-readable </a:t>
            </a:r>
            <a:r>
              <a:rPr lang="en-US" dirty="0" smtClean="0">
                <a:solidFill>
                  <a:srgbClr val="000000"/>
                </a:solidFill>
              </a:rPr>
              <a:t>representation</a:t>
            </a:r>
            <a:endParaRPr lang="en-US" dirty="0" smtClean="0">
              <a:ea typeface="ＭＳ Ｐゴシック" pitchFamily="-84" charset="-128"/>
              <a:cs typeface="ＭＳ Ｐゴシック" pitchFamily="-84" charset="-128"/>
            </a:endParaRPr>
          </a:p>
          <a:p>
            <a:pPr lvl="1" eaLnBrk="1" hangingPunct="1"/>
            <a:r>
              <a:rPr lang="en-US" b="1" dirty="0" smtClean="0">
                <a:solidFill>
                  <a:srgbClr val="FF0000"/>
                </a:solidFill>
                <a:ea typeface="ＭＳ Ｐゴシック" pitchFamily="-84" charset="-128"/>
                <a:cs typeface="ＭＳ Ｐゴシック" pitchFamily="-84" charset="-128"/>
              </a:rPr>
              <a:t>Machine language</a:t>
            </a:r>
          </a:p>
          <a:p>
            <a:pPr lvl="2" eaLnBrk="1" hangingPunct="1"/>
            <a:r>
              <a:rPr lang="en-US" dirty="0">
                <a:solidFill>
                  <a:srgbClr val="000000"/>
                </a:solidFill>
              </a:rPr>
              <a:t>1s and 0s (often displayed in “hex”</a:t>
            </a:r>
            <a:r>
              <a:rPr lang="en-US" dirty="0" smtClean="0">
                <a:solidFill>
                  <a:srgbClr val="000000"/>
                </a:solidFill>
              </a:rPr>
              <a:t>)</a:t>
            </a:r>
          </a:p>
          <a:p>
            <a:pPr eaLnBrk="1" hangingPunct="1"/>
            <a:r>
              <a:rPr lang="en-US" dirty="0" smtClean="0">
                <a:ea typeface="ＭＳ Ｐゴシック" pitchFamily="-84" charset="-128"/>
                <a:cs typeface="ＭＳ Ｐゴシック" pitchFamily="-84" charset="-128"/>
              </a:rPr>
              <a:t>Instruction execution model</a:t>
            </a:r>
          </a:p>
          <a:p>
            <a:pPr lvl="1" eaLnBrk="1" hangingPunct="1"/>
            <a:endParaRPr lang="en-US" dirty="0" smtClean="0">
              <a:ea typeface="ＭＳ Ｐゴシック" pitchFamily="-84" charset="-128"/>
              <a:cs typeface="ＭＳ Ｐゴシック" pitchFamily="-84" charset="-128"/>
            </a:endParaRPr>
          </a:p>
          <a:p>
            <a:pPr lvl="1" eaLnBrk="1" hangingPunct="1"/>
            <a:endParaRPr lang="en-US" dirty="0" smtClean="0"/>
          </a:p>
        </p:txBody>
      </p:sp>
      <p:sp>
        <p:nvSpPr>
          <p:cNvPr id="34" name="Rectangle 31"/>
          <p:cNvSpPr>
            <a:spLocks noChangeArrowheads="1"/>
          </p:cNvSpPr>
          <p:nvPr/>
        </p:nvSpPr>
        <p:spPr bwMode="auto">
          <a:xfrm>
            <a:off x="1143000" y="2133600"/>
            <a:ext cx="685800" cy="609600"/>
          </a:xfrm>
          <a:prstGeom prst="rect">
            <a:avLst/>
          </a:prstGeom>
          <a:solidFill>
            <a:srgbClr val="FF0909"/>
          </a:solidFill>
          <a:ln w="28575">
            <a:solidFill>
              <a:srgbClr val="000000"/>
            </a:solidFill>
            <a:miter lim="800000"/>
            <a:headEnd/>
            <a:tailEnd/>
          </a:ln>
          <a:effectLst/>
        </p:spPr>
        <p:txBody>
          <a:bodyPr wrap="none" anchor="ctr">
            <a:prstTxWarp prst="textNoShape">
              <a:avLst/>
            </a:prstTxWarp>
          </a:bodyPr>
          <a:lstStyle/>
          <a:p>
            <a:pPr>
              <a:defRPr/>
            </a:pPr>
            <a:r>
              <a:rPr lang="en-US">
                <a:solidFill>
                  <a:srgbClr val="FFFFFF"/>
                </a:solidFill>
                <a:latin typeface="Tahoma" charset="0"/>
              </a:rPr>
              <a:t>CPU</a:t>
            </a:r>
          </a:p>
        </p:txBody>
      </p:sp>
      <p:sp>
        <p:nvSpPr>
          <p:cNvPr id="35" name="Line 32"/>
          <p:cNvSpPr>
            <a:spLocks noChangeShapeType="1"/>
          </p:cNvSpPr>
          <p:nvPr/>
        </p:nvSpPr>
        <p:spPr bwMode="auto">
          <a:xfrm>
            <a:off x="304800" y="2057400"/>
            <a:ext cx="1524000" cy="0"/>
          </a:xfrm>
          <a:prstGeom prst="line">
            <a:avLst/>
          </a:prstGeom>
          <a:noFill/>
          <a:ln w="76200">
            <a:solidFill>
              <a:srgbClr val="FF0909"/>
            </a:solidFill>
            <a:round/>
            <a:headEnd/>
            <a:tailEnd/>
          </a:ln>
          <a:effectLst/>
        </p:spPr>
        <p:txBody>
          <a:bodyPr wrap="none" anchor="ctr">
            <a:prstTxWarp prst="textNoShape">
              <a:avLst/>
            </a:prstTxWarp>
          </a:bodyPr>
          <a:lstStyle/>
          <a:p>
            <a:pPr>
              <a:defRPr/>
            </a:pPr>
            <a:endParaRPr lang="en-US">
              <a:latin typeface="Tahoma" charset="0"/>
            </a:endParaRPr>
          </a:p>
        </p:txBody>
      </p:sp>
      <p:sp>
        <p:nvSpPr>
          <p:cNvPr id="36" name="Rectangle 33"/>
          <p:cNvSpPr>
            <a:spLocks noChangeArrowheads="1"/>
          </p:cNvSpPr>
          <p:nvPr/>
        </p:nvSpPr>
        <p:spPr bwMode="auto">
          <a:xfrm>
            <a:off x="304800" y="2133600"/>
            <a:ext cx="685800" cy="6096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Mem</a:t>
            </a:r>
          </a:p>
        </p:txBody>
      </p:sp>
      <p:sp>
        <p:nvSpPr>
          <p:cNvPr id="37" name="Rectangle 34"/>
          <p:cNvSpPr>
            <a:spLocks noChangeArrowheads="1"/>
          </p:cNvSpPr>
          <p:nvPr/>
        </p:nvSpPr>
        <p:spPr bwMode="auto">
          <a:xfrm>
            <a:off x="1981200" y="2133600"/>
            <a:ext cx="685800" cy="609600"/>
          </a:xfrm>
          <a:prstGeom prst="rect">
            <a:avLst/>
          </a:prstGeom>
          <a:solidFill>
            <a:schemeClr val="bg1"/>
          </a:solid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I/O</a:t>
            </a:r>
          </a:p>
        </p:txBody>
      </p:sp>
      <p:sp>
        <p:nvSpPr>
          <p:cNvPr id="38" name="Rectangle 35"/>
          <p:cNvSpPr>
            <a:spLocks noChangeArrowheads="1"/>
          </p:cNvSpPr>
          <p:nvPr/>
        </p:nvSpPr>
        <p:spPr bwMode="auto">
          <a:xfrm>
            <a:off x="304800" y="1600200"/>
            <a:ext cx="2362200" cy="381000"/>
          </a:xfrm>
          <a:prstGeom prst="rect">
            <a:avLst/>
          </a:prstGeom>
          <a:solidFill>
            <a:schemeClr val="bg1"/>
          </a:solid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System software</a:t>
            </a:r>
          </a:p>
        </p:txBody>
      </p:sp>
      <p:sp>
        <p:nvSpPr>
          <p:cNvPr id="39" name="Rectangle 36"/>
          <p:cNvSpPr>
            <a:spLocks noChangeArrowheads="1"/>
          </p:cNvSpPr>
          <p:nvPr/>
        </p:nvSpPr>
        <p:spPr bwMode="auto">
          <a:xfrm>
            <a:off x="1143000" y="1219200"/>
            <a:ext cx="685800" cy="3810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App</a:t>
            </a:r>
          </a:p>
        </p:txBody>
      </p:sp>
      <p:sp>
        <p:nvSpPr>
          <p:cNvPr id="40" name="Rectangle 37"/>
          <p:cNvSpPr>
            <a:spLocks noChangeArrowheads="1"/>
          </p:cNvSpPr>
          <p:nvPr/>
        </p:nvSpPr>
        <p:spPr bwMode="auto">
          <a:xfrm>
            <a:off x="304800" y="1219200"/>
            <a:ext cx="685800" cy="3810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App</a:t>
            </a:r>
          </a:p>
        </p:txBody>
      </p:sp>
      <p:sp>
        <p:nvSpPr>
          <p:cNvPr id="41" name="Rectangle 38"/>
          <p:cNvSpPr>
            <a:spLocks noChangeArrowheads="1"/>
          </p:cNvSpPr>
          <p:nvPr/>
        </p:nvSpPr>
        <p:spPr bwMode="auto">
          <a:xfrm>
            <a:off x="1981200" y="1219200"/>
            <a:ext cx="685800" cy="3810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App</a:t>
            </a:r>
          </a:p>
        </p:txBody>
      </p:sp>
      <p:sp>
        <p:nvSpPr>
          <p:cNvPr id="42" name="Rectangle 4"/>
          <p:cNvSpPr>
            <a:spLocks noChangeArrowheads="1"/>
          </p:cNvSpPr>
          <p:nvPr/>
        </p:nvSpPr>
        <p:spPr bwMode="auto">
          <a:xfrm>
            <a:off x="762000" y="35814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Fetch</a:t>
            </a:r>
          </a:p>
        </p:txBody>
      </p:sp>
      <p:sp>
        <p:nvSpPr>
          <p:cNvPr id="43" name="Rectangle 5"/>
          <p:cNvSpPr>
            <a:spLocks noChangeArrowheads="1"/>
          </p:cNvSpPr>
          <p:nvPr/>
        </p:nvSpPr>
        <p:spPr bwMode="auto">
          <a:xfrm>
            <a:off x="762000" y="38862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Decode</a:t>
            </a:r>
          </a:p>
        </p:txBody>
      </p:sp>
      <p:sp>
        <p:nvSpPr>
          <p:cNvPr id="44" name="Rectangle 6"/>
          <p:cNvSpPr>
            <a:spLocks noChangeArrowheads="1"/>
          </p:cNvSpPr>
          <p:nvPr/>
        </p:nvSpPr>
        <p:spPr bwMode="auto">
          <a:xfrm>
            <a:off x="762000" y="41910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dirty="0">
                <a:solidFill>
                  <a:srgbClr val="000000"/>
                </a:solidFill>
                <a:effectLst>
                  <a:outerShdw blurRad="38100" dist="38100" dir="2700000" algn="tl">
                    <a:srgbClr val="FFFFFF"/>
                  </a:outerShdw>
                </a:effectLst>
                <a:latin typeface="Tahoma" charset="0"/>
              </a:rPr>
              <a:t>Read Inputs</a:t>
            </a:r>
          </a:p>
        </p:txBody>
      </p:sp>
      <p:sp>
        <p:nvSpPr>
          <p:cNvPr id="45" name="Rectangle 7"/>
          <p:cNvSpPr>
            <a:spLocks noChangeArrowheads="1"/>
          </p:cNvSpPr>
          <p:nvPr/>
        </p:nvSpPr>
        <p:spPr bwMode="auto">
          <a:xfrm>
            <a:off x="762000" y="44958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Execute</a:t>
            </a:r>
          </a:p>
        </p:txBody>
      </p:sp>
      <p:sp>
        <p:nvSpPr>
          <p:cNvPr id="46" name="Rectangle 8"/>
          <p:cNvSpPr>
            <a:spLocks noChangeArrowheads="1"/>
          </p:cNvSpPr>
          <p:nvPr/>
        </p:nvSpPr>
        <p:spPr bwMode="auto">
          <a:xfrm>
            <a:off x="762000" y="48006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Write Output</a:t>
            </a:r>
          </a:p>
        </p:txBody>
      </p:sp>
      <p:sp>
        <p:nvSpPr>
          <p:cNvPr id="47" name="Rectangle 9"/>
          <p:cNvSpPr>
            <a:spLocks noChangeArrowheads="1"/>
          </p:cNvSpPr>
          <p:nvPr/>
        </p:nvSpPr>
        <p:spPr bwMode="auto">
          <a:xfrm>
            <a:off x="762000" y="51054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Next Insn</a:t>
            </a:r>
          </a:p>
        </p:txBody>
      </p:sp>
      <p:sp>
        <p:nvSpPr>
          <p:cNvPr id="48" name="Freeform 10"/>
          <p:cNvSpPr>
            <a:spLocks/>
          </p:cNvSpPr>
          <p:nvPr/>
        </p:nvSpPr>
        <p:spPr bwMode="auto">
          <a:xfrm>
            <a:off x="1371600" y="3276600"/>
            <a:ext cx="762000" cy="2438400"/>
          </a:xfrm>
          <a:custGeom>
            <a:avLst/>
            <a:gdLst/>
            <a:ahLst/>
            <a:cxnLst>
              <a:cxn ang="0">
                <a:pos x="0" y="1344"/>
              </a:cxn>
              <a:cxn ang="0">
                <a:pos x="0" y="1536"/>
              </a:cxn>
              <a:cxn ang="0">
                <a:pos x="480" y="1536"/>
              </a:cxn>
              <a:cxn ang="0">
                <a:pos x="480" y="0"/>
              </a:cxn>
              <a:cxn ang="0">
                <a:pos x="0" y="0"/>
              </a:cxn>
              <a:cxn ang="0">
                <a:pos x="0" y="192"/>
              </a:cxn>
            </a:cxnLst>
            <a:rect l="0" t="0" r="r" b="b"/>
            <a:pathLst>
              <a:path w="480" h="1536">
                <a:moveTo>
                  <a:pt x="0" y="1344"/>
                </a:moveTo>
                <a:lnTo>
                  <a:pt x="0" y="1536"/>
                </a:lnTo>
                <a:lnTo>
                  <a:pt x="480" y="1536"/>
                </a:lnTo>
                <a:lnTo>
                  <a:pt x="480" y="0"/>
                </a:lnTo>
                <a:lnTo>
                  <a:pt x="0" y="0"/>
                </a:lnTo>
                <a:lnTo>
                  <a:pt x="0" y="192"/>
                </a:lnTo>
              </a:path>
            </a:pathLst>
          </a:custGeom>
          <a:noFill/>
          <a:ln w="12700" cap="flat" cmpd="sng">
            <a:solidFill>
              <a:srgbClr val="000000"/>
            </a:solidFill>
            <a:prstDash val="solid"/>
            <a:round/>
            <a:headEnd type="none" w="med" len="med"/>
            <a:tailEnd type="triangle" w="med" len="med"/>
          </a:ln>
          <a:effectLst/>
        </p:spPr>
        <p:txBody>
          <a:bodyPr wrap="none" anchor="ctr">
            <a:prstTxWarp prst="textNoShape">
              <a:avLst/>
            </a:prstTxWarp>
          </a:bodyPr>
          <a:lstStyle/>
          <a:p>
            <a:pPr>
              <a:defRPr/>
            </a:pPr>
            <a:endParaRPr lang="en-US" sz="1600">
              <a:latin typeface="Tahoma" charset="0"/>
            </a:endParaRPr>
          </a:p>
        </p:txBody>
      </p:sp>
    </p:spTree>
    <p:extLst>
      <p:ext uri="{BB962C8B-B14F-4D97-AF65-F5344CB8AC3E}">
        <p14:creationId xmlns:p14="http://schemas.microsoft.com/office/powerpoint/2010/main" val="99410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blinds(horizontal)">
                                      <p:cBhvr>
                                        <p:cTn id="10" dur="500"/>
                                        <p:tgtEl>
                                          <p:spTgt spid="4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blinds(horizontal)">
                                      <p:cBhvr>
                                        <p:cTn id="13" dur="500"/>
                                        <p:tgtEl>
                                          <p:spTgt spid="4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blinds(horizontal)">
                                      <p:cBhvr>
                                        <p:cTn id="16" dur="500"/>
                                        <p:tgtEl>
                                          <p:spTgt spid="4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blinds(horizontal)">
                                      <p:cBhvr>
                                        <p:cTn id="19" dur="500"/>
                                        <p:tgtEl>
                                          <p:spTgt spid="4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blinds(horizontal)">
                                      <p:cBhvr>
                                        <p:cTn id="22" dur="500"/>
                                        <p:tgtEl>
                                          <p:spTgt spid="4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blinds(horizontal)">
                                      <p:cBhvr>
                                        <p:cTn id="2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46" grpId="0" animBg="1"/>
      <p:bldP spid="47" grpId="0" animBg="1"/>
      <p:bldP spid="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An  ADD Documentation</a:t>
            </a:r>
            <a:endParaRPr lang="en-US" dirty="0"/>
          </a:p>
        </p:txBody>
      </p:sp>
      <p:sp>
        <p:nvSpPr>
          <p:cNvPr id="4" name="Footer Placeholder 3"/>
          <p:cNvSpPr>
            <a:spLocks noGrp="1"/>
          </p:cNvSpPr>
          <p:nvPr>
            <p:ph type="ftr" sz="quarter" idx="10"/>
          </p:nvPr>
        </p:nvSpPr>
        <p:spPr/>
        <p:txBody>
          <a:bodyPr/>
          <a:lstStyle/>
          <a:p>
            <a:pPr>
              <a:defRPr/>
            </a:pPr>
            <a:r>
              <a:rPr lang="en-US" smtClean="0"/>
              <a:t>CMPE 110: Computer Architecture  |  Prof. Jishen Zhao  |  Week 2</a:t>
            </a:r>
            <a:endParaRPr lang="en-US" dirty="0">
              <a:solidFill>
                <a:schemeClr val="tx1"/>
              </a:solidFill>
            </a:endParaRPr>
          </a:p>
        </p:txBody>
      </p:sp>
      <p:sp>
        <p:nvSpPr>
          <p:cNvPr id="5" name="Slide Number Placeholder 4"/>
          <p:cNvSpPr>
            <a:spLocks noGrp="1"/>
          </p:cNvSpPr>
          <p:nvPr>
            <p:ph type="sldNum" sz="quarter" idx="11"/>
          </p:nvPr>
        </p:nvSpPr>
        <p:spPr/>
        <p:txBody>
          <a:bodyPr/>
          <a:lstStyle/>
          <a:p>
            <a:pPr>
              <a:defRPr/>
            </a:pPr>
            <a:fld id="{0E03C20F-8283-C147-B255-FB405127D032}" type="slidenum">
              <a:rPr lang="en-US" smtClean="0"/>
              <a:pPr>
                <a:defRPr/>
              </a:pPr>
              <a:t>4</a:t>
            </a:fld>
            <a:endParaRPr lang="en-US">
              <a:solidFill>
                <a:schemeClr val="tx1"/>
              </a:solidFill>
            </a:endParaRPr>
          </a:p>
        </p:txBody>
      </p:sp>
      <p:pic>
        <p:nvPicPr>
          <p:cNvPr id="7" name="Picture 6" descr="Screen Shot 2015-01-20 at 10.02.28 PM.png"/>
          <p:cNvPicPr>
            <a:picLocks noChangeAspect="1"/>
          </p:cNvPicPr>
          <p:nvPr/>
        </p:nvPicPr>
        <p:blipFill rotWithShape="1">
          <a:blip r:embed="rId3">
            <a:extLst>
              <a:ext uri="{28A0092B-C50C-407E-A947-70E740481C1C}">
                <a14:useLocalDpi xmlns:a14="http://schemas.microsoft.com/office/drawing/2010/main" val="0"/>
              </a:ext>
            </a:extLst>
          </a:blip>
          <a:srcRect b="42261"/>
          <a:stretch/>
        </p:blipFill>
        <p:spPr>
          <a:xfrm>
            <a:off x="533400" y="953170"/>
            <a:ext cx="7538224" cy="3959726"/>
          </a:xfrm>
          <a:prstGeom prst="rect">
            <a:avLst/>
          </a:prstGeom>
        </p:spPr>
      </p:pic>
      <p:pic>
        <p:nvPicPr>
          <p:cNvPr id="8" name="Picture 7" descr="Screen Shot 2015-01-20 at 10.02.28 PM.png"/>
          <p:cNvPicPr>
            <a:picLocks noChangeAspect="1"/>
          </p:cNvPicPr>
          <p:nvPr/>
        </p:nvPicPr>
        <p:blipFill rotWithShape="1">
          <a:blip r:embed="rId3">
            <a:extLst>
              <a:ext uri="{28A0092B-C50C-407E-A947-70E740481C1C}">
                <a14:useLocalDpi xmlns:a14="http://schemas.microsoft.com/office/drawing/2010/main" val="0"/>
              </a:ext>
            </a:extLst>
          </a:blip>
          <a:srcRect t="77817"/>
          <a:stretch/>
        </p:blipFill>
        <p:spPr>
          <a:xfrm>
            <a:off x="536074" y="4866105"/>
            <a:ext cx="7538224" cy="1521326"/>
          </a:xfrm>
          <a:prstGeom prst="rect">
            <a:avLst/>
          </a:prstGeom>
        </p:spPr>
      </p:pic>
    </p:spTree>
    <p:extLst>
      <p:ext uri="{BB962C8B-B14F-4D97-AF65-F5344CB8AC3E}">
        <p14:creationId xmlns:p14="http://schemas.microsoft.com/office/powerpoint/2010/main" val="2215697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ISA vs. Performance</a:t>
            </a:r>
            <a:endParaRPr lang="en-US" dirty="0"/>
          </a:p>
        </p:txBody>
      </p:sp>
      <p:sp>
        <p:nvSpPr>
          <p:cNvPr id="3" name="Content Placeholder 2"/>
          <p:cNvSpPr>
            <a:spLocks noGrp="1"/>
          </p:cNvSpPr>
          <p:nvPr>
            <p:ph idx="1"/>
          </p:nvPr>
        </p:nvSpPr>
        <p:spPr/>
        <p:txBody>
          <a:bodyPr/>
          <a:lstStyle/>
          <a:p>
            <a:pPr eaLnBrk="1" hangingPunct="1"/>
            <a:r>
              <a:rPr lang="en-US" dirty="0"/>
              <a:t>Latency = seconds / program =</a:t>
            </a:r>
          </a:p>
          <a:p>
            <a:pPr lvl="1" eaLnBrk="1" hangingPunct="1"/>
            <a:r>
              <a:rPr lang="en-US" dirty="0"/>
              <a:t>(</a:t>
            </a:r>
            <a:r>
              <a:rPr lang="en-US" dirty="0" err="1"/>
              <a:t>insns</a:t>
            </a:r>
            <a:r>
              <a:rPr lang="en-US" dirty="0"/>
              <a:t> / program) * (cycles / </a:t>
            </a:r>
            <a:r>
              <a:rPr lang="en-US" dirty="0" err="1"/>
              <a:t>insn</a:t>
            </a:r>
            <a:r>
              <a:rPr lang="en-US" dirty="0"/>
              <a:t>) * (seconds / cycle)</a:t>
            </a:r>
          </a:p>
          <a:p>
            <a:pPr lvl="1" eaLnBrk="1" hangingPunct="1"/>
            <a:r>
              <a:rPr lang="en-US" dirty="0" err="1">
                <a:solidFill>
                  <a:srgbClr val="000000"/>
                </a:solidFill>
              </a:rPr>
              <a:t>Insns</a:t>
            </a:r>
            <a:r>
              <a:rPr lang="en-US" dirty="0">
                <a:solidFill>
                  <a:srgbClr val="000000"/>
                </a:solidFill>
              </a:rPr>
              <a:t> / program</a:t>
            </a:r>
            <a:r>
              <a:rPr lang="en-US" dirty="0"/>
              <a:t>: </a:t>
            </a:r>
            <a:r>
              <a:rPr lang="en-US" b="1" dirty="0" err="1">
                <a:solidFill>
                  <a:srgbClr val="F7020B"/>
                </a:solidFill>
              </a:rPr>
              <a:t>insn</a:t>
            </a:r>
            <a:r>
              <a:rPr lang="en-US" b="1" dirty="0">
                <a:solidFill>
                  <a:srgbClr val="F7020B"/>
                </a:solidFill>
              </a:rPr>
              <a:t> count</a:t>
            </a:r>
          </a:p>
          <a:p>
            <a:pPr lvl="2" eaLnBrk="1" hangingPunct="1"/>
            <a:r>
              <a:rPr lang="en-US" dirty="0"/>
              <a:t>Impacted by program, compiler, ISA</a:t>
            </a:r>
          </a:p>
          <a:p>
            <a:pPr lvl="1" eaLnBrk="1" hangingPunct="1"/>
            <a:r>
              <a:rPr lang="en-US" dirty="0">
                <a:solidFill>
                  <a:srgbClr val="000000"/>
                </a:solidFill>
              </a:rPr>
              <a:t>Cycles / </a:t>
            </a:r>
            <a:r>
              <a:rPr lang="en-US" dirty="0" err="1">
                <a:solidFill>
                  <a:srgbClr val="000000"/>
                </a:solidFill>
              </a:rPr>
              <a:t>insn</a:t>
            </a:r>
            <a:r>
              <a:rPr lang="en-US" dirty="0">
                <a:solidFill>
                  <a:srgbClr val="000000"/>
                </a:solidFill>
              </a:rPr>
              <a:t>: </a:t>
            </a:r>
            <a:r>
              <a:rPr lang="en-US" b="1" dirty="0">
                <a:solidFill>
                  <a:srgbClr val="F7020B"/>
                </a:solidFill>
              </a:rPr>
              <a:t>CPI</a:t>
            </a:r>
          </a:p>
          <a:p>
            <a:pPr lvl="2" eaLnBrk="1" hangingPunct="1"/>
            <a:r>
              <a:rPr lang="en-US" dirty="0">
                <a:solidFill>
                  <a:srgbClr val="000000"/>
                </a:solidFill>
              </a:rPr>
              <a:t>Impacted by program, compiler, ISA, </a:t>
            </a:r>
            <a:r>
              <a:rPr lang="en-US" dirty="0">
                <a:solidFill>
                  <a:srgbClr val="000000"/>
                </a:solidFill>
                <a:sym typeface="Symbol" pitchFamily="-65" charset="2"/>
              </a:rPr>
              <a:t>micro</a:t>
            </a:r>
            <a:r>
              <a:rPr lang="en-US" dirty="0">
                <a:solidFill>
                  <a:srgbClr val="000000"/>
                </a:solidFill>
              </a:rPr>
              <a:t>-arch</a:t>
            </a:r>
          </a:p>
          <a:p>
            <a:pPr lvl="1" eaLnBrk="1" hangingPunct="1"/>
            <a:r>
              <a:rPr lang="en-US" dirty="0">
                <a:solidFill>
                  <a:srgbClr val="000000"/>
                </a:solidFill>
              </a:rPr>
              <a:t>Seconds / cycle: </a:t>
            </a:r>
            <a:r>
              <a:rPr lang="en-US" dirty="0"/>
              <a:t>clock period (Hz) </a:t>
            </a:r>
          </a:p>
          <a:p>
            <a:pPr lvl="2" eaLnBrk="1" hangingPunct="1"/>
            <a:r>
              <a:rPr lang="en-US" dirty="0"/>
              <a:t>Impacted by </a:t>
            </a:r>
            <a:r>
              <a:rPr lang="en-US" dirty="0">
                <a:sym typeface="Symbol" pitchFamily="-65" charset="2"/>
              </a:rPr>
              <a:t>micro</a:t>
            </a:r>
            <a:r>
              <a:rPr lang="en-US" dirty="0"/>
              <a:t>-arch, </a:t>
            </a:r>
            <a:r>
              <a:rPr lang="en-US" dirty="0" smtClean="0"/>
              <a:t>technology</a:t>
            </a:r>
          </a:p>
          <a:p>
            <a:pPr lvl="2" eaLnBrk="1" hangingPunct="1"/>
            <a:endParaRPr lang="en-US" dirty="0"/>
          </a:p>
          <a:p>
            <a:r>
              <a:rPr lang="en-US" dirty="0" smtClean="0"/>
              <a:t>How does ISA affect </a:t>
            </a:r>
            <a:r>
              <a:rPr lang="en-US" dirty="0" err="1" smtClean="0"/>
              <a:t>insn</a:t>
            </a:r>
            <a:r>
              <a:rPr lang="en-US" dirty="0" smtClean="0"/>
              <a:t> count and CPI?</a:t>
            </a:r>
          </a:p>
          <a:p>
            <a:pPr lvl="1"/>
            <a:r>
              <a:rPr lang="en-US" dirty="0" smtClean="0"/>
              <a:t>Example: CISC vs. RISC</a:t>
            </a:r>
            <a:endParaRPr lang="en-US" dirty="0"/>
          </a:p>
        </p:txBody>
      </p:sp>
      <p:sp>
        <p:nvSpPr>
          <p:cNvPr id="4" name="Footer Placeholder 3"/>
          <p:cNvSpPr>
            <a:spLocks noGrp="1"/>
          </p:cNvSpPr>
          <p:nvPr>
            <p:ph type="ftr" sz="quarter" idx="10"/>
          </p:nvPr>
        </p:nvSpPr>
        <p:spPr/>
        <p:txBody>
          <a:bodyPr/>
          <a:lstStyle/>
          <a:p>
            <a:r>
              <a:rPr lang="en-US" smtClean="0"/>
              <a:t>CMPE 110: Computer Architecture  |  Prof. Jishen Zhao  |  Week 2</a:t>
            </a:r>
            <a:endParaRPr lang="en-US" dirty="0">
              <a:solidFill>
                <a:schemeClr val="tx1"/>
              </a:solidFill>
            </a:endParaRPr>
          </a:p>
        </p:txBody>
      </p:sp>
      <p:sp>
        <p:nvSpPr>
          <p:cNvPr id="5" name="Slide Number Placeholder 4"/>
          <p:cNvSpPr>
            <a:spLocks noGrp="1"/>
          </p:cNvSpPr>
          <p:nvPr>
            <p:ph type="sldNum" sz="quarter" idx="11"/>
          </p:nvPr>
        </p:nvSpPr>
        <p:spPr/>
        <p:txBody>
          <a:bodyPr/>
          <a:lstStyle/>
          <a:p>
            <a:fld id="{7B3C0331-D576-7844-BFC3-04CFD80F6911}" type="slidenum">
              <a:rPr lang="en-US" smtClean="0"/>
              <a:pPr/>
              <a:t>5</a:t>
            </a:fld>
            <a:endParaRPr lang="en-US">
              <a:solidFill>
                <a:schemeClr val="tx1"/>
              </a:solidFill>
            </a:endParaRPr>
          </a:p>
        </p:txBody>
      </p:sp>
      <p:sp>
        <p:nvSpPr>
          <p:cNvPr id="6" name="Oval 5"/>
          <p:cNvSpPr/>
          <p:nvPr/>
        </p:nvSpPr>
        <p:spPr bwMode="auto">
          <a:xfrm>
            <a:off x="5029200" y="2133600"/>
            <a:ext cx="990600" cy="626212"/>
          </a:xfrm>
          <a:prstGeom prst="ellipse">
            <a:avLst/>
          </a:prstGeom>
          <a:noFill/>
          <a:ln w="28575" cap="flat" cmpd="sng" algn="ctr">
            <a:solidFill>
              <a:srgbClr val="F7020B"/>
            </a:solidFill>
            <a:prstDash val="solid"/>
            <a:round/>
            <a:headEnd type="none" w="med" len="med"/>
            <a:tailEnd type="none" w="med" len="med"/>
          </a:ln>
          <a:effectLst/>
        </p:spPr>
        <p:txBody>
          <a:bodyPr/>
          <a:lstStyle/>
          <a:p>
            <a:endParaRPr lang="en-US"/>
          </a:p>
        </p:txBody>
      </p:sp>
      <p:sp>
        <p:nvSpPr>
          <p:cNvPr id="7" name="Oval 6"/>
          <p:cNvSpPr/>
          <p:nvPr/>
        </p:nvSpPr>
        <p:spPr bwMode="auto">
          <a:xfrm>
            <a:off x="4953000" y="2895600"/>
            <a:ext cx="1051614" cy="626212"/>
          </a:xfrm>
          <a:prstGeom prst="ellipse">
            <a:avLst/>
          </a:prstGeom>
          <a:noFill/>
          <a:ln w="28575" cap="flat" cmpd="sng" algn="ctr">
            <a:solidFill>
              <a:srgbClr val="F7020B"/>
            </a:solidFill>
            <a:prstDash val="solid"/>
            <a:round/>
            <a:headEnd type="none" w="med" len="med"/>
            <a:tailEnd type="none" w="med" len="med"/>
          </a:ln>
          <a:effectLst/>
        </p:spPr>
        <p:txBody>
          <a:bodyPr/>
          <a:lstStyle/>
          <a:p>
            <a:endParaRPr lang="en-US"/>
          </a:p>
        </p:txBody>
      </p:sp>
    </p:spTree>
    <p:extLst>
      <p:ext uri="{BB962C8B-B14F-4D97-AF65-F5344CB8AC3E}">
        <p14:creationId xmlns:p14="http://schemas.microsoft.com/office/powerpoint/2010/main" val="3570538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smtClean="0">
                <a:latin typeface="Tahoma" pitchFamily="-65" charset="0"/>
              </a:rPr>
              <a:t>CMPE 110: Computer Architecture  |  Prof. Jishen Zhao  |  Week 2</a:t>
            </a:r>
            <a:endParaRPr lang="en-US" dirty="0">
              <a:solidFill>
                <a:schemeClr val="tx1"/>
              </a:solidFill>
              <a:latin typeface="Tahoma" pitchFamily="-65" charset="0"/>
            </a:endParaRPr>
          </a:p>
        </p:txBody>
      </p:sp>
      <p:sp>
        <p:nvSpPr>
          <p:cNvPr id="34819" name="Slide Number Placeholder 4"/>
          <p:cNvSpPr>
            <a:spLocks noGrp="1"/>
          </p:cNvSpPr>
          <p:nvPr>
            <p:ph type="sldNum" sz="quarter" idx="11"/>
          </p:nvPr>
        </p:nvSpPr>
        <p:spPr>
          <a:noFill/>
        </p:spPr>
        <p:txBody>
          <a:bodyPr/>
          <a:lstStyle/>
          <a:p>
            <a:fld id="{8EB578EB-35C1-F445-98EA-891659A6FC2D}" type="slidenum">
              <a:rPr lang="en-US" smtClean="0">
                <a:latin typeface="Tahoma" pitchFamily="-65" charset="0"/>
              </a:rPr>
              <a:pPr/>
              <a:t>6</a:t>
            </a:fld>
            <a:endParaRPr lang="en-US" smtClean="0">
              <a:solidFill>
                <a:schemeClr val="tx1"/>
              </a:solidFill>
              <a:latin typeface="Tahoma" pitchFamily="-65" charset="0"/>
            </a:endParaRPr>
          </a:p>
        </p:txBody>
      </p:sp>
      <p:sp>
        <p:nvSpPr>
          <p:cNvPr id="34820" name="Rectangle 1026"/>
          <p:cNvSpPr>
            <a:spLocks noGrp="1" noChangeArrowheads="1"/>
          </p:cNvSpPr>
          <p:nvPr>
            <p:ph type="title"/>
          </p:nvPr>
        </p:nvSpPr>
        <p:spPr/>
        <p:txBody>
          <a:bodyPr/>
          <a:lstStyle/>
          <a:p>
            <a:pPr eaLnBrk="1" hangingPunct="1"/>
            <a:r>
              <a:rPr lang="en-US" dirty="0" smtClean="0">
                <a:ea typeface="ＭＳ Ｐゴシック" pitchFamily="-65" charset="-128"/>
                <a:cs typeface="ＭＳ Ｐゴシック" pitchFamily="-65" charset="-128"/>
              </a:rPr>
              <a:t>CISC vs. RISC</a:t>
            </a:r>
          </a:p>
        </p:txBody>
      </p:sp>
      <p:sp>
        <p:nvSpPr>
          <p:cNvPr id="34821" name="Rectangle 1027" descr="Rectangle: Click to edit Master text styles&#10;Second level&#10;Third level&#10;Fourth level&#10;Fifth level"/>
          <p:cNvSpPr>
            <a:spLocks noGrp="1" noChangeArrowheads="1"/>
          </p:cNvSpPr>
          <p:nvPr>
            <p:ph type="body" idx="1"/>
          </p:nvPr>
        </p:nvSpPr>
        <p:spPr>
          <a:xfrm>
            <a:off x="304800" y="1143000"/>
            <a:ext cx="8534400" cy="5181600"/>
          </a:xfrm>
        </p:spPr>
        <p:txBody>
          <a:bodyPr/>
          <a:lstStyle/>
          <a:p>
            <a:pPr eaLnBrk="1" hangingPunct="1"/>
            <a:r>
              <a:rPr lang="en-US" b="1" dirty="0" smtClean="0">
                <a:solidFill>
                  <a:srgbClr val="FD0002"/>
                </a:solidFill>
                <a:ea typeface="ＭＳ Ｐゴシック" pitchFamily="-65" charset="-128"/>
                <a:cs typeface="ＭＳ Ｐゴシック" pitchFamily="-65" charset="-128"/>
              </a:rPr>
              <a:t>CISC</a:t>
            </a:r>
            <a:r>
              <a:rPr lang="en-US" dirty="0" smtClean="0">
                <a:ea typeface="ＭＳ Ｐゴシック" pitchFamily="-65" charset="-128"/>
                <a:cs typeface="ＭＳ Ｐゴシック" pitchFamily="-65" charset="-128"/>
              </a:rPr>
              <a:t> (Complex Instruction Set Computing) </a:t>
            </a:r>
            <a:r>
              <a:rPr lang="en-US" b="1" dirty="0" smtClean="0">
                <a:solidFill>
                  <a:srgbClr val="FD0002"/>
                </a:solidFill>
                <a:ea typeface="ＭＳ Ｐゴシック" pitchFamily="-65" charset="-128"/>
                <a:cs typeface="ＭＳ Ｐゴシック" pitchFamily="-65" charset="-128"/>
              </a:rPr>
              <a:t>ISAs</a:t>
            </a:r>
          </a:p>
          <a:p>
            <a:pPr lvl="1" eaLnBrk="1" hangingPunct="1"/>
            <a:r>
              <a:rPr lang="en-US" dirty="0" smtClean="0">
                <a:solidFill>
                  <a:srgbClr val="FD0002"/>
                </a:solidFill>
                <a:cs typeface="ＭＳ Ｐゴシック" pitchFamily="-65" charset="-128"/>
              </a:rPr>
              <a:t>Examples: Intel/AMD x86, IBM System/360, Intel 8051</a:t>
            </a:r>
          </a:p>
          <a:p>
            <a:pPr lvl="1" eaLnBrk="1" hangingPunct="1"/>
            <a:r>
              <a:rPr lang="en-US" dirty="0" smtClean="0">
                <a:solidFill>
                  <a:srgbClr val="0000FF"/>
                </a:solidFill>
              </a:rPr>
              <a:t>Big heavyweight instructions </a:t>
            </a:r>
            <a:r>
              <a:rPr lang="en-US" dirty="0" smtClean="0"/>
              <a:t>(lots of work per instruction)</a:t>
            </a:r>
          </a:p>
          <a:p>
            <a:pPr lvl="1" eaLnBrk="1" hangingPunct="1">
              <a:buFontTx/>
              <a:buChar char="+"/>
            </a:pPr>
            <a:r>
              <a:rPr lang="en-US" dirty="0" smtClean="0"/>
              <a:t>Low “</a:t>
            </a:r>
            <a:r>
              <a:rPr lang="en-US" dirty="0" err="1" smtClean="0"/>
              <a:t>insns</a:t>
            </a:r>
            <a:r>
              <a:rPr lang="en-US" dirty="0" smtClean="0"/>
              <a:t>/program”</a:t>
            </a:r>
          </a:p>
          <a:p>
            <a:pPr lvl="1" eaLnBrk="1" hangingPunct="1">
              <a:buFontTx/>
              <a:buChar char="–"/>
            </a:pPr>
            <a:r>
              <a:rPr lang="en-US" dirty="0" smtClean="0"/>
              <a:t>Higher “cycles/</a:t>
            </a:r>
            <a:r>
              <a:rPr lang="en-US" dirty="0" err="1" smtClean="0"/>
              <a:t>insn</a:t>
            </a:r>
            <a:r>
              <a:rPr lang="en-US" dirty="0" smtClean="0"/>
              <a:t>” and “seconds/cycle” </a:t>
            </a:r>
          </a:p>
          <a:p>
            <a:pPr eaLnBrk="1" hangingPunct="1"/>
            <a:endParaRPr lang="en-US" b="1" dirty="0" smtClean="0">
              <a:solidFill>
                <a:srgbClr val="FD0002"/>
              </a:solidFill>
              <a:ea typeface="ＭＳ Ｐゴシック" pitchFamily="-65" charset="-128"/>
              <a:cs typeface="ＭＳ Ｐゴシック" pitchFamily="-65" charset="-128"/>
            </a:endParaRPr>
          </a:p>
          <a:p>
            <a:pPr eaLnBrk="1" hangingPunct="1"/>
            <a:r>
              <a:rPr lang="en-US" b="1" dirty="0" smtClean="0">
                <a:solidFill>
                  <a:srgbClr val="FD0002"/>
                </a:solidFill>
                <a:ea typeface="ＭＳ Ｐゴシック" pitchFamily="-65" charset="-128"/>
                <a:cs typeface="ＭＳ Ｐゴシック" pitchFamily="-65" charset="-128"/>
              </a:rPr>
              <a:t>RISC</a:t>
            </a:r>
            <a:r>
              <a:rPr lang="en-US" dirty="0" smtClean="0">
                <a:ea typeface="ＭＳ Ｐゴシック" pitchFamily="-65" charset="-128"/>
                <a:cs typeface="ＭＳ Ｐゴシック" pitchFamily="-65" charset="-128"/>
              </a:rPr>
              <a:t> </a:t>
            </a:r>
            <a:r>
              <a:rPr lang="en-US" dirty="0">
                <a:ea typeface="ＭＳ Ｐゴシック" pitchFamily="-65" charset="-128"/>
                <a:cs typeface="ＭＳ Ｐゴシック" pitchFamily="-65" charset="-128"/>
              </a:rPr>
              <a:t>(Reduced Instruction Set Computer) </a:t>
            </a:r>
            <a:r>
              <a:rPr lang="en-US" b="1" dirty="0" smtClean="0">
                <a:solidFill>
                  <a:srgbClr val="FD0002"/>
                </a:solidFill>
                <a:ea typeface="ＭＳ Ｐゴシック" pitchFamily="-65" charset="-128"/>
                <a:cs typeface="ＭＳ Ｐゴシック" pitchFamily="-65" charset="-128"/>
              </a:rPr>
              <a:t>ISAs</a:t>
            </a:r>
          </a:p>
          <a:p>
            <a:pPr lvl="1" eaLnBrk="1" hangingPunct="1"/>
            <a:r>
              <a:rPr lang="en-US" dirty="0" smtClean="0">
                <a:solidFill>
                  <a:srgbClr val="FD0002"/>
                </a:solidFill>
                <a:cs typeface="ＭＳ Ｐゴシック" pitchFamily="-65" charset="-128"/>
              </a:rPr>
              <a:t>Examples: MIPS, </a:t>
            </a:r>
            <a:r>
              <a:rPr lang="en-US" dirty="0">
                <a:solidFill>
                  <a:srgbClr val="FD0002"/>
                </a:solidFill>
                <a:cs typeface="ＭＳ Ｐゴシック" pitchFamily="-65" charset="-128"/>
              </a:rPr>
              <a:t>ARM, </a:t>
            </a:r>
            <a:r>
              <a:rPr lang="en-US" dirty="0" smtClean="0">
                <a:solidFill>
                  <a:srgbClr val="FD0002"/>
                </a:solidFill>
                <a:cs typeface="ＭＳ Ｐゴシック" pitchFamily="-65" charset="-128"/>
              </a:rPr>
              <a:t>Alpha</a:t>
            </a:r>
            <a:endParaRPr lang="en-US" dirty="0">
              <a:solidFill>
                <a:srgbClr val="FD0002"/>
              </a:solidFill>
              <a:cs typeface="ＭＳ Ｐゴシック" pitchFamily="-65" charset="-128"/>
            </a:endParaRPr>
          </a:p>
          <a:p>
            <a:pPr lvl="1" eaLnBrk="1" hangingPunct="1"/>
            <a:r>
              <a:rPr lang="en-US" dirty="0" smtClean="0">
                <a:solidFill>
                  <a:srgbClr val="0000FF"/>
                </a:solidFill>
              </a:rPr>
              <a:t>Simple instructions only</a:t>
            </a:r>
            <a:r>
              <a:rPr lang="en-US" dirty="0" smtClean="0"/>
              <a:t>: minimalist </a:t>
            </a:r>
            <a:r>
              <a:rPr lang="en-US" dirty="0"/>
              <a:t>approach to an </a:t>
            </a:r>
            <a:r>
              <a:rPr lang="en-US" dirty="0" smtClean="0"/>
              <a:t>ISA</a:t>
            </a:r>
          </a:p>
          <a:p>
            <a:pPr marL="457200" lvl="1" indent="0" eaLnBrk="1" hangingPunct="1">
              <a:buNone/>
            </a:pPr>
            <a:r>
              <a:rPr lang="en-US" dirty="0" smtClean="0"/>
              <a:t>+ Low </a:t>
            </a:r>
            <a:r>
              <a:rPr lang="en-US" dirty="0"/>
              <a:t>“cycles/</a:t>
            </a:r>
            <a:r>
              <a:rPr lang="en-US" dirty="0" err="1"/>
              <a:t>insn</a:t>
            </a:r>
            <a:r>
              <a:rPr lang="en-US" dirty="0"/>
              <a:t>” and “seconds/cycle” </a:t>
            </a:r>
          </a:p>
          <a:p>
            <a:pPr lvl="1" eaLnBrk="1" hangingPunct="1">
              <a:buFontTx/>
              <a:buChar char="–"/>
            </a:pPr>
            <a:r>
              <a:rPr lang="en-US" dirty="0"/>
              <a:t>Higher “</a:t>
            </a:r>
            <a:r>
              <a:rPr lang="en-US" dirty="0" err="1"/>
              <a:t>insn</a:t>
            </a:r>
            <a:r>
              <a:rPr lang="en-US" dirty="0"/>
              <a:t>/program”, but hopefully not as </a:t>
            </a:r>
            <a:r>
              <a:rPr lang="en-US" dirty="0" smtClean="0"/>
              <a:t>much</a:t>
            </a:r>
            <a:endParaRPr lang="en-US" dirty="0"/>
          </a:p>
        </p:txBody>
      </p:sp>
    </p:spTree>
    <p:extLst>
      <p:ext uri="{BB962C8B-B14F-4D97-AF65-F5344CB8AC3E}">
        <p14:creationId xmlns:p14="http://schemas.microsoft.com/office/powerpoint/2010/main" val="72597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21">
                                            <p:txEl>
                                              <p:pRg st="3" end="3"/>
                                            </p:txEl>
                                          </p:spTgt>
                                        </p:tgtEl>
                                        <p:attrNameLst>
                                          <p:attrName>style.visibility</p:attrName>
                                        </p:attrNameLst>
                                      </p:cBhvr>
                                      <p:to>
                                        <p:strVal val="visible"/>
                                      </p:to>
                                    </p:set>
                                    <p:animEffect transition="in" filter="blinds(horizontal)">
                                      <p:cBhvr>
                                        <p:cTn id="7" dur="500"/>
                                        <p:tgtEl>
                                          <p:spTgt spid="34821">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4821">
                                            <p:txEl>
                                              <p:pRg st="10" end="10"/>
                                            </p:txEl>
                                          </p:spTgt>
                                        </p:tgtEl>
                                        <p:attrNameLst>
                                          <p:attrName>style.visibility</p:attrName>
                                        </p:attrNameLst>
                                      </p:cBhvr>
                                      <p:to>
                                        <p:strVal val="visible"/>
                                      </p:to>
                                    </p:set>
                                    <p:animEffect transition="in" filter="blinds(horizontal)">
                                      <p:cBhvr>
                                        <p:cTn id="10" dur="500"/>
                                        <p:tgtEl>
                                          <p:spTgt spid="34821">
                                            <p:txEl>
                                              <p:pRg st="10" end="1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4821">
                                            <p:txEl>
                                              <p:pRg st="4" end="4"/>
                                            </p:txEl>
                                          </p:spTgt>
                                        </p:tgtEl>
                                        <p:attrNameLst>
                                          <p:attrName>style.visibility</p:attrName>
                                        </p:attrNameLst>
                                      </p:cBhvr>
                                      <p:to>
                                        <p:strVal val="visible"/>
                                      </p:to>
                                    </p:set>
                                    <p:animEffect transition="in" filter="blinds(horizontal)">
                                      <p:cBhvr>
                                        <p:cTn id="15" dur="500"/>
                                        <p:tgtEl>
                                          <p:spTgt spid="34821">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4821">
                                            <p:txEl>
                                              <p:pRg st="9" end="9"/>
                                            </p:txEl>
                                          </p:spTgt>
                                        </p:tgtEl>
                                        <p:attrNameLst>
                                          <p:attrName>style.visibility</p:attrName>
                                        </p:attrNameLst>
                                      </p:cBhvr>
                                      <p:to>
                                        <p:strVal val="visible"/>
                                      </p:to>
                                    </p:set>
                                    <p:animEffect transition="in" filter="blinds(horizontal)">
                                      <p:cBhvr>
                                        <p:cTn id="18" dur="500"/>
                                        <p:tgtEl>
                                          <p:spTgt spid="3482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pPr marL="342900" indent="-342900"/>
            <a:r>
              <a:rPr lang="en-US" smtClean="0"/>
              <a:t>CMPE 110: Computer Architecture  |  Prof. Jishen Zhao  |  Week 2</a:t>
            </a:r>
            <a:endParaRPr lang="en-US" dirty="0">
              <a:solidFill>
                <a:schemeClr val="tx1"/>
              </a:solidFill>
            </a:endParaRPr>
          </a:p>
        </p:txBody>
      </p:sp>
      <p:sp>
        <p:nvSpPr>
          <p:cNvPr id="10243" name="Slide Number Placeholder 4"/>
          <p:cNvSpPr>
            <a:spLocks noGrp="1"/>
          </p:cNvSpPr>
          <p:nvPr>
            <p:ph type="sldNum" sz="quarter" idx="11"/>
          </p:nvPr>
        </p:nvSpPr>
        <p:spPr>
          <a:noFill/>
        </p:spPr>
        <p:txBody>
          <a:bodyPr/>
          <a:lstStyle/>
          <a:p>
            <a:pPr marL="342900" indent="-342900"/>
            <a:fld id="{400A5AA9-FDCD-4A44-99F1-A5278C8EC82A}" type="slidenum">
              <a:rPr lang="en-US"/>
              <a:pPr marL="342900" indent="-342900"/>
              <a:t>7</a:t>
            </a:fld>
            <a:endParaRPr lang="en-US">
              <a:solidFill>
                <a:schemeClr val="tx1"/>
              </a:solidFill>
            </a:endParaRPr>
          </a:p>
        </p:txBody>
      </p:sp>
      <p:sp>
        <p:nvSpPr>
          <p:cNvPr id="10244" name="Rectangle 2"/>
          <p:cNvSpPr>
            <a:spLocks noGrp="1" noChangeArrowheads="1"/>
          </p:cNvSpPr>
          <p:nvPr>
            <p:ph type="title"/>
          </p:nvPr>
        </p:nvSpPr>
        <p:spPr/>
        <p:txBody>
          <a:bodyPr/>
          <a:lstStyle/>
          <a:p>
            <a:pPr eaLnBrk="1" hangingPunct="1"/>
            <a:r>
              <a:rPr lang="en-US" dirty="0" smtClean="0"/>
              <a:t>Today: ISA / Pipelining</a:t>
            </a:r>
            <a:endParaRPr lang="en-US" dirty="0"/>
          </a:p>
        </p:txBody>
      </p:sp>
      <p:sp>
        <p:nvSpPr>
          <p:cNvPr id="10245" name="Rectangle 3" descr="Rectangle: Click to edit Master text styles&#10;Second level&#10;Third level&#10;Fourth level&#10;Fifth level"/>
          <p:cNvSpPr>
            <a:spLocks noGrp="1" noChangeArrowheads="1"/>
          </p:cNvSpPr>
          <p:nvPr>
            <p:ph type="body" idx="1"/>
          </p:nvPr>
        </p:nvSpPr>
        <p:spPr/>
        <p:txBody>
          <a:bodyPr/>
          <a:lstStyle/>
          <a:p>
            <a:r>
              <a:rPr lang="en-US" sz="3200" dirty="0"/>
              <a:t>ISA design goals</a:t>
            </a:r>
          </a:p>
          <a:p>
            <a:pPr lvl="1"/>
            <a:r>
              <a:rPr lang="en-US" sz="2800" dirty="0">
                <a:solidFill>
                  <a:schemeClr val="accent2"/>
                </a:solidFill>
              </a:rPr>
              <a:t>Programmability</a:t>
            </a:r>
          </a:p>
          <a:p>
            <a:pPr lvl="1"/>
            <a:r>
              <a:rPr lang="en-US" sz="2800" dirty="0">
                <a:solidFill>
                  <a:schemeClr val="accent2"/>
                </a:solidFill>
              </a:rPr>
              <a:t>Performance/</a:t>
            </a:r>
            <a:r>
              <a:rPr lang="en-US" sz="2800" dirty="0" err="1">
                <a:solidFill>
                  <a:schemeClr val="accent2"/>
                </a:solidFill>
              </a:rPr>
              <a:t>implementability</a:t>
            </a:r>
            <a:endParaRPr lang="en-US" sz="2800" dirty="0">
              <a:solidFill>
                <a:schemeClr val="accent2"/>
              </a:solidFill>
            </a:endParaRPr>
          </a:p>
          <a:p>
            <a:pPr lvl="1"/>
            <a:r>
              <a:rPr lang="en-US" sz="2800" dirty="0"/>
              <a:t>Compatibility</a:t>
            </a:r>
          </a:p>
          <a:p>
            <a:r>
              <a:rPr lang="en-US" sz="3200" dirty="0"/>
              <a:t>Aspects of ISAs</a:t>
            </a:r>
          </a:p>
          <a:p>
            <a:r>
              <a:rPr lang="en-US" sz="3200" dirty="0"/>
              <a:t>Pipelining</a:t>
            </a:r>
            <a:endParaRPr lang="en-US" sz="3200" dirty="0"/>
          </a:p>
        </p:txBody>
      </p:sp>
    </p:spTree>
    <p:extLst>
      <p:ext uri="{BB962C8B-B14F-4D97-AF65-F5344CB8AC3E}">
        <p14:creationId xmlns:p14="http://schemas.microsoft.com/office/powerpoint/2010/main" val="4242402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5"/>
          <p:cNvSpPr>
            <a:spLocks noGrp="1"/>
          </p:cNvSpPr>
          <p:nvPr>
            <p:ph type="title"/>
          </p:nvPr>
        </p:nvSpPr>
        <p:spPr/>
        <p:txBody>
          <a:bodyPr/>
          <a:lstStyle/>
          <a:p>
            <a:pPr eaLnBrk="1" hangingPunct="1"/>
            <a:r>
              <a:rPr lang="en-US" smtClean="0">
                <a:ea typeface="ＭＳ Ｐゴシック" pitchFamily="-65" charset="-128"/>
                <a:cs typeface="ＭＳ Ｐゴシック" pitchFamily="-65" charset="-128"/>
              </a:rPr>
              <a:t>ISA Design Goals </a:t>
            </a:r>
          </a:p>
        </p:txBody>
      </p:sp>
      <p:sp>
        <p:nvSpPr>
          <p:cNvPr id="29699" name="Text Placeholder 16" descr="Rectangle: Click to edit Master text styles&#10;Second level&#10;Third level&#10;Fourth level&#10;Fifth level"/>
          <p:cNvSpPr>
            <a:spLocks noGrp="1"/>
          </p:cNvSpPr>
          <p:nvPr>
            <p:ph type="body" idx="1"/>
          </p:nvPr>
        </p:nvSpPr>
        <p:spPr/>
        <p:txBody>
          <a:bodyPr/>
          <a:lstStyle/>
          <a:p>
            <a:pPr eaLnBrk="1" hangingPunct="1"/>
            <a:endParaRPr lang="en-US">
              <a:ea typeface="ＭＳ Ｐゴシック" pitchFamily="-65" charset="-128"/>
              <a:cs typeface="ＭＳ Ｐゴシック" pitchFamily="-65" charset="-128"/>
            </a:endParaRPr>
          </a:p>
        </p:txBody>
      </p:sp>
      <p:sp>
        <p:nvSpPr>
          <p:cNvPr id="29700" name="Footer Placeholder 3"/>
          <p:cNvSpPr>
            <a:spLocks noGrp="1"/>
          </p:cNvSpPr>
          <p:nvPr>
            <p:ph type="ftr" sz="quarter" idx="10"/>
          </p:nvPr>
        </p:nvSpPr>
        <p:spPr>
          <a:noFill/>
        </p:spPr>
        <p:txBody>
          <a:bodyPr/>
          <a:lstStyle/>
          <a:p>
            <a:r>
              <a:rPr lang="en-US" smtClean="0">
                <a:latin typeface="Tahoma" pitchFamily="-65" charset="0"/>
              </a:rPr>
              <a:t>CMPE 110: Computer Architecture  |  Prof. Jishen Zhao  |  Week 2</a:t>
            </a:r>
            <a:endParaRPr lang="en-US" dirty="0">
              <a:latin typeface="Tahoma" pitchFamily="-65" charset="0"/>
            </a:endParaRPr>
          </a:p>
        </p:txBody>
      </p:sp>
      <p:sp>
        <p:nvSpPr>
          <p:cNvPr id="29701" name="Slide Number Placeholder 4"/>
          <p:cNvSpPr>
            <a:spLocks noGrp="1"/>
          </p:cNvSpPr>
          <p:nvPr>
            <p:ph type="sldNum" sz="quarter" idx="11"/>
          </p:nvPr>
        </p:nvSpPr>
        <p:spPr>
          <a:noFill/>
        </p:spPr>
        <p:txBody>
          <a:bodyPr/>
          <a:lstStyle/>
          <a:p>
            <a:fld id="{0BEDB667-4A72-0145-BA51-22C3E6BC3D39}" type="slidenum">
              <a:rPr lang="en-US" smtClean="0">
                <a:latin typeface="Tahoma" pitchFamily="-65" charset="0"/>
              </a:rPr>
              <a:pPr/>
              <a:t>8</a:t>
            </a:fld>
            <a:endParaRPr lang="en-US" smtClean="0">
              <a:latin typeface="Tahoma" pitchFamily="-65" charset="0"/>
            </a:endParaRPr>
          </a:p>
        </p:txBody>
      </p:sp>
    </p:spTree>
    <p:extLst>
      <p:ext uri="{BB962C8B-B14F-4D97-AF65-F5344CB8AC3E}">
        <p14:creationId xmlns:p14="http://schemas.microsoft.com/office/powerpoint/2010/main" val="1138984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smtClean="0">
                <a:latin typeface="Tahoma" pitchFamily="-65" charset="0"/>
              </a:rPr>
              <a:t>CMPE 110: Computer Architecture  |  Prof. Jishen Zhao  |  Week 2</a:t>
            </a:r>
            <a:endParaRPr lang="en-US" dirty="0">
              <a:solidFill>
                <a:schemeClr val="tx1"/>
              </a:solidFill>
              <a:latin typeface="Tahoma" pitchFamily="-65" charset="0"/>
            </a:endParaRPr>
          </a:p>
        </p:txBody>
      </p:sp>
      <p:sp>
        <p:nvSpPr>
          <p:cNvPr id="30723" name="Slide Number Placeholder 4"/>
          <p:cNvSpPr>
            <a:spLocks noGrp="1"/>
          </p:cNvSpPr>
          <p:nvPr>
            <p:ph type="sldNum" sz="quarter" idx="11"/>
          </p:nvPr>
        </p:nvSpPr>
        <p:spPr>
          <a:noFill/>
        </p:spPr>
        <p:txBody>
          <a:bodyPr/>
          <a:lstStyle/>
          <a:p>
            <a:fld id="{0943F056-2DAD-7A43-BE6E-0E728DAC9F40}" type="slidenum">
              <a:rPr lang="en-US" smtClean="0">
                <a:latin typeface="Tahoma" pitchFamily="-65" charset="0"/>
              </a:rPr>
              <a:pPr/>
              <a:t>9</a:t>
            </a:fld>
            <a:endParaRPr lang="en-US" smtClean="0">
              <a:solidFill>
                <a:schemeClr val="tx1"/>
              </a:solidFill>
              <a:latin typeface="Tahoma" pitchFamily="-65" charset="0"/>
            </a:endParaRPr>
          </a:p>
        </p:txBody>
      </p:sp>
      <p:sp>
        <p:nvSpPr>
          <p:cNvPr id="30724" name="Rectangle 2"/>
          <p:cNvSpPr>
            <a:spLocks noGrp="1" noChangeArrowheads="1"/>
          </p:cNvSpPr>
          <p:nvPr>
            <p:ph type="title"/>
          </p:nvPr>
        </p:nvSpPr>
        <p:spPr/>
        <p:txBody>
          <a:bodyPr/>
          <a:lstStyle/>
          <a:p>
            <a:pPr eaLnBrk="1" hangingPunct="1"/>
            <a:r>
              <a:rPr lang="en-US">
                <a:ea typeface="ＭＳ Ｐゴシック" pitchFamily="-65" charset="-128"/>
                <a:cs typeface="ＭＳ Ｐゴシック" pitchFamily="-65" charset="-128"/>
              </a:rPr>
              <a:t>What Makes a Good ISA?</a:t>
            </a:r>
          </a:p>
        </p:txBody>
      </p:sp>
      <p:sp>
        <p:nvSpPr>
          <p:cNvPr id="3072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b="1" dirty="0">
                <a:solidFill>
                  <a:schemeClr val="accent6"/>
                </a:solidFill>
                <a:ea typeface="ＭＳ Ｐゴシック" pitchFamily="-65" charset="-128"/>
                <a:cs typeface="ＭＳ Ｐゴシック" pitchFamily="-65" charset="-128"/>
              </a:rPr>
              <a:t>Programmability</a:t>
            </a:r>
            <a:endParaRPr lang="en-US" dirty="0">
              <a:solidFill>
                <a:schemeClr val="accent6"/>
              </a:solidFill>
              <a:ea typeface="ＭＳ Ｐゴシック" pitchFamily="-65" charset="-128"/>
              <a:cs typeface="ＭＳ Ｐゴシック" pitchFamily="-65" charset="-128"/>
            </a:endParaRPr>
          </a:p>
          <a:p>
            <a:pPr lvl="1" eaLnBrk="1" hangingPunct="1"/>
            <a:r>
              <a:rPr lang="en-US" dirty="0">
                <a:solidFill>
                  <a:schemeClr val="accent6"/>
                </a:solidFill>
              </a:rPr>
              <a:t>Easy to express programs efficiently?</a:t>
            </a:r>
          </a:p>
          <a:p>
            <a:pPr eaLnBrk="1" hangingPunct="1"/>
            <a:endParaRPr lang="en-US" b="1" dirty="0">
              <a:solidFill>
                <a:srgbClr val="FD0002"/>
              </a:solidFill>
              <a:ea typeface="ＭＳ Ｐゴシック" pitchFamily="-65" charset="-128"/>
              <a:cs typeface="ＭＳ Ｐゴシック" pitchFamily="-65" charset="-128"/>
            </a:endParaRPr>
          </a:p>
          <a:p>
            <a:pPr eaLnBrk="1" hangingPunct="1"/>
            <a:r>
              <a:rPr lang="en-US" b="1" dirty="0">
                <a:solidFill>
                  <a:schemeClr val="accent6"/>
                </a:solidFill>
                <a:ea typeface="ＭＳ Ｐゴシック" pitchFamily="-65" charset="-128"/>
                <a:cs typeface="ＭＳ Ｐゴシック" pitchFamily="-65" charset="-128"/>
              </a:rPr>
              <a:t>Performance/</a:t>
            </a:r>
            <a:r>
              <a:rPr lang="en-US" b="1" dirty="0" err="1">
                <a:solidFill>
                  <a:schemeClr val="accent6"/>
                </a:solidFill>
                <a:ea typeface="ＭＳ Ｐゴシック" pitchFamily="-65" charset="-128"/>
                <a:cs typeface="ＭＳ Ｐゴシック" pitchFamily="-65" charset="-128"/>
              </a:rPr>
              <a:t>Implementability</a:t>
            </a:r>
            <a:endParaRPr lang="en-US" dirty="0">
              <a:solidFill>
                <a:schemeClr val="accent6"/>
              </a:solidFill>
              <a:ea typeface="ＭＳ Ｐゴシック" pitchFamily="-65" charset="-128"/>
              <a:cs typeface="ＭＳ Ｐゴシック" pitchFamily="-65" charset="-128"/>
            </a:endParaRPr>
          </a:p>
          <a:p>
            <a:pPr lvl="1" eaLnBrk="1" hangingPunct="1"/>
            <a:r>
              <a:rPr lang="en-US" dirty="0">
                <a:solidFill>
                  <a:schemeClr val="accent6"/>
                </a:solidFill>
              </a:rPr>
              <a:t>Easy to design high-performance implementations?</a:t>
            </a:r>
          </a:p>
          <a:p>
            <a:pPr lvl="1" eaLnBrk="1" hangingPunct="1"/>
            <a:r>
              <a:rPr lang="en-US" dirty="0" smtClean="0">
                <a:solidFill>
                  <a:schemeClr val="accent6"/>
                </a:solidFill>
                <a:ea typeface="ＭＳ Ｐゴシック" pitchFamily="-65" charset="-128"/>
              </a:rPr>
              <a:t>Easy </a:t>
            </a:r>
            <a:r>
              <a:rPr lang="en-US" dirty="0">
                <a:solidFill>
                  <a:schemeClr val="accent6"/>
                </a:solidFill>
                <a:ea typeface="ＭＳ Ｐゴシック" pitchFamily="-65" charset="-128"/>
              </a:rPr>
              <a:t>to design low-power implementations?</a:t>
            </a:r>
          </a:p>
          <a:p>
            <a:pPr lvl="1" eaLnBrk="1" hangingPunct="1"/>
            <a:r>
              <a:rPr lang="en-US" dirty="0">
                <a:solidFill>
                  <a:schemeClr val="accent6"/>
                </a:solidFill>
                <a:ea typeface="ＭＳ Ｐゴシック" pitchFamily="-65" charset="-128"/>
              </a:rPr>
              <a:t>Easy to design low-cost implementations?</a:t>
            </a:r>
          </a:p>
          <a:p>
            <a:pPr eaLnBrk="1" hangingPunct="1"/>
            <a:endParaRPr lang="en-US" b="1" dirty="0">
              <a:solidFill>
                <a:srgbClr val="FD0002"/>
              </a:solidFill>
              <a:ea typeface="ＭＳ Ｐゴシック" pitchFamily="-65" charset="-128"/>
              <a:cs typeface="ＭＳ Ｐゴシック" pitchFamily="-65" charset="-128"/>
            </a:endParaRPr>
          </a:p>
          <a:p>
            <a:pPr eaLnBrk="1" hangingPunct="1"/>
            <a:r>
              <a:rPr lang="en-US" b="1" dirty="0">
                <a:solidFill>
                  <a:srgbClr val="FD0002"/>
                </a:solidFill>
                <a:ea typeface="ＭＳ Ｐゴシック" pitchFamily="-65" charset="-128"/>
                <a:cs typeface="ＭＳ Ｐゴシック" pitchFamily="-65" charset="-128"/>
              </a:rPr>
              <a:t>Compatibility</a:t>
            </a:r>
            <a:endParaRPr lang="en-US" dirty="0">
              <a:ea typeface="ＭＳ Ｐゴシック" pitchFamily="-65" charset="-128"/>
              <a:cs typeface="ＭＳ Ｐゴシック" pitchFamily="-65" charset="-128"/>
            </a:endParaRPr>
          </a:p>
          <a:p>
            <a:pPr lvl="1" eaLnBrk="1" hangingPunct="1"/>
            <a:r>
              <a:rPr lang="en-US" dirty="0"/>
              <a:t>Easy to maintain as languages, programs, and technology evolve?</a:t>
            </a:r>
          </a:p>
          <a:p>
            <a:pPr lvl="1" eaLnBrk="1" hangingPunct="1"/>
            <a:r>
              <a:rPr lang="en-US" dirty="0"/>
              <a:t>x86 (IA32) generations: 8086, 286, 386, 486, Pentium, </a:t>
            </a:r>
            <a:r>
              <a:rPr lang="en-US" dirty="0" err="1"/>
              <a:t>PentiumII</a:t>
            </a:r>
            <a:r>
              <a:rPr lang="en-US" dirty="0"/>
              <a:t>, </a:t>
            </a:r>
            <a:r>
              <a:rPr lang="en-US" dirty="0" err="1"/>
              <a:t>PentiumIII</a:t>
            </a:r>
            <a:r>
              <a:rPr lang="en-US" dirty="0"/>
              <a:t>, Pentium4, Core2, Core i7, …</a:t>
            </a:r>
          </a:p>
        </p:txBody>
      </p:sp>
    </p:spTree>
    <p:extLst>
      <p:ext uri="{BB962C8B-B14F-4D97-AF65-F5344CB8AC3E}">
        <p14:creationId xmlns:p14="http://schemas.microsoft.com/office/powerpoint/2010/main" val="507108521"/>
      </p:ext>
    </p:extLst>
  </p:cSld>
  <p:clrMapOvr>
    <a:masterClrMapping/>
  </p:clrMapOvr>
</p:sld>
</file>

<file path=ppt/theme/theme1.xml><?xml version="1.0" encoding="utf-8"?>
<a:theme xmlns:a="http://schemas.openxmlformats.org/drawingml/2006/main" name="bluegrid">
  <a:themeElements>
    <a:clrScheme name="bluegrid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gri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accent1"/>
            </a:solidFill>
            <a:effectLst/>
            <a:latin typeface="Arial" pitchFamily="-65" charset="0"/>
          </a:defRPr>
        </a:defPPr>
      </a:lstStyle>
    </a:spDef>
    <a:lnDef>
      <a:spPr bwMode="auto">
        <a:xfrm>
          <a:off x="0" y="0"/>
          <a:ext cx="1" cy="1"/>
        </a:xfrm>
        <a:custGeom>
          <a:avLst/>
          <a:gdLst/>
          <a:ahLst/>
          <a:cxnLst/>
          <a:rect l="0" t="0" r="0" b="0"/>
          <a:pathLst/>
        </a:custGeom>
        <a:noFill/>
        <a:ln w="28575"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accent1"/>
            </a:solidFill>
            <a:effectLst/>
            <a:latin typeface="Arial" pitchFamily="-65" charset="0"/>
          </a:defRPr>
        </a:defPPr>
      </a:lstStyle>
    </a:lnDef>
  </a:objectDefaults>
  <a:extraClrSchemeLst>
    <a:extraClrScheme>
      <a:clrScheme name="bluegrid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grid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grid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grid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grid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grid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grid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grid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Untitled:Microsoft Office X:Templates:My Templates:bluegrid.pot</Template>
  <TotalTime>23653</TotalTime>
  <Pages>47</Pages>
  <Words>1568</Words>
  <Application>Microsoft Office PowerPoint</Application>
  <PresentationFormat>Letter Paper (8.5x11 in)</PresentationFormat>
  <Paragraphs>358</Paragraphs>
  <Slides>23</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Bell MT</vt:lpstr>
      <vt:lpstr>Calibri</vt:lpstr>
      <vt:lpstr>Consolas</vt:lpstr>
      <vt:lpstr>Courier New</vt:lpstr>
      <vt:lpstr>Lucida Console</vt:lpstr>
      <vt:lpstr>ＭＳ Ｐゴシック</vt:lpstr>
      <vt:lpstr>ＭＳ Ｐゴシック</vt:lpstr>
      <vt:lpstr>Symbol</vt:lpstr>
      <vt:lpstr>Tahoma</vt:lpstr>
      <vt:lpstr>Wingdings</vt:lpstr>
      <vt:lpstr>bluegrid</vt:lpstr>
      <vt:lpstr>CMPE 110: Computer Architecture</vt:lpstr>
      <vt:lpstr>Reminder</vt:lpstr>
      <vt:lpstr>Review: ISA Overview</vt:lpstr>
      <vt:lpstr>Review: An  ADD Documentation</vt:lpstr>
      <vt:lpstr>Review: ISA vs. Performance</vt:lpstr>
      <vt:lpstr>CISC vs. RISC</vt:lpstr>
      <vt:lpstr>Today: ISA / Pipelining</vt:lpstr>
      <vt:lpstr>ISA Design Goals </vt:lpstr>
      <vt:lpstr>What Makes a Good ISA?</vt:lpstr>
      <vt:lpstr>Compatibility</vt:lpstr>
      <vt:lpstr>Translation and Virtual ISAs</vt:lpstr>
      <vt:lpstr>Ultimate Compatibility Trick</vt:lpstr>
      <vt:lpstr>What we learned</vt:lpstr>
      <vt:lpstr>Aspects of ISAs</vt:lpstr>
      <vt:lpstr>Aspects of ISAs</vt:lpstr>
      <vt:lpstr>Length and Format</vt:lpstr>
      <vt:lpstr>Example Instruction Encodings</vt:lpstr>
      <vt:lpstr>Where Does Data Live?</vt:lpstr>
      <vt:lpstr>Where Does Data Live?</vt:lpstr>
      <vt:lpstr>Memory Addressing</vt:lpstr>
      <vt:lpstr>Memory Addressing</vt:lpstr>
      <vt:lpstr>Control Transfers</vt:lpstr>
      <vt:lpstr>Summary: ISA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CS152: Computer Architecture and Engineering</dc:title>
  <dc:subject/>
  <dc:creator>Dave Patterson</dc:creator>
  <cp:keywords/>
  <dc:description/>
  <cp:lastModifiedBy>Gurpreet Singh</cp:lastModifiedBy>
  <cp:revision>1419</cp:revision>
  <cp:lastPrinted>2012-09-06T13:40:58Z</cp:lastPrinted>
  <dcterms:created xsi:type="dcterms:W3CDTF">2012-09-06T15:42:24Z</dcterms:created>
  <dcterms:modified xsi:type="dcterms:W3CDTF">2016-01-13T18:36:06Z</dcterms:modified>
</cp:coreProperties>
</file>