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68" r:id="rId3"/>
    <p:sldId id="274" r:id="rId4"/>
    <p:sldId id="258" r:id="rId5"/>
    <p:sldId id="259" r:id="rId6"/>
    <p:sldId id="260" r:id="rId7"/>
    <p:sldId id="269" r:id="rId8"/>
    <p:sldId id="276" r:id="rId9"/>
    <p:sldId id="262" r:id="rId10"/>
    <p:sldId id="265" r:id="rId11"/>
    <p:sldId id="275" r:id="rId12"/>
    <p:sldId id="272" r:id="rId13"/>
    <p:sldId id="277" r:id="rId14"/>
    <p:sldId id="266" r:id="rId15"/>
    <p:sldId id="267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80" autoAdjust="0"/>
  </p:normalViewPr>
  <p:slideViewPr>
    <p:cSldViewPr>
      <p:cViewPr>
        <p:scale>
          <a:sx n="200" d="100"/>
          <a:sy n="200" d="100"/>
        </p:scale>
        <p:origin x="-80" y="1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D57F1-5248-6240-822F-31947865CC86}" type="datetimeFigureOut">
              <a:rPr lang="en-US" smtClean="0"/>
              <a:t>11/16/11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316B-D46E-F847-9F2A-BDA9B0F17F2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World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colaboradores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8500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5600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recomendadas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12/08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316B-D46E-F847-9F2A-BDA9B0F17F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035C69-4360-41D2-90D5-EA4FC44EFC9A}" type="datetimeFigureOut">
              <a:rPr lang="en-US" smtClean="0"/>
              <a:pPr/>
              <a:t>11/16/11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4692A17-4636-4294-96A1-247AD8BE72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demetrius\projetos\TextAnalysis\referencias\Dissertacoes%20e%20Propostas\Macintosh%20HD:Users:demetrius:Desktop:bd.txt!bd.txt!R1C1:R18C8" TargetMode="External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Sistema de recomendação </a:t>
            </a:r>
            <a:r>
              <a:rPr lang="pt-BR" sz="2800" dirty="0" smtClean="0"/>
              <a:t>DE </a:t>
            </a:r>
            <a:r>
              <a:rPr lang="pt-BR" sz="2800" dirty="0" err="1" smtClean="0"/>
              <a:t>MATéRIAS</a:t>
            </a:r>
            <a:r>
              <a:rPr lang="pt-BR" sz="2800" dirty="0" smtClean="0"/>
              <a:t> </a:t>
            </a:r>
            <a:r>
              <a:rPr lang="pt-BR" sz="2800" dirty="0" smtClean="0"/>
              <a:t>RELACIONADAS para suporte </a:t>
            </a:r>
            <a:r>
              <a:rPr lang="pt-BR" sz="2800" dirty="0" smtClean="0"/>
              <a:t>À</a:t>
            </a:r>
            <a:r>
              <a:rPr lang="pt-BR" sz="2800" dirty="0" smtClean="0"/>
              <a:t> </a:t>
            </a:r>
            <a:r>
              <a:rPr lang="pt-BR" sz="2800" dirty="0" smtClean="0"/>
              <a:t>produção de MATÉRIAS DO PORTAL G1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smtClean="0"/>
              <a:t>Proposta de dissertação</a:t>
            </a:r>
          </a:p>
          <a:p>
            <a:r>
              <a:rPr lang="pt-BR" dirty="0" smtClean="0"/>
              <a:t>Autor: Demetrius Rapello</a:t>
            </a:r>
          </a:p>
          <a:p>
            <a:r>
              <a:rPr lang="pt-BR" dirty="0" smtClean="0"/>
              <a:t>Orientador: Marco Antonio Casanova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Corpus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74Mil matérias possuem o elemento de matéria relacionadas com pelo menos uma matéria.</a:t>
            </a:r>
          </a:p>
          <a:p>
            <a:r>
              <a:rPr lang="pt-BR" dirty="0" smtClean="0"/>
              <a:t>Base </a:t>
            </a:r>
            <a:r>
              <a:rPr lang="pt-BR" dirty="0" err="1" smtClean="0"/>
              <a:t>Line</a:t>
            </a:r>
            <a:r>
              <a:rPr lang="pt-BR" dirty="0" smtClean="0"/>
              <a:t> do sistema de </a:t>
            </a:r>
            <a:r>
              <a:rPr lang="pt-BR" smtClean="0"/>
              <a:t>recomendação proposto.</a:t>
            </a:r>
            <a:endParaRPr lang="pt-BR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5470"/>
              </p:ext>
            </p:extLst>
          </p:nvPr>
        </p:nvGraphicFramePr>
        <p:xfrm>
          <a:off x="2339752" y="3429000"/>
          <a:ext cx="4638253" cy="2209064"/>
        </p:xfrm>
        <a:graphic>
          <a:graphicData uri="http://schemas.openxmlformats.org/drawingml/2006/table">
            <a:tbl>
              <a:tblPr/>
              <a:tblGrid>
                <a:gridCol w="2204803"/>
                <a:gridCol w="2433450"/>
              </a:tblGrid>
              <a:tr h="349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acerto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9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unigrams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bigrams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trigrams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unigrams+bigrams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unigrams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bigrams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trigrams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Fase de extração com aplicação de técnicas de mineração de texto para limpeza dos dados</a:t>
            </a:r>
          </a:p>
          <a:p>
            <a:r>
              <a:rPr lang="pt-BR" dirty="0" smtClean="0"/>
              <a:t>Fase de Seleção de candidatos.</a:t>
            </a:r>
          </a:p>
          <a:p>
            <a:pPr lvl="1"/>
            <a:r>
              <a:rPr lang="pt-BR" dirty="0" smtClean="0"/>
              <a:t>Utilização de Entidades Informadas/Extraídas</a:t>
            </a:r>
          </a:p>
          <a:p>
            <a:pPr lvl="1"/>
            <a:r>
              <a:rPr lang="pt-BR" dirty="0" smtClean="0"/>
              <a:t>Proximidade de datas do evento</a:t>
            </a:r>
          </a:p>
          <a:p>
            <a:pPr lvl="1"/>
            <a:r>
              <a:rPr lang="pt-BR" dirty="0" smtClean="0"/>
              <a:t>Posicionamento de palavras ( quando aparece no titulo tem peso maior)</a:t>
            </a:r>
          </a:p>
          <a:p>
            <a:pPr lvl="1"/>
            <a:r>
              <a:rPr lang="pt-BR" dirty="0" smtClean="0"/>
              <a:t>Utilização de </a:t>
            </a:r>
            <a:r>
              <a:rPr lang="pt-BR" dirty="0" err="1" smtClean="0"/>
              <a:t>n-Grams</a:t>
            </a:r>
            <a:r>
              <a:rPr lang="pt-BR" dirty="0" smtClean="0"/>
              <a:t> informativos do texto</a:t>
            </a:r>
          </a:p>
          <a:p>
            <a:pPr lvl="1"/>
            <a:r>
              <a:rPr lang="pt-BR" dirty="0" smtClean="0"/>
              <a:t>Utilização de marcações no texto, palavras em </a:t>
            </a:r>
            <a:r>
              <a:rPr lang="pt-BR" dirty="0" err="1" smtClean="0"/>
              <a:t>Bold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25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Fase de filtragem</a:t>
            </a:r>
          </a:p>
          <a:p>
            <a:pPr lvl="1"/>
            <a:r>
              <a:rPr lang="x-none" dirty="0" smtClean="0"/>
              <a:t>Utilização de VSM ou jaccard para proximidade de 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37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Disserta</a:t>
            </a:r>
            <a:r>
              <a:rPr lang="pt-BR" dirty="0" smtClean="0"/>
              <a:t>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pt-BR" sz="3200" dirty="0"/>
              <a:t>Introdução</a:t>
            </a:r>
            <a:endParaRPr lang="en-US" sz="3200" dirty="0"/>
          </a:p>
          <a:p>
            <a:pPr lvl="0"/>
            <a:r>
              <a:rPr lang="pt-BR" sz="3200" dirty="0"/>
              <a:t>Trabalhos relacionados</a:t>
            </a:r>
            <a:endParaRPr lang="en-US" sz="3200" dirty="0"/>
          </a:p>
          <a:p>
            <a:pPr lvl="0"/>
            <a:r>
              <a:rPr lang="pt-BR" sz="3200" dirty="0"/>
              <a:t>Fundamentos</a:t>
            </a:r>
            <a:endParaRPr lang="en-US" sz="3200" dirty="0"/>
          </a:p>
          <a:p>
            <a:pPr lvl="1"/>
            <a:r>
              <a:rPr lang="pt-BR" sz="2800" dirty="0"/>
              <a:t>Sistemas de recomendação</a:t>
            </a:r>
            <a:endParaRPr lang="en-US" sz="2800" dirty="0"/>
          </a:p>
          <a:p>
            <a:pPr lvl="1"/>
            <a:r>
              <a:rPr lang="pt-BR" sz="2800" dirty="0"/>
              <a:t>Recuperação da informação</a:t>
            </a:r>
            <a:endParaRPr lang="en-US" sz="2800" dirty="0"/>
          </a:p>
          <a:p>
            <a:pPr lvl="0"/>
            <a:r>
              <a:rPr lang="pt-BR" sz="3200" dirty="0"/>
              <a:t>Arquitetura proposta</a:t>
            </a:r>
            <a:endParaRPr lang="en-US" sz="3200" dirty="0"/>
          </a:p>
          <a:p>
            <a:pPr lvl="0"/>
            <a:r>
              <a:rPr lang="pt-BR" sz="3200" dirty="0"/>
              <a:t>Projeto</a:t>
            </a:r>
            <a:endParaRPr lang="en-US" sz="3200" dirty="0"/>
          </a:p>
          <a:p>
            <a:pPr lvl="1"/>
            <a:r>
              <a:rPr lang="pt-BR" sz="2800" dirty="0"/>
              <a:t>Casos de uso</a:t>
            </a:r>
            <a:endParaRPr lang="en-US" sz="2800" dirty="0"/>
          </a:p>
          <a:p>
            <a:pPr lvl="1"/>
            <a:r>
              <a:rPr lang="pt-BR" sz="2800" dirty="0"/>
              <a:t>Diagramas de classe</a:t>
            </a:r>
            <a:endParaRPr lang="en-US" sz="2800" dirty="0"/>
          </a:p>
          <a:p>
            <a:pPr lvl="1"/>
            <a:r>
              <a:rPr lang="pt-BR" sz="2800" dirty="0"/>
              <a:t>Diagramas de sequência</a:t>
            </a:r>
            <a:endParaRPr lang="en-US" sz="2800" dirty="0"/>
          </a:p>
          <a:p>
            <a:pPr lvl="1"/>
            <a:r>
              <a:rPr lang="pt-BR" sz="2800" dirty="0"/>
              <a:t>Diagrama de componentes</a:t>
            </a:r>
            <a:endParaRPr lang="en-US" sz="2800" dirty="0"/>
          </a:p>
          <a:p>
            <a:pPr lvl="1"/>
            <a:r>
              <a:rPr lang="pt-BR" sz="2800" dirty="0"/>
              <a:t>Interface do sistema</a:t>
            </a:r>
            <a:endParaRPr lang="en-US" sz="2800" dirty="0"/>
          </a:p>
          <a:p>
            <a:pPr lvl="1"/>
            <a:r>
              <a:rPr lang="pt-BR" sz="2800" dirty="0"/>
              <a:t>Testes do protótipo</a:t>
            </a:r>
            <a:endParaRPr lang="en-US" sz="2800" dirty="0"/>
          </a:p>
          <a:p>
            <a:pPr lvl="0"/>
            <a:r>
              <a:rPr lang="pt-BR" sz="3200" dirty="0"/>
              <a:t>Conclusões e trabalhos futuros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090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31722"/>
              </p:ext>
            </p:extLst>
          </p:nvPr>
        </p:nvGraphicFramePr>
        <p:xfrm>
          <a:off x="790575" y="1772820"/>
          <a:ext cx="7669859" cy="4581485"/>
        </p:xfrm>
        <a:graphic>
          <a:graphicData uri="http://schemas.openxmlformats.org/drawingml/2006/table">
            <a:tbl>
              <a:tblPr/>
              <a:tblGrid>
                <a:gridCol w="4422035"/>
                <a:gridCol w="811956"/>
                <a:gridCol w="811956"/>
                <a:gridCol w="811956"/>
                <a:gridCol w="811956"/>
              </a:tblGrid>
              <a:tr h="37681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Atividades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Novembro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Dezembro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Janeiro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Fevereiro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do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Corpus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pt-B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alida</a:t>
                      </a:r>
                      <a:r>
                        <a:rPr lang="pt-B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ção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 proposta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 Proposta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Desenvolvimento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 Arquitetura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6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Fechamento da</a:t>
                      </a:r>
                      <a:r>
                        <a:rPr lang="pt-B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Arquitetura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Fechamento do Projeto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Validação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 Testes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Finalização dos Cap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í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tulos Fundamentos e Trabalhos Relacionados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Finalização do Capítulo de Projeto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1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Finaliza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ção do Capítulo de Conclusão e Trabalhos Futuros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0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Finalização da Dissertação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1 - [BOFENG ZHANG, XIN XU, JINSHU SU - 2007]. An Ensemble Method for Multi-class and Multi-label Text Categorization: National University of Defense Technology.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2 - [CHRISTOPHER D. MANNING, PRABHAKAR RAGHAVAN AND HINRICH SCHÜTZE - 2008] Introduction to Information Retrieval, Cambridge University Press.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3 - [MIN-LING ZHANG, JOSE M. PENÃ AND VICTOR ROBLES – 2009]. Feature Selection for Multi-Label Naive Bayes Classification: College of Computer and Infor- mation Engineering, </a:t>
            </a:r>
            <a:r>
              <a:rPr lang="en-US" sz="1400" dirty="0" err="1"/>
              <a:t>Hohai</a:t>
            </a:r>
            <a:r>
              <a:rPr lang="en-US" sz="1400" dirty="0"/>
              <a:t> University, Nanjing 210098, China;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4 - [ARNI DARLIANI ASY’ARIE, ADI WAHYU PRIBADI – 2009]. Automatic News Articles Classification in Indonesian Language by Using Naive Bayes Classifier Method: </a:t>
            </a:r>
            <a:r>
              <a:rPr lang="en-US" sz="1400" dirty="0" err="1"/>
              <a:t>Universitas</a:t>
            </a:r>
            <a:r>
              <a:rPr lang="en-US" sz="1400" dirty="0"/>
              <a:t> Islam </a:t>
            </a:r>
            <a:r>
              <a:rPr lang="en-US" sz="1400" dirty="0" err="1"/>
              <a:t>Negeri</a:t>
            </a:r>
            <a:r>
              <a:rPr lang="en-US" sz="1400" dirty="0"/>
              <a:t> </a:t>
            </a:r>
            <a:r>
              <a:rPr lang="en-US" sz="1400" dirty="0" err="1"/>
              <a:t>Syarif</a:t>
            </a:r>
            <a:r>
              <a:rPr lang="en-US" sz="1400" dirty="0"/>
              <a:t> </a:t>
            </a:r>
            <a:r>
              <a:rPr lang="en-US" sz="1400" dirty="0" err="1"/>
              <a:t>Hidayatullah</a:t>
            </a:r>
            <a:r>
              <a:rPr lang="en-US" sz="1400" dirty="0"/>
              <a:t> Jakarta, </a:t>
            </a:r>
            <a:r>
              <a:rPr lang="en-US" sz="1400" dirty="0" err="1"/>
              <a:t>Universitas</a:t>
            </a:r>
            <a:r>
              <a:rPr lang="en-US" sz="1400" dirty="0"/>
              <a:t> </a:t>
            </a:r>
            <a:r>
              <a:rPr lang="en-US" sz="1400" dirty="0" err="1"/>
              <a:t>Pancasila</a:t>
            </a:r>
            <a:r>
              <a:rPr lang="en-US" sz="1400" dirty="0"/>
              <a:t> Jl. </a:t>
            </a:r>
            <a:r>
              <a:rPr lang="en-US" sz="1400" dirty="0" err="1"/>
              <a:t>Srengseng</a:t>
            </a:r>
            <a:r>
              <a:rPr lang="en-US" sz="1400" dirty="0"/>
              <a:t> </a:t>
            </a:r>
            <a:r>
              <a:rPr lang="en-US" sz="1400" dirty="0" err="1"/>
              <a:t>Sawah</a:t>
            </a:r>
            <a:r>
              <a:rPr lang="en-US" sz="1400" dirty="0"/>
              <a:t>, </a:t>
            </a:r>
            <a:r>
              <a:rPr lang="en-US" sz="1400" dirty="0" err="1"/>
              <a:t>Jagakarsa</a:t>
            </a:r>
            <a:r>
              <a:rPr lang="en-US" sz="1400" dirty="0"/>
              <a:t> Jakarta.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5 - [CHIN-YEW LIN, EDUARD HOVY – 1997]. Identifying Topics by Position, Information Sciences Institute of the University of Southern </a:t>
            </a:r>
            <a:r>
              <a:rPr lang="en-US" sz="1400" dirty="0" smtClean="0">
                <a:solidFill>
                  <a:srgbClr val="0000FF"/>
                </a:solidFill>
              </a:rPr>
              <a:t>California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6 </a:t>
            </a:r>
            <a:r>
              <a:rPr lang="en-US" sz="1400" dirty="0"/>
              <a:t>- [DIPANJAN DAS, ANDRE F.T. MARTINS -  2007] A Survey on Automatic Text Summarization, Language Technologies Institute Carnegie Mellon University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7 </a:t>
            </a:r>
            <a:r>
              <a:rPr lang="en-US" sz="1400" dirty="0">
                <a:solidFill>
                  <a:srgbClr val="0000FF"/>
                </a:solidFill>
              </a:rPr>
              <a:t>- [JACOB PERKINS - 2010]. Python Text Processing with NLTK 2.0 Cookbook</a:t>
            </a:r>
            <a:r>
              <a:rPr lang="en-US" sz="1400" dirty="0" smtClean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8 </a:t>
            </a:r>
            <a:r>
              <a:rPr lang="en-US" sz="1400" dirty="0"/>
              <a:t>-[LUIZ CLÁUDIO GOMES MAIA – 2008]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Sintagmas</a:t>
            </a:r>
            <a:r>
              <a:rPr lang="en-US" sz="1400" dirty="0"/>
              <a:t> </a:t>
            </a:r>
            <a:r>
              <a:rPr lang="en-US" sz="1400" dirty="0" err="1"/>
              <a:t>Nominais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Classificação</a:t>
            </a:r>
            <a:r>
              <a:rPr lang="en-US" sz="1400" dirty="0"/>
              <a:t> </a:t>
            </a:r>
            <a:r>
              <a:rPr lang="en-US" sz="1400" dirty="0" err="1"/>
              <a:t>Automática</a:t>
            </a:r>
            <a:r>
              <a:rPr lang="en-US" sz="1400" dirty="0"/>
              <a:t> de </a:t>
            </a:r>
            <a:r>
              <a:rPr lang="en-US" sz="1400" dirty="0" err="1"/>
              <a:t>Documentos</a:t>
            </a:r>
            <a:r>
              <a:rPr lang="en-US" sz="1400" dirty="0"/>
              <a:t> </a:t>
            </a:r>
            <a:r>
              <a:rPr lang="en-US" sz="1400" dirty="0" err="1"/>
              <a:t>Eletrônicos</a:t>
            </a:r>
            <a:r>
              <a:rPr lang="en-US" sz="1400" dirty="0"/>
              <a:t>. UFMG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9 </a:t>
            </a:r>
            <a:r>
              <a:rPr lang="en-US" sz="1400" dirty="0"/>
              <a:t>-[BRUNO MAGALHÃES NOGUEIRA - 2009]. </a:t>
            </a:r>
            <a:r>
              <a:rPr lang="en-US" sz="1400" dirty="0" err="1"/>
              <a:t>Avaliação</a:t>
            </a:r>
            <a:r>
              <a:rPr lang="en-US" sz="1400" dirty="0"/>
              <a:t> de </a:t>
            </a:r>
            <a:r>
              <a:rPr lang="en-US" sz="1400" dirty="0" err="1"/>
              <a:t>métodos</a:t>
            </a:r>
            <a:r>
              <a:rPr lang="en-US" sz="1400" dirty="0"/>
              <a:t> </a:t>
            </a:r>
            <a:r>
              <a:rPr lang="en-US" sz="1400" dirty="0" err="1"/>
              <a:t>não-supervisionados</a:t>
            </a:r>
            <a:r>
              <a:rPr lang="en-US" sz="1400" dirty="0"/>
              <a:t> de </a:t>
            </a:r>
            <a:r>
              <a:rPr lang="en-US" sz="1400" dirty="0" err="1"/>
              <a:t>seleção</a:t>
            </a:r>
            <a:r>
              <a:rPr lang="en-US" sz="1400" dirty="0"/>
              <a:t> de </a:t>
            </a:r>
            <a:r>
              <a:rPr lang="en-US" sz="1400" dirty="0" err="1"/>
              <a:t>atributos</a:t>
            </a:r>
            <a:r>
              <a:rPr lang="en-US" sz="1400" dirty="0"/>
              <a:t> </a:t>
            </a:r>
            <a:r>
              <a:rPr lang="en-US" sz="1400" dirty="0" err="1"/>
              <a:t>para</a:t>
            </a:r>
            <a:r>
              <a:rPr lang="en-US" sz="1400" dirty="0"/>
              <a:t> </a:t>
            </a:r>
            <a:r>
              <a:rPr lang="en-US" sz="1400" dirty="0" err="1"/>
              <a:t>Mineração</a:t>
            </a:r>
            <a:r>
              <a:rPr lang="en-US" sz="1400" dirty="0"/>
              <a:t> de </a:t>
            </a:r>
            <a:r>
              <a:rPr lang="en-US" sz="1400" dirty="0" err="1"/>
              <a:t>Textos</a:t>
            </a:r>
            <a:r>
              <a:rPr lang="en-US" sz="1400" dirty="0"/>
              <a:t>. ICMC-USP.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10 -[FRANCESCO RICCI, LIOR ROKACH, BRACHA SHAPIRA - 2010]. Introduction to Recommender Systems Handbook.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11 -[BRACHA SHAPIRA, LIOR ROKACH - 2010]. Recommender Systems and Search Engines – Two sides of the same Coin!?. Department of Information Systems Engineering, Ben-Gurion University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679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12 </a:t>
            </a:r>
            <a:r>
              <a:rPr lang="en-US" sz="1400" dirty="0">
                <a:solidFill>
                  <a:srgbClr val="0000FF"/>
                </a:solidFill>
              </a:rPr>
              <a:t>-[TAKASHI YONEYA , HIROSHI MAMITSUKA1 - 2007] PURE: A </a:t>
            </a:r>
            <a:r>
              <a:rPr lang="en-US" sz="1400" dirty="0" err="1">
                <a:solidFill>
                  <a:srgbClr val="0000FF"/>
                </a:solidFill>
              </a:rPr>
              <a:t>Pubmed</a:t>
            </a:r>
            <a:r>
              <a:rPr lang="en-US" sz="1400" dirty="0">
                <a:solidFill>
                  <a:srgbClr val="0000FF"/>
                </a:solidFill>
              </a:rPr>
              <a:t> Article </a:t>
            </a:r>
            <a:r>
              <a:rPr lang="en-US" sz="1400" dirty="0" err="1">
                <a:solidFill>
                  <a:srgbClr val="0000FF"/>
                </a:solidFill>
              </a:rPr>
              <a:t>Rcommendation</a:t>
            </a:r>
            <a:r>
              <a:rPr lang="en-US" sz="1400" dirty="0">
                <a:solidFill>
                  <a:srgbClr val="0000FF"/>
                </a:solidFill>
              </a:rPr>
              <a:t> System Based on Content-Based Filtering. Bioinformatics Center, Kyoto University, </a:t>
            </a:r>
            <a:r>
              <a:rPr lang="en-US" sz="1400" dirty="0" err="1">
                <a:solidFill>
                  <a:srgbClr val="0000FF"/>
                </a:solidFill>
              </a:rPr>
              <a:t>Gokasho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Uji</a:t>
            </a:r>
            <a:r>
              <a:rPr lang="en-US" sz="1400" dirty="0">
                <a:solidFill>
                  <a:srgbClr val="0000FF"/>
                </a:solidFill>
              </a:rPr>
              <a:t>, Japan and Discovery Research Laboratories, Kirin </a:t>
            </a:r>
            <a:r>
              <a:rPr lang="en-US" sz="1400" dirty="0" err="1">
                <a:solidFill>
                  <a:srgbClr val="0000FF"/>
                </a:solidFill>
              </a:rPr>
              <a:t>Pharma</a:t>
            </a:r>
            <a:r>
              <a:rPr lang="en-US" sz="1400" dirty="0">
                <a:solidFill>
                  <a:srgbClr val="0000FF"/>
                </a:solidFill>
              </a:rPr>
              <a:t>, Miyahara, Takasaki, </a:t>
            </a:r>
            <a:r>
              <a:rPr lang="en-US" sz="1400" dirty="0" smtClean="0">
                <a:solidFill>
                  <a:srgbClr val="0000FF"/>
                </a:solidFill>
              </a:rPr>
              <a:t>Japan</a:t>
            </a:r>
            <a:endParaRPr lang="en-US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400" dirty="0"/>
              <a:t>13 – [WORLD WIDE WEB SIZE] Daily Estimated Size, 2011 </a:t>
            </a:r>
            <a:r>
              <a:rPr lang="en-US" sz="1400" dirty="0" err="1"/>
              <a:t>Disponivel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&lt;http://</a:t>
            </a:r>
            <a:r>
              <a:rPr lang="en-US" sz="1400" dirty="0" err="1"/>
              <a:t>www.worldwidewebsize.com</a:t>
            </a:r>
            <a:r>
              <a:rPr lang="en-US" sz="1400" dirty="0"/>
              <a:t>/&gt;.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08 Jul 2011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14 – [MINIWATTS MARKETING GROUP] Internet World Stats, 2011. </a:t>
            </a:r>
            <a:r>
              <a:rPr lang="en-US" sz="1400" dirty="0" err="1"/>
              <a:t>Disponivel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&lt;http://</a:t>
            </a:r>
            <a:r>
              <a:rPr lang="en-US" sz="1400" dirty="0" err="1"/>
              <a:t>www.internetworldstats.com</a:t>
            </a:r>
            <a:r>
              <a:rPr lang="en-US" sz="1400" dirty="0"/>
              <a:t>/</a:t>
            </a:r>
            <a:r>
              <a:rPr lang="en-US" sz="1400" dirty="0" err="1"/>
              <a:t>stats.htm</a:t>
            </a:r>
            <a:r>
              <a:rPr lang="en-US" sz="1400" dirty="0"/>
              <a:t>&gt;. </a:t>
            </a:r>
            <a:r>
              <a:rPr lang="en-US" sz="1400" dirty="0" err="1"/>
              <a:t>Acesso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: 19 Jan 2011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BR" sz="1400" dirty="0" smtClean="0"/>
              <a:t>15 </a:t>
            </a:r>
            <a:r>
              <a:rPr lang="pt-BR" sz="1400" dirty="0"/>
              <a:t>– [Greg </a:t>
            </a:r>
            <a:r>
              <a:rPr lang="pt-BR" sz="1400" dirty="0" err="1"/>
              <a:t>Linden</a:t>
            </a:r>
            <a:r>
              <a:rPr lang="pt-BR" sz="1400" dirty="0"/>
              <a:t>, Brent Smith, Jeremy York] </a:t>
            </a:r>
            <a:r>
              <a:rPr lang="pt-BR" sz="1400" b="1" dirty="0"/>
              <a:t>Amazon.com </a:t>
            </a:r>
            <a:r>
              <a:rPr lang="pt-BR" sz="1400" b="1" dirty="0" err="1"/>
              <a:t>Recommendations</a:t>
            </a:r>
            <a:r>
              <a:rPr lang="pt-BR" sz="1400" b="1" dirty="0"/>
              <a:t> Item-</a:t>
            </a:r>
            <a:r>
              <a:rPr lang="pt-BR" sz="1400" b="1" dirty="0" err="1"/>
              <a:t>to</a:t>
            </a:r>
            <a:r>
              <a:rPr lang="pt-BR" sz="1400" b="1" dirty="0"/>
              <a:t>-Item </a:t>
            </a:r>
            <a:r>
              <a:rPr lang="pt-BR" sz="1400" b="1" dirty="0" err="1"/>
              <a:t>Collaborative</a:t>
            </a:r>
            <a:r>
              <a:rPr lang="pt-BR" sz="1400" b="1" dirty="0"/>
              <a:t> </a:t>
            </a:r>
            <a:r>
              <a:rPr lang="pt-BR" sz="1400" b="1" dirty="0" err="1"/>
              <a:t>Filtering</a:t>
            </a:r>
            <a:r>
              <a:rPr lang="pt-BR" sz="1400" dirty="0"/>
              <a:t>, 2003 - </a:t>
            </a:r>
            <a:r>
              <a:rPr lang="en-US" sz="1400" dirty="0"/>
              <a:t>IEEE INTERNET COMPUTING</a:t>
            </a:r>
            <a:r>
              <a:rPr lang="pt-BR" sz="1400" dirty="0" smtClean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BR" sz="1400" dirty="0"/>
              <a:t>16 - [James Davidson, Benjamin </a:t>
            </a:r>
            <a:r>
              <a:rPr lang="pt-BR" sz="1400" dirty="0" err="1"/>
              <a:t>Liebald</a:t>
            </a:r>
            <a:r>
              <a:rPr lang="pt-BR" sz="1400" dirty="0"/>
              <a:t>, </a:t>
            </a:r>
            <a:r>
              <a:rPr lang="pt-BR" sz="1400" dirty="0" err="1"/>
              <a:t>Junning</a:t>
            </a:r>
            <a:r>
              <a:rPr lang="pt-BR" sz="1400" dirty="0"/>
              <a:t> Liu] - </a:t>
            </a:r>
            <a:r>
              <a:rPr lang="pt-BR" sz="1400" b="1" dirty="0"/>
              <a:t>The </a:t>
            </a:r>
            <a:r>
              <a:rPr lang="pt-BR" sz="1400" b="1" dirty="0" err="1"/>
              <a:t>YouTube</a:t>
            </a:r>
            <a:r>
              <a:rPr lang="pt-BR" sz="1400" b="1" dirty="0"/>
              <a:t> </a:t>
            </a:r>
            <a:r>
              <a:rPr lang="pt-BR" sz="1400" b="1" dirty="0" err="1"/>
              <a:t>Video</a:t>
            </a:r>
            <a:r>
              <a:rPr lang="pt-BR" sz="1400" b="1" dirty="0"/>
              <a:t> </a:t>
            </a:r>
            <a:r>
              <a:rPr lang="pt-BR" sz="1400" b="1" dirty="0" err="1"/>
              <a:t>Recommendation</a:t>
            </a:r>
            <a:r>
              <a:rPr lang="pt-BR" sz="1400" b="1" dirty="0"/>
              <a:t> System</a:t>
            </a:r>
            <a:r>
              <a:rPr lang="pt-BR" sz="1400" dirty="0"/>
              <a:t>, 2010, Google </a:t>
            </a:r>
            <a:r>
              <a:rPr lang="pt-BR" sz="1400" dirty="0" err="1" smtClean="0"/>
              <a:t>Inc</a:t>
            </a:r>
            <a:endParaRPr lang="pt-BR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pt-BR" sz="1400" dirty="0">
                <a:solidFill>
                  <a:srgbClr val="0000FF"/>
                </a:solidFill>
              </a:rPr>
              <a:t>17 - [</a:t>
            </a:r>
            <a:r>
              <a:rPr lang="pt-BR" sz="1400" dirty="0" err="1">
                <a:solidFill>
                  <a:srgbClr val="0000FF"/>
                </a:solidFill>
              </a:rPr>
              <a:t>Ying</a:t>
            </a:r>
            <a:r>
              <a:rPr lang="pt-BR" sz="1400" dirty="0">
                <a:solidFill>
                  <a:srgbClr val="0000FF"/>
                </a:solidFill>
              </a:rPr>
              <a:t> Huang] - </a:t>
            </a:r>
            <a:r>
              <a:rPr lang="pt-BR" sz="1400" b="1" dirty="0" err="1">
                <a:solidFill>
                  <a:srgbClr val="0000FF"/>
                </a:solidFill>
              </a:rPr>
              <a:t>An</a:t>
            </a:r>
            <a:r>
              <a:rPr lang="pt-BR" sz="1400" b="1" dirty="0">
                <a:solidFill>
                  <a:srgbClr val="0000FF"/>
                </a:solidFill>
              </a:rPr>
              <a:t> </a:t>
            </a:r>
            <a:r>
              <a:rPr lang="pt-BR" sz="1400" b="1" dirty="0" err="1">
                <a:solidFill>
                  <a:srgbClr val="0000FF"/>
                </a:solidFill>
              </a:rPr>
              <a:t>Intelligent</a:t>
            </a:r>
            <a:r>
              <a:rPr lang="pt-BR" sz="1400" b="1" dirty="0">
                <a:solidFill>
                  <a:srgbClr val="0000FF"/>
                </a:solidFill>
              </a:rPr>
              <a:t> </a:t>
            </a:r>
            <a:r>
              <a:rPr lang="pt-BR" sz="1400" b="1" dirty="0" err="1">
                <a:solidFill>
                  <a:srgbClr val="0000FF"/>
                </a:solidFill>
              </a:rPr>
              <a:t>adaptative</a:t>
            </a:r>
            <a:r>
              <a:rPr lang="pt-BR" sz="1400" b="1" dirty="0">
                <a:solidFill>
                  <a:srgbClr val="0000FF"/>
                </a:solidFill>
              </a:rPr>
              <a:t> </a:t>
            </a:r>
            <a:r>
              <a:rPr lang="pt-BR" sz="1400" b="1" dirty="0" err="1">
                <a:solidFill>
                  <a:srgbClr val="0000FF"/>
                </a:solidFill>
              </a:rPr>
              <a:t>news</a:t>
            </a:r>
            <a:r>
              <a:rPr lang="pt-BR" sz="1400" b="1" dirty="0">
                <a:solidFill>
                  <a:srgbClr val="0000FF"/>
                </a:solidFill>
              </a:rPr>
              <a:t> </a:t>
            </a:r>
            <a:r>
              <a:rPr lang="pt-BR" sz="1400" b="1" dirty="0" err="1">
                <a:solidFill>
                  <a:srgbClr val="0000FF"/>
                </a:solidFill>
              </a:rPr>
              <a:t>filtering</a:t>
            </a:r>
            <a:r>
              <a:rPr lang="pt-BR" sz="1400" b="1" dirty="0">
                <a:solidFill>
                  <a:srgbClr val="0000FF"/>
                </a:solidFill>
              </a:rPr>
              <a:t> system</a:t>
            </a:r>
            <a:r>
              <a:rPr lang="pt-BR" sz="1400" dirty="0">
                <a:solidFill>
                  <a:srgbClr val="0000FF"/>
                </a:solidFill>
              </a:rPr>
              <a:t>, 2001, </a:t>
            </a:r>
            <a:r>
              <a:rPr lang="pt-BR" sz="1400" dirty="0" err="1">
                <a:solidFill>
                  <a:srgbClr val="0000FF"/>
                </a:solidFill>
              </a:rPr>
              <a:t>University</a:t>
            </a:r>
            <a:r>
              <a:rPr lang="pt-BR" sz="1400" dirty="0">
                <a:solidFill>
                  <a:srgbClr val="0000FF"/>
                </a:solidFill>
              </a:rPr>
              <a:t> </a:t>
            </a:r>
            <a:r>
              <a:rPr lang="pt-BR" sz="1400" dirty="0" err="1">
                <a:solidFill>
                  <a:srgbClr val="0000FF"/>
                </a:solidFill>
              </a:rPr>
              <a:t>of</a:t>
            </a:r>
            <a:r>
              <a:rPr lang="pt-BR" sz="1400" dirty="0">
                <a:solidFill>
                  <a:srgbClr val="0000FF"/>
                </a:solidFill>
              </a:rPr>
              <a:t> Science &amp; Technology </a:t>
            </a:r>
            <a:r>
              <a:rPr lang="pt-BR" sz="1400" dirty="0" err="1">
                <a:solidFill>
                  <a:srgbClr val="0000FF"/>
                </a:solidFill>
              </a:rPr>
              <a:t>of</a:t>
            </a:r>
            <a:r>
              <a:rPr lang="pt-BR" sz="1400" dirty="0">
                <a:solidFill>
                  <a:srgbClr val="0000FF"/>
                </a:solidFill>
              </a:rPr>
              <a:t> China. </a:t>
            </a:r>
            <a:endParaRPr lang="en-US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299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 smtClean="0">
                <a:solidFill>
                  <a:srgbClr val="0000FF"/>
                </a:solidFill>
              </a:rPr>
              <a:t>18 </a:t>
            </a:r>
            <a:r>
              <a:rPr lang="pt-BR" sz="1400" dirty="0">
                <a:solidFill>
                  <a:srgbClr val="0000FF"/>
                </a:solidFill>
              </a:rPr>
              <a:t>- [</a:t>
            </a:r>
            <a:r>
              <a:rPr lang="pt-BR" sz="1400" dirty="0" err="1">
                <a:solidFill>
                  <a:srgbClr val="0000FF"/>
                </a:solidFill>
              </a:rPr>
              <a:t>Abhinandan</a:t>
            </a:r>
            <a:r>
              <a:rPr lang="pt-BR" sz="1400" dirty="0">
                <a:solidFill>
                  <a:srgbClr val="0000FF"/>
                </a:solidFill>
              </a:rPr>
              <a:t> Das, </a:t>
            </a:r>
            <a:r>
              <a:rPr lang="pt-BR" sz="1400" dirty="0" err="1">
                <a:solidFill>
                  <a:srgbClr val="0000FF"/>
                </a:solidFill>
              </a:rPr>
              <a:t>Mayur</a:t>
            </a:r>
            <a:r>
              <a:rPr lang="pt-BR" sz="1400" dirty="0">
                <a:solidFill>
                  <a:srgbClr val="0000FF"/>
                </a:solidFill>
              </a:rPr>
              <a:t> Datar Google,] </a:t>
            </a:r>
            <a:r>
              <a:rPr lang="pt-BR" sz="1400" b="1" dirty="0">
                <a:solidFill>
                  <a:srgbClr val="0000FF"/>
                </a:solidFill>
              </a:rPr>
              <a:t>Google News </a:t>
            </a:r>
            <a:r>
              <a:rPr lang="pt-BR" sz="1400" b="1" dirty="0" err="1">
                <a:solidFill>
                  <a:srgbClr val="0000FF"/>
                </a:solidFill>
              </a:rPr>
              <a:t>Personalization</a:t>
            </a:r>
            <a:r>
              <a:rPr lang="pt-BR" sz="1400" b="1" dirty="0">
                <a:solidFill>
                  <a:srgbClr val="0000FF"/>
                </a:solidFill>
              </a:rPr>
              <a:t>: </a:t>
            </a:r>
            <a:r>
              <a:rPr lang="pt-BR" sz="1400" b="1" dirty="0" err="1">
                <a:solidFill>
                  <a:srgbClr val="0000FF"/>
                </a:solidFill>
              </a:rPr>
              <a:t>Scalable</a:t>
            </a:r>
            <a:r>
              <a:rPr lang="pt-BR" sz="1400" b="1" dirty="0">
                <a:solidFill>
                  <a:srgbClr val="0000FF"/>
                </a:solidFill>
              </a:rPr>
              <a:t> Online </a:t>
            </a:r>
            <a:r>
              <a:rPr lang="pt-BR" sz="1400" b="1" dirty="0" err="1">
                <a:solidFill>
                  <a:srgbClr val="0000FF"/>
                </a:solidFill>
              </a:rPr>
              <a:t>Collaborative</a:t>
            </a:r>
            <a:r>
              <a:rPr lang="pt-BR" sz="1400" b="1" dirty="0">
                <a:solidFill>
                  <a:srgbClr val="0000FF"/>
                </a:solidFill>
              </a:rPr>
              <a:t> </a:t>
            </a:r>
            <a:r>
              <a:rPr lang="pt-BR" sz="1400" b="1" dirty="0" err="1">
                <a:solidFill>
                  <a:srgbClr val="0000FF"/>
                </a:solidFill>
              </a:rPr>
              <a:t>Filtering</a:t>
            </a:r>
            <a:r>
              <a:rPr lang="pt-BR" sz="1400" dirty="0">
                <a:solidFill>
                  <a:srgbClr val="0000FF"/>
                </a:solidFill>
              </a:rPr>
              <a:t>, 2007,  Google </a:t>
            </a:r>
            <a:r>
              <a:rPr lang="pt-BR" sz="1400" dirty="0" err="1" smtClean="0">
                <a:solidFill>
                  <a:srgbClr val="0000FF"/>
                </a:solidFill>
              </a:rPr>
              <a:t>Inc</a:t>
            </a:r>
            <a:endParaRPr lang="pt-BR" sz="1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0000FF"/>
                </a:solidFill>
              </a:rPr>
              <a:t>19 </a:t>
            </a:r>
            <a:r>
              <a:rPr lang="en-US" sz="1400" dirty="0" smtClean="0">
                <a:solidFill>
                  <a:srgbClr val="0000FF"/>
                </a:solidFill>
              </a:rPr>
              <a:t>–</a:t>
            </a:r>
            <a:r>
              <a:rPr lang="pt-BR" sz="1400" dirty="0" smtClean="0">
                <a:solidFill>
                  <a:srgbClr val="0000FF"/>
                </a:solidFill>
              </a:rPr>
              <a:t> [</a:t>
            </a:r>
            <a:r>
              <a:rPr lang="en-US" sz="1400" dirty="0" err="1" smtClean="0">
                <a:solidFill>
                  <a:srgbClr val="0000FF"/>
                </a:solidFill>
              </a:rPr>
              <a:t>Yuanhua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Lv</a:t>
            </a:r>
            <a:r>
              <a:rPr lang="en-US" sz="1400" dirty="0" smtClean="0">
                <a:solidFill>
                  <a:srgbClr val="0000FF"/>
                </a:solidFill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</a:rPr>
              <a:t>Taesup</a:t>
            </a:r>
            <a:r>
              <a:rPr lang="en-US" sz="1400" dirty="0" smtClean="0">
                <a:solidFill>
                  <a:srgbClr val="0000FF"/>
                </a:solidFill>
              </a:rPr>
              <a:t> Moon, </a:t>
            </a:r>
            <a:r>
              <a:rPr lang="en-US" sz="1400" dirty="0" err="1" smtClean="0">
                <a:solidFill>
                  <a:srgbClr val="0000FF"/>
                </a:solidFill>
              </a:rPr>
              <a:t>Pranam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Kolari</a:t>
            </a:r>
            <a:r>
              <a:rPr lang="en-US" sz="1400" dirty="0" smtClean="0">
                <a:solidFill>
                  <a:srgbClr val="0000FF"/>
                </a:solidFill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</a:rPr>
              <a:t>Zhaohui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Zheng</a:t>
            </a:r>
            <a:r>
              <a:rPr lang="en-US" sz="1400" dirty="0" smtClean="0">
                <a:solidFill>
                  <a:srgbClr val="0000FF"/>
                </a:solidFill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</a:rPr>
              <a:t>Xuanhui</a:t>
            </a:r>
            <a:r>
              <a:rPr lang="en-US" sz="1400" dirty="0" smtClean="0">
                <a:solidFill>
                  <a:srgbClr val="0000FF"/>
                </a:solidFill>
              </a:rPr>
              <a:t> Wang, Yi Chang] </a:t>
            </a:r>
            <a:r>
              <a:rPr lang="en-US" sz="1400" b="1" dirty="0">
                <a:solidFill>
                  <a:srgbClr val="0000FF"/>
                </a:solidFill>
              </a:rPr>
              <a:t>Learning to model relatedness for news </a:t>
            </a:r>
            <a:r>
              <a:rPr lang="en-US" sz="1400" b="1" dirty="0" smtClean="0">
                <a:solidFill>
                  <a:srgbClr val="0000FF"/>
                </a:solidFill>
              </a:rPr>
              <a:t>recommendation, </a:t>
            </a:r>
            <a:r>
              <a:rPr lang="en-US" sz="1400" dirty="0" smtClean="0">
                <a:solidFill>
                  <a:srgbClr val="0000FF"/>
                </a:solidFill>
              </a:rPr>
              <a:t>2011, Yahoo</a:t>
            </a:r>
            <a:r>
              <a:rPr lang="en-US" sz="1400" dirty="0">
                <a:solidFill>
                  <a:srgbClr val="0000FF"/>
                </a:solidFill>
              </a:rPr>
              <a:t>! Labs, Sunnyvale, CA, </a:t>
            </a:r>
            <a:r>
              <a:rPr lang="en-US" sz="1400" dirty="0" smtClean="0">
                <a:solidFill>
                  <a:srgbClr val="0000FF"/>
                </a:solidFill>
              </a:rPr>
              <a:t>USA.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20 – [Yin Yang, </a:t>
            </a:r>
            <a:r>
              <a:rPr lang="en-US" sz="1400" dirty="0" err="1" smtClean="0">
                <a:solidFill>
                  <a:srgbClr val="0000FF"/>
                </a:solidFill>
              </a:rPr>
              <a:t>Panagiotis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Ipeirotis</a:t>
            </a:r>
            <a:r>
              <a:rPr lang="en-US" sz="1400" dirty="0" smtClean="0">
                <a:solidFill>
                  <a:srgbClr val="0000FF"/>
                </a:solidFill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</a:rPr>
              <a:t>Wisam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Dakka</a:t>
            </a:r>
            <a:r>
              <a:rPr lang="en-US" sz="1400" dirty="0" smtClean="0">
                <a:solidFill>
                  <a:srgbClr val="0000FF"/>
                </a:solidFill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</a:rPr>
              <a:t>Dimitris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Papadias</a:t>
            </a:r>
            <a:r>
              <a:rPr lang="en-US" sz="1400" dirty="0" smtClean="0">
                <a:solidFill>
                  <a:srgbClr val="0000FF"/>
                </a:solidFill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</a:rPr>
              <a:t>Nilesh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</a:rPr>
              <a:t>Bansal</a:t>
            </a:r>
            <a:r>
              <a:rPr lang="en-US" sz="1400" dirty="0" smtClean="0">
                <a:solidFill>
                  <a:srgbClr val="0000FF"/>
                </a:solidFill>
              </a:rPr>
              <a:t>, Nick </a:t>
            </a:r>
            <a:r>
              <a:rPr lang="en-US" sz="1400" dirty="0" err="1" smtClean="0">
                <a:solidFill>
                  <a:srgbClr val="0000FF"/>
                </a:solidFill>
              </a:rPr>
              <a:t>Koudas</a:t>
            </a:r>
            <a:r>
              <a:rPr lang="en-US" sz="1400" dirty="0" smtClean="0">
                <a:solidFill>
                  <a:srgbClr val="0000FF"/>
                </a:solidFill>
              </a:rPr>
              <a:t>] </a:t>
            </a:r>
            <a:r>
              <a:rPr lang="en-US" sz="1400" b="1" dirty="0">
                <a:solidFill>
                  <a:srgbClr val="0000FF"/>
                </a:solidFill>
              </a:rPr>
              <a:t>Query by </a:t>
            </a:r>
            <a:r>
              <a:rPr lang="en-US" sz="1400" b="1" dirty="0" smtClean="0">
                <a:solidFill>
                  <a:srgbClr val="0000FF"/>
                </a:solidFill>
              </a:rPr>
              <a:t>Document, </a:t>
            </a:r>
            <a:r>
              <a:rPr lang="en-US" sz="1400" dirty="0" smtClean="0">
                <a:solidFill>
                  <a:srgbClr val="0000FF"/>
                </a:solidFill>
              </a:rPr>
              <a:t>2009</a:t>
            </a:r>
            <a:r>
              <a:rPr lang="en-US" sz="1400" b="1" dirty="0" smtClean="0">
                <a:solidFill>
                  <a:srgbClr val="0000FF"/>
                </a:solidFill>
              </a:rPr>
              <a:t>, </a:t>
            </a:r>
            <a:r>
              <a:rPr lang="en-US" sz="1400" dirty="0" smtClean="0">
                <a:solidFill>
                  <a:srgbClr val="0000FF"/>
                </a:solidFill>
              </a:rPr>
              <a:t>Computer </a:t>
            </a:r>
            <a:r>
              <a:rPr lang="en-US" sz="1400" dirty="0">
                <a:solidFill>
                  <a:srgbClr val="0000FF"/>
                </a:solidFill>
              </a:rPr>
              <a:t>Science University of Toronto </a:t>
            </a:r>
            <a:r>
              <a:rPr lang="en-US" sz="1400" dirty="0" err="1">
                <a:solidFill>
                  <a:srgbClr val="0000FF"/>
                </a:solidFill>
              </a:rPr>
              <a:t>koudas@cs.toronto.edu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6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Proposta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588224" y="5229200"/>
            <a:ext cx="1872208" cy="1296144"/>
          </a:xfrm>
          <a:prstGeom prst="borderCallout1">
            <a:avLst>
              <a:gd name="adj1" fmla="val 18750"/>
              <a:gd name="adj2" fmla="val -8333"/>
              <a:gd name="adj3" fmla="val -113721"/>
              <a:gd name="adj4" fmla="val -174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Conteúdo relacionado </a:t>
            </a:r>
          </a:p>
          <a:p>
            <a:r>
              <a:rPr lang="pt-BR" dirty="0"/>
              <a:t>automaticamente</a:t>
            </a:r>
          </a:p>
          <a:p>
            <a:pPr algn="ctr"/>
            <a:endParaRPr lang="pt-BR" dirty="0"/>
          </a:p>
        </p:txBody>
      </p:sp>
      <p:pic>
        <p:nvPicPr>
          <p:cNvPr id="5" name="Picture 4" descr="Screen shot 2011-11-12 at 4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18" y="1772816"/>
            <a:ext cx="3450764" cy="2304256"/>
          </a:xfrm>
          <a:prstGeom prst="rect">
            <a:avLst/>
          </a:prstGeom>
        </p:spPr>
      </p:pic>
      <p:pic>
        <p:nvPicPr>
          <p:cNvPr id="7" name="Picture 6" descr="Screen shot 2011-11-12 at 4.2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5241358" cy="52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</a:t>
            </a:r>
            <a:r>
              <a:rPr lang="en-US" dirty="0"/>
              <a:t>.</a:t>
            </a:r>
          </a:p>
        </p:txBody>
      </p:sp>
      <p:pic>
        <p:nvPicPr>
          <p:cNvPr id="5" name="Picture 4" descr="Screen shot 2011-11-12 at 4.28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2808312" cy="2304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170080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Rocinha deve ganhar 19ª UPP do Rio nos próximos dias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2636912"/>
            <a:ext cx="18531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00FF"/>
                </a:solidFill>
              </a:rPr>
              <a:t>O quê relacionar?</a:t>
            </a:r>
            <a:endParaRPr lang="pt-BR" dirty="0">
              <a:solidFill>
                <a:srgbClr val="0000FF"/>
              </a:solidFill>
            </a:endParaRPr>
          </a:p>
        </p:txBody>
      </p:sp>
      <p:pic>
        <p:nvPicPr>
          <p:cNvPr id="9" name="Picture 8" descr="Screen shot 2011-11-12 at 4.48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437112"/>
            <a:ext cx="3240360" cy="2123683"/>
          </a:xfrm>
          <a:prstGeom prst="rect">
            <a:avLst/>
          </a:prstGeom>
        </p:spPr>
      </p:pic>
      <p:pic>
        <p:nvPicPr>
          <p:cNvPr id="10" name="Picture 9" descr="Screen shot 2011-11-12 at 4.52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293096"/>
            <a:ext cx="3368107" cy="185038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1"/>
            <a:endCxn id="5" idx="3"/>
          </p:cNvCxnSpPr>
          <p:nvPr/>
        </p:nvCxnSpPr>
        <p:spPr>
          <a:xfrm flipH="1">
            <a:off x="2987824" y="2821578"/>
            <a:ext cx="1872208" cy="679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5796136" y="3068960"/>
            <a:ext cx="1396022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3527884" y="3068960"/>
            <a:ext cx="2052228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7864" y="2492896"/>
            <a:ext cx="1102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Tráfico na </a:t>
            </a:r>
          </a:p>
          <a:p>
            <a:r>
              <a:rPr lang="pt-BR" dirty="0" smtClean="0"/>
              <a:t>Rocinha 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6660232" y="3429000"/>
            <a:ext cx="125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UPPs</a:t>
            </a:r>
            <a:r>
              <a:rPr lang="pt-BR" dirty="0" smtClean="0"/>
              <a:t> no Rio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3573016"/>
            <a:ext cx="87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UPP da </a:t>
            </a:r>
          </a:p>
          <a:p>
            <a:r>
              <a:rPr lang="pt-BR" dirty="0" smtClean="0"/>
              <a:t>Rocinha</a:t>
            </a:r>
            <a:endParaRPr lang="pt-BR" dirty="0"/>
          </a:p>
        </p:txBody>
      </p:sp>
      <p:sp>
        <p:nvSpPr>
          <p:cNvPr id="13" name="Line Callout 1 12"/>
          <p:cNvSpPr/>
          <p:nvPr/>
        </p:nvSpPr>
        <p:spPr>
          <a:xfrm>
            <a:off x="7308304" y="2060848"/>
            <a:ext cx="1584176" cy="576064"/>
          </a:xfrm>
          <a:prstGeom prst="borderCallout1">
            <a:avLst>
              <a:gd name="adj1" fmla="val 104794"/>
              <a:gd name="adj2" fmla="val 50050"/>
              <a:gd name="adj3" fmla="val 227225"/>
              <a:gd name="adj4" fmla="val 100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Tudo sobre a entidade UPP </a:t>
            </a:r>
            <a:endParaRPr lang="pt-BR" dirty="0"/>
          </a:p>
        </p:txBody>
      </p:sp>
      <p:sp>
        <p:nvSpPr>
          <p:cNvPr id="19" name="Line Callout 1 18"/>
          <p:cNvSpPr/>
          <p:nvPr/>
        </p:nvSpPr>
        <p:spPr>
          <a:xfrm>
            <a:off x="3491880" y="4437112"/>
            <a:ext cx="1944216" cy="504056"/>
          </a:xfrm>
          <a:prstGeom prst="borderCallout1">
            <a:avLst>
              <a:gd name="adj1" fmla="val -10827"/>
              <a:gd name="adj2" fmla="val 52983"/>
              <a:gd name="adj3" fmla="val -57794"/>
              <a:gd name="adj4" fmla="val 745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Tudo sobre a entidade Rocinha</a:t>
            </a:r>
            <a:endParaRPr lang="pt-BR" dirty="0"/>
          </a:p>
        </p:txBody>
      </p:sp>
      <p:sp>
        <p:nvSpPr>
          <p:cNvPr id="20" name="Line Callout 1 19"/>
          <p:cNvSpPr/>
          <p:nvPr/>
        </p:nvSpPr>
        <p:spPr>
          <a:xfrm>
            <a:off x="3923928" y="620688"/>
            <a:ext cx="2160240" cy="576064"/>
          </a:xfrm>
          <a:prstGeom prst="borderCallout1">
            <a:avLst>
              <a:gd name="adj1" fmla="val 102105"/>
              <a:gd name="adj2" fmla="val 48094"/>
              <a:gd name="adj3" fmla="val 342846"/>
              <a:gd name="adj4" fmla="val -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Tudo sobre o assunto tr</a:t>
            </a:r>
            <a:r>
              <a:rPr lang="pt-BR" dirty="0" smtClean="0"/>
              <a:t>á</a:t>
            </a:r>
            <a:r>
              <a:rPr lang="pt-BR" dirty="0" smtClean="0"/>
              <a:t>fico na rocinha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56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Crescimento da oferta de conteúdo na internet</a:t>
            </a:r>
          </a:p>
          <a:p>
            <a:pPr lvl="1"/>
            <a:r>
              <a:rPr lang="pt-BR" dirty="0" smtClean="0"/>
              <a:t>20 bilhões de páginas indexadas</a:t>
            </a:r>
          </a:p>
          <a:p>
            <a:r>
              <a:rPr lang="pt-BR" dirty="0" smtClean="0"/>
              <a:t>Sistema manual de recomendações de matérias</a:t>
            </a:r>
          </a:p>
          <a:p>
            <a:pPr lvl="1"/>
            <a:r>
              <a:rPr lang="en-US" dirty="0" err="1" smtClean="0"/>
              <a:t>Redução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do editor</a:t>
            </a:r>
          </a:p>
          <a:p>
            <a:r>
              <a:rPr lang="pt-BR" dirty="0" smtClean="0"/>
              <a:t>Bons resultados obtidos com sistemas de recomendação</a:t>
            </a:r>
          </a:p>
          <a:p>
            <a:pPr lvl="1"/>
            <a:r>
              <a:rPr lang="en-US" dirty="0" smtClean="0"/>
              <a:t>G</a:t>
            </a:r>
            <a:r>
              <a:rPr lang="pt-BR" dirty="0" err="1" smtClean="0"/>
              <a:t>oogle</a:t>
            </a:r>
            <a:r>
              <a:rPr lang="pt-BR" dirty="0" smtClean="0"/>
              <a:t>, Amazon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Produzir um framework de estratégias de recomendação que consiga satisfazer os critérios de relacionamento de conteúdo observados pelos editores.</a:t>
            </a:r>
          </a:p>
          <a:p>
            <a:r>
              <a:rPr lang="pt-BR" dirty="0" smtClean="0"/>
              <a:t>Generalizar o framework para que possa ser usado nas demais equipes.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Sistema PURE</a:t>
            </a:r>
          </a:p>
          <a:p>
            <a:pPr lvl="2"/>
            <a:r>
              <a:rPr lang="pt-BR" dirty="0"/>
              <a:t>S</a:t>
            </a:r>
            <a:r>
              <a:rPr lang="pt-BR" dirty="0" smtClean="0"/>
              <a:t>istema de recomendação baseado em filtragem de conteúdo</a:t>
            </a:r>
            <a:endParaRPr lang="pt-BR" dirty="0"/>
          </a:p>
          <a:p>
            <a:r>
              <a:rPr lang="en-US" dirty="0"/>
              <a:t>A Clustering Method for News Articles Retrieval </a:t>
            </a:r>
            <a:r>
              <a:rPr lang="en-US" dirty="0" smtClean="0"/>
              <a:t>System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Learning to Model Relatedness for News </a:t>
            </a:r>
            <a:r>
              <a:rPr lang="en-US" dirty="0" smtClean="0"/>
              <a:t>Recommendation</a:t>
            </a:r>
          </a:p>
          <a:p>
            <a:endParaRPr lang="en-US" dirty="0"/>
          </a:p>
          <a:p>
            <a:r>
              <a:rPr lang="en-US" dirty="0"/>
              <a:t>Query by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r>
              <a:rPr lang="en-US" dirty="0"/>
              <a:t>Relating RSS News/Items</a:t>
            </a:r>
            <a:endParaRPr lang="en-US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03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Recomenda</a:t>
            </a:r>
            <a:r>
              <a:rPr lang="en-US" dirty="0" err="1" smtClean="0"/>
              <a:t>ção</a:t>
            </a:r>
            <a:endParaRPr lang="en-US" dirty="0" smtClean="0"/>
          </a:p>
          <a:p>
            <a:pPr lvl="1"/>
            <a:r>
              <a:rPr lang="en-US" dirty="0" err="1" smtClean="0"/>
              <a:t>Filtragem</a:t>
            </a:r>
            <a:r>
              <a:rPr lang="en-US" dirty="0" smtClean="0"/>
              <a:t> de </a:t>
            </a:r>
            <a:r>
              <a:rPr lang="en-US" dirty="0" err="1" smtClean="0"/>
              <a:t>Conte</a:t>
            </a:r>
            <a:r>
              <a:rPr lang="en-US" dirty="0" err="1" smtClean="0"/>
              <a:t>údo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Recupera</a:t>
            </a:r>
            <a:r>
              <a:rPr lang="en-US" dirty="0" err="1" smtClean="0"/>
              <a:t>ção</a:t>
            </a:r>
            <a:r>
              <a:rPr lang="en-US" dirty="0" smtClean="0"/>
              <a:t> da </a:t>
            </a:r>
            <a:r>
              <a:rPr lang="en-US" dirty="0" err="1" smtClean="0"/>
              <a:t>Informação</a:t>
            </a:r>
            <a:endParaRPr lang="en-US" dirty="0" smtClean="0"/>
          </a:p>
          <a:p>
            <a:pPr lvl="1"/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limpeza</a:t>
            </a:r>
            <a:r>
              <a:rPr lang="en-US" dirty="0"/>
              <a:t> </a:t>
            </a:r>
            <a:r>
              <a:rPr lang="en-US" dirty="0" smtClean="0"/>
              <a:t>de dados</a:t>
            </a:r>
          </a:p>
          <a:p>
            <a:pPr lvl="1"/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gramatical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termos</a:t>
            </a:r>
            <a:endParaRPr lang="en-US" dirty="0"/>
          </a:p>
          <a:p>
            <a:pPr lvl="1"/>
            <a:r>
              <a:rPr lang="en-US" dirty="0" err="1"/>
              <a:t>Extratores</a:t>
            </a:r>
            <a:r>
              <a:rPr lang="en-US" dirty="0"/>
              <a:t> de </a:t>
            </a:r>
            <a:r>
              <a:rPr lang="en-US" dirty="0" err="1"/>
              <a:t>Termos</a:t>
            </a:r>
            <a:endParaRPr lang="en-US" dirty="0"/>
          </a:p>
          <a:p>
            <a:endParaRPr lang="en-US" dirty="0" smtClean="0"/>
          </a:p>
          <a:p>
            <a:r>
              <a:rPr lang="pt-BR" dirty="0" err="1" smtClean="0"/>
              <a:t>Solr</a:t>
            </a:r>
            <a:r>
              <a:rPr lang="pt-BR" dirty="0" smtClean="0"/>
              <a:t>/</a:t>
            </a:r>
            <a:r>
              <a:rPr lang="pt-BR" dirty="0" err="1" smtClean="0"/>
              <a:t>Lucene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05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– 570 mil </a:t>
            </a:r>
            <a:r>
              <a:rPr lang="en-US" dirty="0" err="1" smtClean="0"/>
              <a:t>Matérias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40642"/>
              </p:ext>
            </p:extLst>
          </p:nvPr>
        </p:nvGraphicFramePr>
        <p:xfrm>
          <a:off x="457200" y="1916113"/>
          <a:ext cx="8262938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Microsoft Excel 97 - 2004 Worksheet" r:id="rId3" imgW="7454900" imgH="3454400" progId="Excel.Sheet.8">
                  <p:link updateAutomatic="1"/>
                </p:oleObj>
              </mc:Choice>
              <mc:Fallback>
                <p:oleObj name="Microsoft Excel 97 - 2004 Worksheet" r:id="rId3" imgW="7454900" imgH="3454400" progId="Excel.Shee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916113"/>
                        <a:ext cx="8262938" cy="454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5239</TotalTime>
  <Words>1086</Words>
  <Application>Microsoft Macintosh PowerPoint</Application>
  <PresentationFormat>On-screen Show (4:3)</PresentationFormat>
  <Paragraphs>190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Median</vt:lpstr>
      <vt:lpstr>\\localhost\Users\demetrius\projetos\TextAnalysis\referencias\Dissertacoes e Propostas\Macintosh HD:Users:demetrius:Desktop:bd.txt!bd.txt!R1C1:R18C8</vt:lpstr>
      <vt:lpstr>Sistema de recomendação DE MATéRIAS RELACIONADAS para suporte À produção de MATÉRIAS DO PORTAL G1</vt:lpstr>
      <vt:lpstr>Proposta</vt:lpstr>
      <vt:lpstr>Problema.</vt:lpstr>
      <vt:lpstr>Motivação</vt:lpstr>
      <vt:lpstr>Desafios</vt:lpstr>
      <vt:lpstr>Trabalhos Relacionados</vt:lpstr>
      <vt:lpstr>Trabalhos Relacionados</vt:lpstr>
      <vt:lpstr>Estado da Arte</vt:lpstr>
      <vt:lpstr>Corpus – 570 mil Matérias</vt:lpstr>
      <vt:lpstr>Dados do Corpus</vt:lpstr>
      <vt:lpstr>Plano de ação</vt:lpstr>
      <vt:lpstr>Plano de ação</vt:lpstr>
      <vt:lpstr>Estrutura da Dissertação</vt:lpstr>
      <vt:lpstr>Cronograma</vt:lpstr>
      <vt:lpstr>Referências</vt:lpstr>
      <vt:lpstr>Referências</vt:lpstr>
      <vt:lpstr>Referências</vt:lpstr>
      <vt:lpstr>Referências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Demetrius</dc:creator>
  <cp:keywords/>
  <dc:description/>
  <cp:lastModifiedBy>demetrius</cp:lastModifiedBy>
  <cp:revision>106</cp:revision>
  <dcterms:created xsi:type="dcterms:W3CDTF">2011-02-01T01:42:47Z</dcterms:created>
  <dcterms:modified xsi:type="dcterms:W3CDTF">2011-11-17T02:31:01Z</dcterms:modified>
  <cp:category/>
</cp:coreProperties>
</file>