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4344-BDF7-405B-94EB-B3B6ED860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CAD82-4662-4FBA-867C-51893AE59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764CE-66ED-4B93-9F82-FE9889D9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4AD8-0C7C-4E27-A5A6-1EEB5D17C56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BC973-F760-462A-960E-479936D2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33458-0414-4A96-B634-7BA7F55A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1D0E-29E5-43EE-AFE6-A37823AD1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12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8538-D214-481A-BA1B-34CA87F3F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E844F-D8A4-4DC7-9FF4-5BE199AB6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2B773-B8BB-4D92-9068-08619B8B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4AD8-0C7C-4E27-A5A6-1EEB5D17C56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A6B93-1F74-40F5-B744-421E6D72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5177A-A682-4521-8F98-53B74A03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1D0E-29E5-43EE-AFE6-A37823AD1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5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DED8C-7CA8-41AE-8B1D-279C820FB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CD192-CFD2-44F9-A83B-75F08DFD6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96BBB-7FFE-4A28-AD38-BA28BC0A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4AD8-0C7C-4E27-A5A6-1EEB5D17C56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5BE7C-E8C9-41F2-81D1-FA77387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120EF-7B80-4023-8E7B-C64C0EBC3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1D0E-29E5-43EE-AFE6-A37823AD1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8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B29DB-E141-46BC-BFEB-C86673C2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7A26D-9168-4B51-A647-3597CE440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64569-8D6B-4C8B-AF5C-C03032336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4AD8-0C7C-4E27-A5A6-1EEB5D17C56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20A0-C8E5-47C2-BC03-C1731B96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9246-0CFD-4BB1-8156-0F6AFF0C3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1D0E-29E5-43EE-AFE6-A37823AD1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0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A0F2-DF49-475A-B357-0EF634C1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41A14-5D95-4188-85E9-D214B469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7FC8A-088A-4226-ABF5-1B47F92C7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4AD8-0C7C-4E27-A5A6-1EEB5D17C56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DBC5E-F1B6-4956-8D62-23BA0F0E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24340-3D00-4E56-B281-6F8BBB6C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1D0E-29E5-43EE-AFE6-A37823AD1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2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B4973-7EA6-4473-AD9F-14D3F99A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568F-7DA6-497A-B84A-3BC33581B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14E5E-76D5-4B8C-9F80-B9C52BA33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88144-6F22-452C-A5A8-16A44BF7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4AD8-0C7C-4E27-A5A6-1EEB5D17C56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19A2E-83EF-4893-BED5-FF05AFEF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CED45-8D00-4C23-B111-F0D9F34A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1D0E-29E5-43EE-AFE6-A37823AD1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63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E31E-80C3-488C-A3A9-ADE212D6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613CA-B520-4B49-A1B6-C1A48EA77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74271-95EF-43E2-93D1-2BE05F777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2364A-339E-43A9-9B31-86EF15389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83F7F2-94A4-4DCB-86E3-3D37C5CEE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012DA3-079A-4645-8DEC-D542EA17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4AD8-0C7C-4E27-A5A6-1EEB5D17C56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F01488-F19F-4748-A288-8C5447B5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88AA7-E5CB-48F9-A5CB-5C51AE5C3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1D0E-29E5-43EE-AFE6-A37823AD1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9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235E-05E5-41F0-BF3F-213B21FD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7C966-5ABF-4E3F-9752-6B4FD7A5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4AD8-0C7C-4E27-A5A6-1EEB5D17C56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6BD5A-2DC2-4803-A789-355591F8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43BF5-9167-47FB-824B-9CE7AD71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1D0E-29E5-43EE-AFE6-A37823AD1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0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C7E49A-98BA-4972-9C66-5BD3CA347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4AD8-0C7C-4E27-A5A6-1EEB5D17C56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FE2D73-B177-402D-B1E0-97D93055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8BC7B-536B-41B5-8932-3597E72F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1D0E-29E5-43EE-AFE6-A37823AD1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3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27E4-BCCA-4F54-98BA-247D7C47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2DCB8-CF7E-4947-AD23-4DB612A86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A0DA4-AA88-4B29-B3D8-7ED9B26E7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D5937-5F1A-4279-B6AE-261D4799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4AD8-0C7C-4E27-A5A6-1EEB5D17C56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605FA-B886-48E7-B803-3ED6C48A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F75B3-2113-4C12-9AD7-D3FA980D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1D0E-29E5-43EE-AFE6-A37823AD1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7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BED0-29BB-47FC-93CE-E4BC7787C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6EF97-3115-4A4F-925F-A869E2A15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77F8E-AF9F-4572-B011-8308EBDCB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3F378-3544-47D2-A2AB-E8FF33C64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4AD8-0C7C-4E27-A5A6-1EEB5D17C56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704C0-5081-4596-A129-04F4774CC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5E046-E60B-49E4-9710-9EC2FDBF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1D0E-29E5-43EE-AFE6-A37823AD1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8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DBED6-D973-479E-80D2-C67AEC4EB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B3C17-3905-4ABA-ABDE-EB09941BE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97B65-6998-4243-80ED-4DB1FB9FB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54AD8-0C7C-4E27-A5A6-1EEB5D17C56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FA561-B542-478A-BCCD-05E35B98E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B1C49-DF3A-44C1-837E-2300F690B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81D0E-29E5-43EE-AFE6-A37823AD1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6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amidoncorp.com/ft-114-43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A711-B9B3-417C-AA74-3D9E9AE85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beverage antenna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1211D-FE2B-4015-92F1-9F597A768D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4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02FE-BDAA-4CCE-8880-45170826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choose beverage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ED510-B75C-4610-A084-E3DF9A68F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Antenna gains are fixed for both Rx and </a:t>
            </a:r>
            <a:r>
              <a:rPr lang="en-US" dirty="0" err="1"/>
              <a:t>Tx</a:t>
            </a:r>
            <a:endParaRPr lang="en-US" dirty="0"/>
          </a:p>
          <a:p>
            <a:r>
              <a:rPr lang="en-US" dirty="0"/>
              <a:t>We can use separate antennas for Rx and </a:t>
            </a:r>
            <a:r>
              <a:rPr lang="en-US" dirty="0" err="1"/>
              <a:t>Tx</a:t>
            </a:r>
            <a:endParaRPr lang="en-US" dirty="0"/>
          </a:p>
          <a:p>
            <a:r>
              <a:rPr lang="en-US" dirty="0"/>
              <a:t>I’m more into listening at this point, so beverage is ideal</a:t>
            </a:r>
          </a:p>
          <a:p>
            <a:r>
              <a:rPr lang="en-US" dirty="0"/>
              <a:t>It’s easy to setup (and teardown/move) – can hang between 2 trees</a:t>
            </a:r>
          </a:p>
          <a:p>
            <a:r>
              <a:rPr lang="en-US" dirty="0"/>
              <a:t>It’s inexpensive</a:t>
            </a:r>
          </a:p>
          <a:p>
            <a:r>
              <a:rPr lang="en-US" dirty="0"/>
              <a:t>It’s possible to use shorter ¼ lambda wires and still get good reception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1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DA7D-D569-446C-B9EC-BD257A8C2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Beverage ingredients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9DABF-433B-4DBD-B195-15C71719A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 stranded insulated wire approximately 60’ long.</a:t>
            </a:r>
          </a:p>
          <a:p>
            <a:r>
              <a:rPr lang="en-US" dirty="0"/>
              <a:t>2 copper ground rods w/clamps.</a:t>
            </a:r>
          </a:p>
          <a:p>
            <a:r>
              <a:rPr lang="en-US" dirty="0"/>
              <a:t>Feedline attached to one end – 50 ohms coax.</a:t>
            </a:r>
          </a:p>
          <a:p>
            <a:r>
              <a:rPr lang="en-US" dirty="0"/>
              <a:t>Feedline transformer</a:t>
            </a:r>
          </a:p>
          <a:p>
            <a:r>
              <a:rPr lang="en-US" dirty="0"/>
              <a:t>The other end terminated through a 450 ohm resistor (2-watt, non-inductive, flame-proof) to ground.</a:t>
            </a:r>
          </a:p>
        </p:txBody>
      </p:sp>
    </p:spTree>
    <p:extLst>
      <p:ext uri="{BB962C8B-B14F-4D97-AF65-F5344CB8AC3E}">
        <p14:creationId xmlns:p14="http://schemas.microsoft.com/office/powerpoint/2010/main" val="89577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45665-6241-4872-8BA6-343ACB74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layout of the beverage</a:t>
            </a:r>
          </a:p>
        </p:txBody>
      </p:sp>
      <p:pic>
        <p:nvPicPr>
          <p:cNvPr id="2050" name="Picture 2" descr="Image result for beverage antenna">
            <a:extLst>
              <a:ext uri="{FF2B5EF4-FFF2-40B4-BE49-F238E27FC236}">
                <a16:creationId xmlns:a16="http://schemas.microsoft.com/office/drawing/2014/main" id="{D7340180-D096-4AF3-B434-7A2C7CCF0E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7" y="2467769"/>
            <a:ext cx="679132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805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9B8FD-8757-4CAF-9BC7-FF112605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D3AEF-EE80-404C-BA4E-B5F571448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http://www.amidoncorp.com/ft-114-43/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AWG #26 mag wire</a:t>
            </a:r>
          </a:p>
          <a:p>
            <a:endParaRPr lang="en-US" dirty="0"/>
          </a:p>
        </p:txBody>
      </p:sp>
      <p:pic>
        <p:nvPicPr>
          <p:cNvPr id="5" name="Picture 4" descr="10  x  Amidon  FT114-61   FERRITE TOROID.  Fair-rite 5961001001  BALUN, FILTER">
            <a:extLst>
              <a:ext uri="{FF2B5EF4-FFF2-40B4-BE49-F238E27FC236}">
                <a16:creationId xmlns:a16="http://schemas.microsoft.com/office/drawing/2014/main" id="{89DE1855-A1A5-41C2-AC4A-4A576D566D6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964" y="2430462"/>
            <a:ext cx="2163618" cy="1818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s://vk6ysf.com/unun_9-1_image02.png">
            <a:extLst>
              <a:ext uri="{FF2B5EF4-FFF2-40B4-BE49-F238E27FC236}">
                <a16:creationId xmlns:a16="http://schemas.microsoft.com/office/drawing/2014/main" id="{220DDCDA-CBDF-4C23-8DAE-E686C62BDA4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97" y="2462212"/>
            <a:ext cx="2783205" cy="1933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555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4E5C-964D-4177-BBFA-F429B28F6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Radiation pattern – very directional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288ECF-5FF3-4847-AC36-F80B5EBB1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8813C7-C124-4A70-BAE3-B0CDBD261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1" y="2109787"/>
            <a:ext cx="5329381" cy="391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81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CC42-D0C1-46A1-99E5-907A97FB7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98191-7659-4993-ADC5-3D9DB34F7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of the directionality of the beverage (I just like saying it) antenna, it rejects off axis signals and noise.</a:t>
            </a:r>
          </a:p>
          <a:p>
            <a:r>
              <a:rPr lang="en-US" dirty="0"/>
              <a:t>The dB gain is due to increased SNR, but its still pretty low around -20 to -10 </a:t>
            </a:r>
            <a:r>
              <a:rPr lang="en-US" dirty="0" err="1"/>
              <a:t>dBi</a:t>
            </a:r>
            <a:r>
              <a:rPr lang="en-US" dirty="0"/>
              <a:t>.</a:t>
            </a:r>
          </a:p>
          <a:p>
            <a:r>
              <a:rPr lang="en-US" dirty="0"/>
              <a:t>The incoming wave acts like an electron bulldozer, aka a travelling wave antenna – it does not resonate.</a:t>
            </a:r>
          </a:p>
          <a:p>
            <a:r>
              <a:rPr lang="en-US" dirty="0"/>
              <a:t>The E field is tilted due to resistance in the earth causing a drag effect </a:t>
            </a:r>
            <a:r>
              <a:rPr lang="en-US"/>
              <a:t>and acting </a:t>
            </a:r>
            <a:r>
              <a:rPr lang="en-US" dirty="0"/>
              <a:t>like a bulldozer’s shovel, pushing the electrons down the pike.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0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1337F-B78B-42E4-AEC6-BE5B6657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glimpse into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4BA8C-377A-436B-9EDA-C6974B819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541E9C-9A32-46D6-BF4C-B55E4FE44028}"/>
              </a:ext>
            </a:extLst>
          </p:cNvPr>
          <p:cNvSpPr/>
          <p:nvPr/>
        </p:nvSpPr>
        <p:spPr>
          <a:xfrm>
            <a:off x="6559061" y="2470638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021779-3A5D-4261-88C5-5835D587457A}"/>
              </a:ext>
            </a:extLst>
          </p:cNvPr>
          <p:cNvSpPr/>
          <p:nvPr/>
        </p:nvSpPr>
        <p:spPr>
          <a:xfrm>
            <a:off x="6559061" y="41616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22CAFDA-FF4F-47D7-9C0A-259EF417C7DE}"/>
              </a:ext>
            </a:extLst>
          </p:cNvPr>
          <p:cNvSpPr/>
          <p:nvPr/>
        </p:nvSpPr>
        <p:spPr>
          <a:xfrm>
            <a:off x="5634182" y="2327564"/>
            <a:ext cx="4215623" cy="3085097"/>
          </a:xfrm>
          <a:custGeom>
            <a:avLst/>
            <a:gdLst>
              <a:gd name="connsiteX0" fmla="*/ 0 w 4215623"/>
              <a:gd name="connsiteY0" fmla="*/ 0 h 3085097"/>
              <a:gd name="connsiteX1" fmla="*/ 1958109 w 4215623"/>
              <a:gd name="connsiteY1" fmla="*/ 92363 h 3085097"/>
              <a:gd name="connsiteX2" fmla="*/ 2078182 w 4215623"/>
              <a:gd name="connsiteY2" fmla="*/ 969818 h 3085097"/>
              <a:gd name="connsiteX3" fmla="*/ 498763 w 4215623"/>
              <a:gd name="connsiteY3" fmla="*/ 1976581 h 3085097"/>
              <a:gd name="connsiteX4" fmla="*/ 757382 w 4215623"/>
              <a:gd name="connsiteY4" fmla="*/ 2955636 h 3085097"/>
              <a:gd name="connsiteX5" fmla="*/ 3888509 w 4215623"/>
              <a:gd name="connsiteY5" fmla="*/ 3066472 h 3085097"/>
              <a:gd name="connsiteX6" fmla="*/ 4119418 w 4215623"/>
              <a:gd name="connsiteY6" fmla="*/ 3084945 h 3085097"/>
              <a:gd name="connsiteX7" fmla="*/ 4119418 w 4215623"/>
              <a:gd name="connsiteY7" fmla="*/ 3084945 h 308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15623" h="3085097">
                <a:moveTo>
                  <a:pt x="0" y="0"/>
                </a:moveTo>
                <a:lnTo>
                  <a:pt x="1958109" y="92363"/>
                </a:lnTo>
                <a:cubicBezTo>
                  <a:pt x="2304473" y="253999"/>
                  <a:pt x="2321406" y="655782"/>
                  <a:pt x="2078182" y="969818"/>
                </a:cubicBezTo>
                <a:cubicBezTo>
                  <a:pt x="1834958" y="1283854"/>
                  <a:pt x="718896" y="1645611"/>
                  <a:pt x="498763" y="1976581"/>
                </a:cubicBezTo>
                <a:cubicBezTo>
                  <a:pt x="278630" y="2307551"/>
                  <a:pt x="192424" y="2773988"/>
                  <a:pt x="757382" y="2955636"/>
                </a:cubicBezTo>
                <a:cubicBezTo>
                  <a:pt x="1322340" y="3137285"/>
                  <a:pt x="3328170" y="3044920"/>
                  <a:pt x="3888509" y="3066472"/>
                </a:cubicBezTo>
                <a:cubicBezTo>
                  <a:pt x="4448848" y="3088024"/>
                  <a:pt x="4119418" y="3084945"/>
                  <a:pt x="4119418" y="3084945"/>
                </a:cubicBezTo>
                <a:lnTo>
                  <a:pt x="4119418" y="3084945"/>
                </a:lnTo>
              </a:path>
            </a:pathLst>
          </a:cu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841DF-9396-433E-9967-7DE745ECB585}"/>
              </a:ext>
            </a:extLst>
          </p:cNvPr>
          <p:cNvCxnSpPr>
            <a:cxnSpLocks/>
          </p:cNvCxnSpPr>
          <p:nvPr/>
        </p:nvCxnSpPr>
        <p:spPr>
          <a:xfrm>
            <a:off x="7016261" y="2927838"/>
            <a:ext cx="1564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B78741-E7F4-4240-A1C6-21E2C32835FA}"/>
              </a:ext>
            </a:extLst>
          </p:cNvPr>
          <p:cNvCxnSpPr>
            <a:cxnSpLocks/>
          </p:cNvCxnSpPr>
          <p:nvPr/>
        </p:nvCxnSpPr>
        <p:spPr>
          <a:xfrm flipV="1">
            <a:off x="8580582" y="2927838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73602E-8573-4CAA-95E9-03B66399B453}"/>
              </a:ext>
            </a:extLst>
          </p:cNvPr>
          <p:cNvCxnSpPr>
            <a:cxnSpLocks/>
          </p:cNvCxnSpPr>
          <p:nvPr/>
        </p:nvCxnSpPr>
        <p:spPr>
          <a:xfrm flipV="1">
            <a:off x="8575964" y="3870112"/>
            <a:ext cx="0" cy="1771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C630506-A257-453C-A809-0EA3797ED35F}"/>
              </a:ext>
            </a:extLst>
          </p:cNvPr>
          <p:cNvCxnSpPr/>
          <p:nvPr/>
        </p:nvCxnSpPr>
        <p:spPr>
          <a:xfrm flipV="1">
            <a:off x="8575964" y="3380509"/>
            <a:ext cx="13854" cy="45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FA5509F-C687-4C97-8956-FC2D8F9EDB71}"/>
              </a:ext>
            </a:extLst>
          </p:cNvPr>
          <p:cNvSpPr/>
          <p:nvPr/>
        </p:nvSpPr>
        <p:spPr>
          <a:xfrm>
            <a:off x="8478982" y="3380509"/>
            <a:ext cx="258618" cy="7019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253F5D-9122-482B-B62A-BA7A9C656401}"/>
              </a:ext>
            </a:extLst>
          </p:cNvPr>
          <p:cNvCxnSpPr/>
          <p:nvPr/>
        </p:nvCxnSpPr>
        <p:spPr>
          <a:xfrm>
            <a:off x="4645891" y="4755686"/>
            <a:ext cx="1913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9E2A6F-8A7C-47A1-89EC-C0977912038B}"/>
              </a:ext>
            </a:extLst>
          </p:cNvPr>
          <p:cNvCxnSpPr/>
          <p:nvPr/>
        </p:nvCxnSpPr>
        <p:spPr>
          <a:xfrm>
            <a:off x="4433455" y="2927838"/>
            <a:ext cx="2125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E7EFC94-D144-4641-BB9D-2B54354D94BD}"/>
              </a:ext>
            </a:extLst>
          </p:cNvPr>
          <p:cNvSpPr/>
          <p:nvPr/>
        </p:nvSpPr>
        <p:spPr>
          <a:xfrm>
            <a:off x="4793672" y="5615707"/>
            <a:ext cx="5203914" cy="17549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869075-E25C-4630-91A9-4A0302341E51}"/>
              </a:ext>
            </a:extLst>
          </p:cNvPr>
          <p:cNvCxnSpPr/>
          <p:nvPr/>
        </p:nvCxnSpPr>
        <p:spPr>
          <a:xfrm>
            <a:off x="2520285" y="5680273"/>
            <a:ext cx="2125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94EED8-CC46-4A28-9826-2005A36892D4}"/>
              </a:ext>
            </a:extLst>
          </p:cNvPr>
          <p:cNvCxnSpPr/>
          <p:nvPr/>
        </p:nvCxnSpPr>
        <p:spPr>
          <a:xfrm>
            <a:off x="2507671" y="5472453"/>
            <a:ext cx="2125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702D02C-35C9-4F26-9F75-E7F591DB5023}"/>
              </a:ext>
            </a:extLst>
          </p:cNvPr>
          <p:cNvCxnSpPr/>
          <p:nvPr/>
        </p:nvCxnSpPr>
        <p:spPr>
          <a:xfrm>
            <a:off x="3370652" y="2332093"/>
            <a:ext cx="2125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EE930A-12DE-4E7F-97F8-39E678493894}"/>
              </a:ext>
            </a:extLst>
          </p:cNvPr>
          <p:cNvCxnSpPr/>
          <p:nvPr/>
        </p:nvCxnSpPr>
        <p:spPr>
          <a:xfrm flipH="1">
            <a:off x="8820727" y="3731491"/>
            <a:ext cx="895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D51B98F-4014-4C00-81E9-630FE2E323AB}"/>
              </a:ext>
            </a:extLst>
          </p:cNvPr>
          <p:cNvSpPr/>
          <p:nvPr/>
        </p:nvSpPr>
        <p:spPr>
          <a:xfrm>
            <a:off x="4798291" y="5435598"/>
            <a:ext cx="5203914" cy="17549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34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245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My beverage antenna</vt:lpstr>
      <vt:lpstr>Why choose beverage</vt:lpstr>
      <vt:lpstr>Beverage ingredients</vt:lpstr>
      <vt:lpstr>Overview layout of the beverage</vt:lpstr>
      <vt:lpstr>Transformer </vt:lpstr>
      <vt:lpstr>Radiation pattern – very directional</vt:lpstr>
      <vt:lpstr>Some theory</vt:lpstr>
      <vt:lpstr>A glimpse into 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beverage antenna</dc:title>
  <dc:creator>Bart Bartel</dc:creator>
  <cp:lastModifiedBy>Bart Bartel</cp:lastModifiedBy>
  <cp:revision>77</cp:revision>
  <dcterms:created xsi:type="dcterms:W3CDTF">2018-05-31T19:26:37Z</dcterms:created>
  <dcterms:modified xsi:type="dcterms:W3CDTF">2018-06-01T18:08:04Z</dcterms:modified>
</cp:coreProperties>
</file>