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4344-BDF7-405B-94EB-B3B6ED86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AD82-4662-4FBA-867C-51893AE5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64CE-66ED-4B93-9F82-FE9889D9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C973-F760-462A-960E-479936D2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3458-0414-4A96-B634-7BA7F55A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538-D214-481A-BA1B-34CA87F3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844F-D8A4-4DC7-9FF4-5BE199AB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B773-B8BB-4D92-9068-08619B8B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6B93-1F74-40F5-B744-421E6D72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177A-A682-4521-8F98-53B74A03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5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ED8C-7CA8-41AE-8B1D-279C820FB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CD192-CFD2-44F9-A83B-75F08DFD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6BBB-7FFE-4A28-AD38-BA28BC0A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BE7C-E8C9-41F2-81D1-FA77387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20EF-7B80-4023-8E7B-C64C0EBC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29DB-E141-46BC-BFEB-C86673C2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A26D-9168-4B51-A647-3597CE44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4569-8D6B-4C8B-AF5C-C0303233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20A0-C8E5-47C2-BC03-C1731B9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9246-0CFD-4BB1-8156-0F6AFF0C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A0F2-DF49-475A-B357-0EF634C1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41A14-5D95-4188-85E9-D214B469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FC8A-088A-4226-ABF5-1B47F92C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BC5E-F1B6-4956-8D62-23BA0F0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4340-3D00-4E56-B281-6F8BBB6C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973-7EA6-4473-AD9F-14D3F99A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568F-7DA6-497A-B84A-3BC33581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4E5E-76D5-4B8C-9F80-B9C52BA3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8144-6F22-452C-A5A8-16A44BF7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9A2E-83EF-4893-BED5-FF05AFEF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ED45-8D00-4C23-B111-F0D9F34A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31E-80C3-488C-A3A9-ADE212D6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613CA-B520-4B49-A1B6-C1A48EA7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4271-95EF-43E2-93D1-2BE05F77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364A-339E-43A9-9B31-86EF1538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3F7F2-94A4-4DCB-86E3-3D37C5CEE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12DA3-079A-4645-8DEC-D542EA17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01488-F19F-4748-A288-8C5447B5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88AA7-E5CB-48F9-A5CB-5C51AE5C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235E-05E5-41F0-BF3F-213B21F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7C966-5ABF-4E3F-9752-6B4FD7A5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6BD5A-2DC2-4803-A789-355591F8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43BF5-9167-47FB-824B-9CE7AD71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E49A-98BA-4972-9C66-5BD3CA34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E2D73-B177-402D-B1E0-97D93055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BC7B-536B-41B5-8932-3597E72F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27E4-BCCA-4F54-98BA-247D7C47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CB8-CF7E-4947-AD23-4DB612A8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A0DA4-AA88-4B29-B3D8-7ED9B26E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D5937-5F1A-4279-B6AE-261D4799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05FA-B886-48E7-B803-3ED6C48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75B3-2113-4C12-9AD7-D3FA980D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BED0-29BB-47FC-93CE-E4BC7787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EF97-3115-4A4F-925F-A869E2A1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7F8E-AF9F-4572-B011-8308EBDCB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F378-3544-47D2-A2AB-E8FF33C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704C0-5081-4596-A129-04F4774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E046-E60B-49E4-9710-9EC2FDBF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DBED6-D973-479E-80D2-C67AEC4E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B3C17-3905-4ABA-ABDE-EB09941B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7B65-6998-4243-80ED-4DB1FB9F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4AD8-0C7C-4E27-A5A6-1EEB5D17C56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A561-B542-478A-BCCD-05E35B98E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1C49-DF3A-44C1-837E-2300F690B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1D0E-29E5-43EE-AFE6-A37823AD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rl.org/shop/ON4UN-s-Low-Band-DX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amidoncorp.com/ft-114-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711-B9B3-417C-AA74-3D9E9AE85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beverage antenna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1211D-FE2B-4015-92F1-9F597A768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2FE-BDAA-4CCE-8880-451708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beverage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D510-B75C-4610-A084-E3DF9A68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Antenna gains are fixed for both Rx and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We can get higher Rx gain using a separate antenna</a:t>
            </a:r>
          </a:p>
          <a:p>
            <a:r>
              <a:rPr lang="en-US" dirty="0"/>
              <a:t>I’m more into listening at this point, so beverage is ideal</a:t>
            </a:r>
          </a:p>
          <a:p>
            <a:r>
              <a:rPr lang="en-US" dirty="0"/>
              <a:t>It’s easy to setup (and teardown/move)</a:t>
            </a:r>
          </a:p>
          <a:p>
            <a:r>
              <a:rPr lang="en-US" dirty="0"/>
              <a:t>It’s inexpensive</a:t>
            </a:r>
          </a:p>
          <a:p>
            <a:r>
              <a:rPr lang="en-US" dirty="0"/>
              <a:t>It’s possible to use shorter wires and still get good reception</a:t>
            </a:r>
          </a:p>
          <a:p>
            <a:r>
              <a:rPr lang="en-US" dirty="0"/>
              <a:t>Drawback: It requires a very long wire (0.5 to 1.0 lambda)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DA7D-D569-446C-B9EC-BD257A8C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meter beverage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DABF-433B-4DBD-B195-15C71719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horizontal 26 AWG mag wire approximately 60’ long.</a:t>
            </a:r>
          </a:p>
          <a:p>
            <a:r>
              <a:rPr lang="en-US" dirty="0"/>
              <a:t>Above ground about 4 feet.</a:t>
            </a:r>
          </a:p>
          <a:p>
            <a:r>
              <a:rPr lang="en-US" dirty="0"/>
              <a:t>Any suspension hardware, needs to be insulated from the mag wire.</a:t>
            </a:r>
          </a:p>
          <a:p>
            <a:r>
              <a:rPr lang="en-US" dirty="0"/>
              <a:t>2 copper ground rods w/clamps.</a:t>
            </a:r>
          </a:p>
          <a:p>
            <a:r>
              <a:rPr lang="en-US" dirty="0"/>
              <a:t>Feedline attached to one end – 50 ohms coax.</a:t>
            </a:r>
          </a:p>
          <a:p>
            <a:r>
              <a:rPr lang="en-US" dirty="0"/>
              <a:t>Feedline transformer (8-turn </a:t>
            </a:r>
            <a:r>
              <a:rPr lang="en-US" dirty="0" err="1"/>
              <a:t>trifilar</a:t>
            </a:r>
            <a:r>
              <a:rPr lang="en-US" dirty="0"/>
              <a:t> winding) – design by ON4UN available </a:t>
            </a:r>
            <a:r>
              <a:rPr lang="en-US" dirty="0">
                <a:hlinkClick r:id="rId2"/>
              </a:rPr>
              <a:t>https://www.arrl.org/shop/ON4UN-s-Low-Band-DXing</a:t>
            </a:r>
            <a:endParaRPr lang="en-US" dirty="0"/>
          </a:p>
          <a:p>
            <a:r>
              <a:rPr lang="en-US" dirty="0"/>
              <a:t>The other end terminated through a 450 ohm resistor (2-watt, non-inductive, flame-proof) to ground.</a:t>
            </a:r>
          </a:p>
        </p:txBody>
      </p:sp>
    </p:spTree>
    <p:extLst>
      <p:ext uri="{BB962C8B-B14F-4D97-AF65-F5344CB8AC3E}">
        <p14:creationId xmlns:p14="http://schemas.microsoft.com/office/powerpoint/2010/main" val="89577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5665-6241-4872-8BA6-343ACB7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layout of the beverage</a:t>
            </a:r>
          </a:p>
        </p:txBody>
      </p:sp>
      <p:pic>
        <p:nvPicPr>
          <p:cNvPr id="2050" name="Picture 2" descr="Image result for beverage antenna">
            <a:extLst>
              <a:ext uri="{FF2B5EF4-FFF2-40B4-BE49-F238E27FC236}">
                <a16:creationId xmlns:a16="http://schemas.microsoft.com/office/drawing/2014/main" id="{D7340180-D096-4AF3-B434-7A2C7CCF0E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2467769"/>
            <a:ext cx="6791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B8FD-8757-4CAF-9BC7-FF11260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3AEF-EE80-404C-BA4E-B5F571448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http://www.amidoncorp.com/ft-114-43/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AWG #26 mag wire</a:t>
            </a:r>
          </a:p>
          <a:p>
            <a:endParaRPr lang="en-US" dirty="0"/>
          </a:p>
        </p:txBody>
      </p:sp>
      <p:pic>
        <p:nvPicPr>
          <p:cNvPr id="5" name="Picture 4" descr="10  x  Amidon  FT114-61   FERRITE TOROID.  Fair-rite 5961001001  BALUN, FILTER">
            <a:extLst>
              <a:ext uri="{FF2B5EF4-FFF2-40B4-BE49-F238E27FC236}">
                <a16:creationId xmlns:a16="http://schemas.microsoft.com/office/drawing/2014/main" id="{89DE1855-A1A5-41C2-AC4A-4A576D566D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4" y="2430462"/>
            <a:ext cx="2163618" cy="181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vk6ysf.com/unun_9-1_image02.png">
            <a:extLst>
              <a:ext uri="{FF2B5EF4-FFF2-40B4-BE49-F238E27FC236}">
                <a16:creationId xmlns:a16="http://schemas.microsoft.com/office/drawing/2014/main" id="{220DDCDA-CBDF-4C23-8DAE-E686C62BDA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7" y="2462212"/>
            <a:ext cx="2783205" cy="19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55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E5C-964D-4177-BBFA-F429B28F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 – very directional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88ECF-5FF3-4847-AC36-F80B5EBB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813C7-C124-4A70-BAE3-B0CDBD26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2109787"/>
            <a:ext cx="5329381" cy="39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8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CC42-D0C1-46A1-99E5-907A97FB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8191-7659-4993-ADC5-3D9DB34F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directionality of the beverage (I just like saying it) antenna, it rejects off axis signals and noise.</a:t>
            </a:r>
          </a:p>
          <a:p>
            <a:r>
              <a:rPr lang="en-US" dirty="0"/>
              <a:t>So the dB gain is due to increased SNR.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37F-B78B-42E4-AEC6-BE5B6657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BA8C-377A-436B-9EDA-C6974B81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41E9C-9A32-46D6-BF4C-B55E4FE44028}"/>
              </a:ext>
            </a:extLst>
          </p:cNvPr>
          <p:cNvSpPr/>
          <p:nvPr/>
        </p:nvSpPr>
        <p:spPr>
          <a:xfrm>
            <a:off x="6559061" y="247063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021779-3A5D-4261-88C5-5835D587457A}"/>
              </a:ext>
            </a:extLst>
          </p:cNvPr>
          <p:cNvSpPr/>
          <p:nvPr/>
        </p:nvSpPr>
        <p:spPr>
          <a:xfrm>
            <a:off x="6559061" y="4161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2CAFDA-FF4F-47D7-9C0A-259EF417C7DE}"/>
              </a:ext>
            </a:extLst>
          </p:cNvPr>
          <p:cNvSpPr/>
          <p:nvPr/>
        </p:nvSpPr>
        <p:spPr>
          <a:xfrm>
            <a:off x="5634182" y="2327564"/>
            <a:ext cx="4215623" cy="3085097"/>
          </a:xfrm>
          <a:custGeom>
            <a:avLst/>
            <a:gdLst>
              <a:gd name="connsiteX0" fmla="*/ 0 w 4215623"/>
              <a:gd name="connsiteY0" fmla="*/ 0 h 3085097"/>
              <a:gd name="connsiteX1" fmla="*/ 1958109 w 4215623"/>
              <a:gd name="connsiteY1" fmla="*/ 92363 h 3085097"/>
              <a:gd name="connsiteX2" fmla="*/ 2078182 w 4215623"/>
              <a:gd name="connsiteY2" fmla="*/ 969818 h 3085097"/>
              <a:gd name="connsiteX3" fmla="*/ 498763 w 4215623"/>
              <a:gd name="connsiteY3" fmla="*/ 1976581 h 3085097"/>
              <a:gd name="connsiteX4" fmla="*/ 757382 w 4215623"/>
              <a:gd name="connsiteY4" fmla="*/ 2955636 h 3085097"/>
              <a:gd name="connsiteX5" fmla="*/ 3888509 w 4215623"/>
              <a:gd name="connsiteY5" fmla="*/ 3066472 h 3085097"/>
              <a:gd name="connsiteX6" fmla="*/ 4119418 w 4215623"/>
              <a:gd name="connsiteY6" fmla="*/ 3084945 h 3085097"/>
              <a:gd name="connsiteX7" fmla="*/ 4119418 w 4215623"/>
              <a:gd name="connsiteY7" fmla="*/ 3084945 h 308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5623" h="3085097">
                <a:moveTo>
                  <a:pt x="0" y="0"/>
                </a:moveTo>
                <a:lnTo>
                  <a:pt x="1958109" y="92363"/>
                </a:lnTo>
                <a:cubicBezTo>
                  <a:pt x="2304473" y="253999"/>
                  <a:pt x="2321406" y="655782"/>
                  <a:pt x="2078182" y="969818"/>
                </a:cubicBezTo>
                <a:cubicBezTo>
                  <a:pt x="1834958" y="1283854"/>
                  <a:pt x="718896" y="1645611"/>
                  <a:pt x="498763" y="1976581"/>
                </a:cubicBezTo>
                <a:cubicBezTo>
                  <a:pt x="278630" y="2307551"/>
                  <a:pt x="192424" y="2773988"/>
                  <a:pt x="757382" y="2955636"/>
                </a:cubicBezTo>
                <a:cubicBezTo>
                  <a:pt x="1322340" y="3137285"/>
                  <a:pt x="3328170" y="3044920"/>
                  <a:pt x="3888509" y="3066472"/>
                </a:cubicBezTo>
                <a:cubicBezTo>
                  <a:pt x="4448848" y="3088024"/>
                  <a:pt x="4119418" y="3084945"/>
                  <a:pt x="4119418" y="3084945"/>
                </a:cubicBezTo>
                <a:lnTo>
                  <a:pt x="4119418" y="3084945"/>
                </a:ln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841DF-9396-433E-9967-7DE745ECB585}"/>
              </a:ext>
            </a:extLst>
          </p:cNvPr>
          <p:cNvCxnSpPr>
            <a:cxnSpLocks/>
          </p:cNvCxnSpPr>
          <p:nvPr/>
        </p:nvCxnSpPr>
        <p:spPr>
          <a:xfrm>
            <a:off x="7016261" y="2927838"/>
            <a:ext cx="156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78741-E7F4-4240-A1C6-21E2C32835FA}"/>
              </a:ext>
            </a:extLst>
          </p:cNvPr>
          <p:cNvCxnSpPr>
            <a:cxnSpLocks/>
          </p:cNvCxnSpPr>
          <p:nvPr/>
        </p:nvCxnSpPr>
        <p:spPr>
          <a:xfrm flipV="1">
            <a:off x="8580582" y="292783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73602E-8573-4CAA-95E9-03B66399B453}"/>
              </a:ext>
            </a:extLst>
          </p:cNvPr>
          <p:cNvCxnSpPr>
            <a:cxnSpLocks/>
          </p:cNvCxnSpPr>
          <p:nvPr/>
        </p:nvCxnSpPr>
        <p:spPr>
          <a:xfrm flipV="1">
            <a:off x="8575964" y="3870112"/>
            <a:ext cx="0" cy="177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630506-A257-453C-A809-0EA3797ED35F}"/>
              </a:ext>
            </a:extLst>
          </p:cNvPr>
          <p:cNvCxnSpPr/>
          <p:nvPr/>
        </p:nvCxnSpPr>
        <p:spPr>
          <a:xfrm flipV="1">
            <a:off x="8575964" y="3380509"/>
            <a:ext cx="13854" cy="45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A5509F-C687-4C97-8956-FC2D8F9EDB71}"/>
              </a:ext>
            </a:extLst>
          </p:cNvPr>
          <p:cNvSpPr/>
          <p:nvPr/>
        </p:nvSpPr>
        <p:spPr>
          <a:xfrm>
            <a:off x="8478982" y="3380509"/>
            <a:ext cx="258618" cy="70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253F5D-9122-482B-B62A-BA7A9C656401}"/>
              </a:ext>
            </a:extLst>
          </p:cNvPr>
          <p:cNvCxnSpPr/>
          <p:nvPr/>
        </p:nvCxnSpPr>
        <p:spPr>
          <a:xfrm>
            <a:off x="4645891" y="4755686"/>
            <a:ext cx="1913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9E2A6F-8A7C-47A1-89EC-C0977912038B}"/>
              </a:ext>
            </a:extLst>
          </p:cNvPr>
          <p:cNvCxnSpPr/>
          <p:nvPr/>
        </p:nvCxnSpPr>
        <p:spPr>
          <a:xfrm>
            <a:off x="4433455" y="2927838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EFC94-D144-4641-BB9D-2B54354D94BD}"/>
              </a:ext>
            </a:extLst>
          </p:cNvPr>
          <p:cNvSpPr/>
          <p:nvPr/>
        </p:nvSpPr>
        <p:spPr>
          <a:xfrm>
            <a:off x="4793672" y="5615707"/>
            <a:ext cx="5203914" cy="175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869075-E25C-4630-91A9-4A0302341E51}"/>
              </a:ext>
            </a:extLst>
          </p:cNvPr>
          <p:cNvCxnSpPr/>
          <p:nvPr/>
        </p:nvCxnSpPr>
        <p:spPr>
          <a:xfrm>
            <a:off x="2520285" y="5680273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94EED8-CC46-4A28-9826-2005A36892D4}"/>
              </a:ext>
            </a:extLst>
          </p:cNvPr>
          <p:cNvCxnSpPr/>
          <p:nvPr/>
        </p:nvCxnSpPr>
        <p:spPr>
          <a:xfrm>
            <a:off x="2507671" y="5472453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02D02C-35C9-4F26-9F75-E7F591DB5023}"/>
              </a:ext>
            </a:extLst>
          </p:cNvPr>
          <p:cNvCxnSpPr/>
          <p:nvPr/>
        </p:nvCxnSpPr>
        <p:spPr>
          <a:xfrm>
            <a:off x="3370652" y="2332093"/>
            <a:ext cx="212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E930A-12DE-4E7F-97F8-39E678493894}"/>
              </a:ext>
            </a:extLst>
          </p:cNvPr>
          <p:cNvCxnSpPr/>
          <p:nvPr/>
        </p:nvCxnSpPr>
        <p:spPr>
          <a:xfrm flipH="1">
            <a:off x="8820727" y="3731491"/>
            <a:ext cx="89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D51B98F-4014-4C00-81E9-630FE2E323AB}"/>
              </a:ext>
            </a:extLst>
          </p:cNvPr>
          <p:cNvSpPr/>
          <p:nvPr/>
        </p:nvSpPr>
        <p:spPr>
          <a:xfrm>
            <a:off x="4798291" y="5435598"/>
            <a:ext cx="5203914" cy="1754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 beverage antenna</vt:lpstr>
      <vt:lpstr>Why choose beverage</vt:lpstr>
      <vt:lpstr>20 meter beverage ingredients</vt:lpstr>
      <vt:lpstr>Overview layout of the beverage</vt:lpstr>
      <vt:lpstr>Transformer </vt:lpstr>
      <vt:lpstr>Radiation pattern – very directional</vt:lpstr>
      <vt:lpstr>Some theory</vt:lpstr>
      <vt:lpstr>A glimpse into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beverage antenna</dc:title>
  <dc:creator>Bart Bartel</dc:creator>
  <cp:lastModifiedBy>Bart Bartel</cp:lastModifiedBy>
  <cp:revision>62</cp:revision>
  <dcterms:created xsi:type="dcterms:W3CDTF">2018-05-31T19:26:37Z</dcterms:created>
  <dcterms:modified xsi:type="dcterms:W3CDTF">2018-05-31T20:35:39Z</dcterms:modified>
</cp:coreProperties>
</file>