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85" r:id="rId10"/>
    <p:sldId id="264" r:id="rId11"/>
    <p:sldId id="265" r:id="rId12"/>
    <p:sldId id="266" r:id="rId13"/>
    <p:sldId id="284"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6" r:id="rId30"/>
    <p:sldId id="282" r:id="rId31"/>
    <p:sldId id="283" r:id="rId32"/>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240" y="-10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0"/>
    </c:title>
    <c:autoTitleDeleted val="0"/>
    <c:plotArea>
      <c:layout/>
      <c:lineChart>
        <c:grouping val="standard"/>
        <c:varyColors val="0"/>
        <c:ser>
          <c:idx val="0"/>
          <c:order val="0"/>
          <c:tx>
            <c:strRef>
              <c:f>Sheet1!$A$2</c:f>
              <c:strCache>
                <c:ptCount val="1"/>
                <c:pt idx="0">
                  <c:v>Region 1</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dLbls>
            <c:dLbl>
              <c:idx val="6"/>
              <c:layout/>
              <c:dLblPos val="r"/>
              <c:showLegendKey val="0"/>
              <c:showVal val="1"/>
              <c:showCatName val="0"/>
              <c:showSerName val="1"/>
              <c:showPercent val="0"/>
              <c:showBubbleSize val="0"/>
            </c:dLbl>
            <c:showLegendKey val="0"/>
            <c:showVal val="0"/>
            <c:showCatName val="0"/>
            <c:showSerName val="0"/>
            <c:showPercent val="0"/>
            <c:showBubbleSize val="0"/>
          </c:dLbls>
          <c:cat>
            <c:strRef>
              <c:f>Sheet1!$B$1:$H$1</c:f>
              <c:strCache>
                <c:ptCount val="7"/>
                <c:pt idx="0">
                  <c:v>1</c:v>
                </c:pt>
                <c:pt idx="1">
                  <c:v>2</c:v>
                </c:pt>
                <c:pt idx="2">
                  <c:v>4</c:v>
                </c:pt>
                <c:pt idx="3">
                  <c:v>8</c:v>
                </c:pt>
                <c:pt idx="4">
                  <c:v>16</c:v>
                </c:pt>
                <c:pt idx="5">
                  <c:v>32</c:v>
                </c:pt>
                <c:pt idx="6">
                  <c:v>64</c:v>
                </c:pt>
              </c:strCache>
            </c:strRef>
          </c:cat>
          <c:val>
            <c:numRef>
              <c:f>Sheet1!$B$2:$H$2</c:f>
              <c:numCache>
                <c:formatCode>General</c:formatCode>
                <c:ptCount val="7"/>
                <c:pt idx="0">
                  <c:v>10.8</c:v>
                </c:pt>
                <c:pt idx="1">
                  <c:v>10.8</c:v>
                </c:pt>
                <c:pt idx="2">
                  <c:v>10.8</c:v>
                </c:pt>
                <c:pt idx="3">
                  <c:v>10.8</c:v>
                </c:pt>
                <c:pt idx="4">
                  <c:v>11.0</c:v>
                </c:pt>
                <c:pt idx="5">
                  <c:v>11.3</c:v>
                </c:pt>
                <c:pt idx="6">
                  <c:v>11.4</c:v>
                </c:pt>
              </c:numCache>
            </c:numRef>
          </c:val>
          <c:smooth val="0"/>
        </c:ser>
        <c:dLbls>
          <c:showLegendKey val="0"/>
          <c:showVal val="0"/>
          <c:showCatName val="0"/>
          <c:showSerName val="0"/>
          <c:showPercent val="0"/>
          <c:showBubbleSize val="0"/>
        </c:dLbls>
        <c:marker val="1"/>
        <c:smooth val="0"/>
        <c:axId val="-2120867304"/>
        <c:axId val="-2120870744"/>
      </c:lineChart>
      <c:catAx>
        <c:axId val="-2120867304"/>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120870744"/>
        <c:crosses val="autoZero"/>
        <c:auto val="1"/>
        <c:lblAlgn val="ctr"/>
        <c:lblOffset val="100"/>
        <c:noMultiLvlLbl val="1"/>
      </c:catAx>
      <c:valAx>
        <c:axId val="-2120870744"/>
        <c:scaling>
          <c:orientation val="minMax"/>
        </c:scaling>
        <c:delete val="0"/>
        <c:axPos val="l"/>
        <c:majorGridlines>
          <c:spPr>
            <a:ln w="12700" cap="flat">
              <a:solidFill>
                <a:srgbClr val="929292"/>
              </a:solidFill>
              <a:prstDash val="solid"/>
              <a:miter lim="400000"/>
            </a:ln>
          </c:spPr>
        </c:majorGridlines>
        <c:title>
          <c:layout/>
          <c:overlay val="0"/>
        </c:title>
        <c:numFmt formatCode="General" sourceLinked="0"/>
        <c:majorTickMark val="none"/>
        <c:minorTickMark val="none"/>
        <c:tickLblPos val="nextTo"/>
        <c:txPr>
          <a:bodyPr rot="0"/>
          <a:lstStyle/>
          <a:p>
            <a:pPr lvl="0">
              <a:defRPr sz="2400" b="0" i="0" u="none" strike="noStrike">
                <a:solidFill>
                  <a:srgbClr val="FFFFFF"/>
                </a:solidFill>
                <a:effectLst/>
                <a:latin typeface="Helvetica Light"/>
              </a:defRPr>
            </a:pPr>
            <a:endParaRPr lang="en-US"/>
          </a:p>
        </c:txPr>
        <c:crossAx val="-2120867304"/>
        <c:crosses val="autoZero"/>
        <c:crossBetween val="midCat"/>
        <c:majorUnit val="5.25"/>
        <c:minorUnit val="2.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785876"/>
          <c:y val="0.0629067"/>
          <c:w val="0.900765"/>
          <c:h val="0.83891"/>
        </c:manualLayout>
      </c:layout>
      <c:lineChart>
        <c:grouping val="standard"/>
        <c:varyColors val="0"/>
        <c:ser>
          <c:idx val="0"/>
          <c:order val="0"/>
          <c:tx>
            <c:strRef>
              <c:f>Sheet1!$A$2</c:f>
              <c:strCache>
                <c:ptCount val="1"/>
                <c:pt idx="0">
                  <c:v>Region 2</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Sheet1!$B$1:$E$1</c:f>
              <c:strCache>
                <c:ptCount val="4"/>
                <c:pt idx="0">
                  <c:v>1</c:v>
                </c:pt>
                <c:pt idx="1">
                  <c:v>2</c:v>
                </c:pt>
                <c:pt idx="2">
                  <c:v>4</c:v>
                </c:pt>
                <c:pt idx="3">
                  <c:v>8</c:v>
                </c:pt>
              </c:strCache>
            </c:strRef>
          </c:cat>
          <c:val>
            <c:numRef>
              <c:f>Sheet1!$B$2:$E$2</c:f>
              <c:numCache>
                <c:formatCode>General</c:formatCode>
                <c:ptCount val="4"/>
                <c:pt idx="0">
                  <c:v>6.45</c:v>
                </c:pt>
                <c:pt idx="1">
                  <c:v>6.14</c:v>
                </c:pt>
                <c:pt idx="2">
                  <c:v>6.119999999999997</c:v>
                </c:pt>
                <c:pt idx="3">
                  <c:v>6.1</c:v>
                </c:pt>
              </c:numCache>
            </c:numRef>
          </c:val>
          <c:smooth val="0"/>
        </c:ser>
        <c:dLbls>
          <c:showLegendKey val="0"/>
          <c:showVal val="0"/>
          <c:showCatName val="0"/>
          <c:showSerName val="0"/>
          <c:showPercent val="0"/>
          <c:showBubbleSize val="0"/>
        </c:dLbls>
        <c:marker val="1"/>
        <c:smooth val="0"/>
        <c:axId val="-2131184776"/>
        <c:axId val="-2131179640"/>
      </c:lineChart>
      <c:catAx>
        <c:axId val="-2131184776"/>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131179640"/>
        <c:crosses val="autoZero"/>
        <c:auto val="1"/>
        <c:lblAlgn val="ctr"/>
        <c:lblOffset val="100"/>
        <c:noMultiLvlLbl val="1"/>
      </c:catAx>
      <c:valAx>
        <c:axId val="-2131179640"/>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131184776"/>
        <c:crosses val="autoZero"/>
        <c:crossBetween val="midCat"/>
        <c:majorUnit val="0.15"/>
        <c:minorUnit val="0.0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93283"/>
          <c:y val="0.0629067"/>
          <c:w val="0.886399"/>
          <c:h val="0.83891"/>
        </c:manualLayout>
      </c:layout>
      <c:lineChart>
        <c:grouping val="standard"/>
        <c:varyColors val="0"/>
        <c:ser>
          <c:idx val="0"/>
          <c:order val="0"/>
          <c:tx>
            <c:strRef>
              <c:f>Sheet1!$A$2</c:f>
              <c:strCache>
                <c:ptCount val="1"/>
                <c:pt idx="0">
                  <c:v>Region 1</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Sheet1!$B$1:$E$1</c:f>
              <c:strCache>
                <c:ptCount val="4"/>
                <c:pt idx="0">
                  <c:v>1</c:v>
                </c:pt>
                <c:pt idx="1">
                  <c:v>2</c:v>
                </c:pt>
                <c:pt idx="2">
                  <c:v>4</c:v>
                </c:pt>
                <c:pt idx="3">
                  <c:v>8</c:v>
                </c:pt>
              </c:strCache>
            </c:strRef>
          </c:cat>
          <c:val>
            <c:numRef>
              <c:f>Sheet1!$B$2:$E$2</c:f>
              <c:numCache>
                <c:formatCode>General</c:formatCode>
                <c:ptCount val="4"/>
                <c:pt idx="0">
                  <c:v>7.649999999999998</c:v>
                </c:pt>
                <c:pt idx="1">
                  <c:v>8.28</c:v>
                </c:pt>
                <c:pt idx="2">
                  <c:v>8.33</c:v>
                </c:pt>
                <c:pt idx="3">
                  <c:v>8.38</c:v>
                </c:pt>
              </c:numCache>
            </c:numRef>
          </c:val>
          <c:smooth val="0"/>
        </c:ser>
        <c:dLbls>
          <c:showLegendKey val="0"/>
          <c:showVal val="0"/>
          <c:showCatName val="0"/>
          <c:showSerName val="0"/>
          <c:showPercent val="0"/>
          <c:showBubbleSize val="0"/>
        </c:dLbls>
        <c:marker val="1"/>
        <c:smooth val="0"/>
        <c:axId val="-2131137064"/>
        <c:axId val="-2131131928"/>
      </c:lineChart>
      <c:catAx>
        <c:axId val="-2131137064"/>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131131928"/>
        <c:crosses val="autoZero"/>
        <c:auto val="1"/>
        <c:lblAlgn val="ctr"/>
        <c:lblOffset val="100"/>
        <c:noMultiLvlLbl val="1"/>
      </c:catAx>
      <c:valAx>
        <c:axId val="-2131131928"/>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131137064"/>
        <c:crosses val="autoZero"/>
        <c:crossBetween val="midCat"/>
        <c:majorUnit val="0.225"/>
        <c:minorUnit val="0.1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785876"/>
          <c:y val="0.0629067"/>
          <c:w val="0.900765"/>
          <c:h val="0.83891"/>
        </c:manualLayout>
      </c:layout>
      <c:lineChart>
        <c:grouping val="standard"/>
        <c:varyColors val="0"/>
        <c:ser>
          <c:idx val="0"/>
          <c:order val="0"/>
          <c:tx>
            <c:strRef>
              <c:f>Sheet1!$A$2</c:f>
              <c:strCache>
                <c:ptCount val="1"/>
                <c:pt idx="0">
                  <c:v>Region 1</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Sheet1!$B$1:$G$1</c:f>
              <c:strCache>
                <c:ptCount val="6"/>
                <c:pt idx="0">
                  <c:v>1</c:v>
                </c:pt>
                <c:pt idx="1">
                  <c:v>2</c:v>
                </c:pt>
                <c:pt idx="2">
                  <c:v>4</c:v>
                </c:pt>
                <c:pt idx="3">
                  <c:v>8</c:v>
                </c:pt>
                <c:pt idx="4">
                  <c:v>16</c:v>
                </c:pt>
                <c:pt idx="5">
                  <c:v>32</c:v>
                </c:pt>
              </c:strCache>
            </c:strRef>
          </c:cat>
          <c:val>
            <c:numRef>
              <c:f>Sheet1!$B$2:$G$2</c:f>
              <c:numCache>
                <c:formatCode>General</c:formatCode>
                <c:ptCount val="6"/>
                <c:pt idx="0">
                  <c:v>0.4848</c:v>
                </c:pt>
                <c:pt idx="1">
                  <c:v>2.29</c:v>
                </c:pt>
                <c:pt idx="2">
                  <c:v>1.37</c:v>
                </c:pt>
                <c:pt idx="3">
                  <c:v>0.5655</c:v>
                </c:pt>
                <c:pt idx="4">
                  <c:v>0.268</c:v>
                </c:pt>
                <c:pt idx="5">
                  <c:v>0.011</c:v>
                </c:pt>
              </c:numCache>
            </c:numRef>
          </c:val>
          <c:smooth val="0"/>
        </c:ser>
        <c:dLbls>
          <c:showLegendKey val="0"/>
          <c:showVal val="0"/>
          <c:showCatName val="0"/>
          <c:showSerName val="0"/>
          <c:showPercent val="0"/>
          <c:showBubbleSize val="0"/>
        </c:dLbls>
        <c:marker val="1"/>
        <c:smooth val="0"/>
        <c:axId val="-2131067944"/>
        <c:axId val="-2131062792"/>
      </c:lineChart>
      <c:catAx>
        <c:axId val="-2131067944"/>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131062792"/>
        <c:crosses val="autoZero"/>
        <c:auto val="1"/>
        <c:lblAlgn val="ctr"/>
        <c:lblOffset val="100"/>
        <c:noMultiLvlLbl val="1"/>
      </c:catAx>
      <c:valAx>
        <c:axId val="-2131062792"/>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131067944"/>
        <c:crosses val="autoZero"/>
        <c:crossBetween val="midCat"/>
        <c:majorUnit val="0.75"/>
        <c:minorUnit val="0.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710598"/>
          <c:y val="0.0629067"/>
          <c:w val="0.908124"/>
          <c:h val="0.83891"/>
        </c:manualLayout>
      </c:layout>
      <c:lineChart>
        <c:grouping val="standard"/>
        <c:varyColors val="0"/>
        <c:ser>
          <c:idx val="0"/>
          <c:order val="0"/>
          <c:tx>
            <c:strRef>
              <c:f>Sheet1!$A$2</c:f>
              <c:strCache>
                <c:ptCount val="1"/>
                <c:pt idx="0">
                  <c:v>Region 1</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Sheet1!$B$1:$G$1</c:f>
              <c:strCache>
                <c:ptCount val="6"/>
                <c:pt idx="0">
                  <c:v>1</c:v>
                </c:pt>
                <c:pt idx="1">
                  <c:v>2</c:v>
                </c:pt>
                <c:pt idx="2">
                  <c:v>4</c:v>
                </c:pt>
                <c:pt idx="3">
                  <c:v>8</c:v>
                </c:pt>
                <c:pt idx="4">
                  <c:v>16</c:v>
                </c:pt>
                <c:pt idx="5">
                  <c:v>32</c:v>
                </c:pt>
              </c:strCache>
            </c:strRef>
          </c:cat>
          <c:val>
            <c:numRef>
              <c:f>Sheet1!$B$2:$G$2</c:f>
              <c:numCache>
                <c:formatCode>General</c:formatCode>
                <c:ptCount val="6"/>
                <c:pt idx="0">
                  <c:v>2.06</c:v>
                </c:pt>
                <c:pt idx="1">
                  <c:v>0.437</c:v>
                </c:pt>
                <c:pt idx="2">
                  <c:v>0.73</c:v>
                </c:pt>
                <c:pt idx="3">
                  <c:v>1.76</c:v>
                </c:pt>
                <c:pt idx="4">
                  <c:v>3.731</c:v>
                </c:pt>
                <c:pt idx="5">
                  <c:v>90.9</c:v>
                </c:pt>
              </c:numCache>
            </c:numRef>
          </c:val>
          <c:smooth val="0"/>
        </c:ser>
        <c:dLbls>
          <c:showLegendKey val="0"/>
          <c:showVal val="0"/>
          <c:showCatName val="0"/>
          <c:showSerName val="0"/>
          <c:showPercent val="0"/>
          <c:showBubbleSize val="0"/>
        </c:dLbls>
        <c:marker val="1"/>
        <c:smooth val="0"/>
        <c:axId val="-2131019384"/>
        <c:axId val="-2131014232"/>
      </c:lineChart>
      <c:catAx>
        <c:axId val="-2131019384"/>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131014232"/>
        <c:crosses val="autoZero"/>
        <c:auto val="1"/>
        <c:lblAlgn val="ctr"/>
        <c:lblOffset val="100"/>
        <c:noMultiLvlLbl val="1"/>
      </c:catAx>
      <c:valAx>
        <c:axId val="-2131014232"/>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131019384"/>
        <c:crosses val="autoZero"/>
        <c:crossBetween val="midCat"/>
        <c:majorUnit val="25.0"/>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63408"/>
          <c:y val="0.0629067"/>
          <c:w val="0.915604"/>
          <c:h val="0.83891"/>
        </c:manualLayout>
      </c:layout>
      <c:lineChart>
        <c:grouping val="standard"/>
        <c:varyColors val="0"/>
        <c:ser>
          <c:idx val="0"/>
          <c:order val="0"/>
          <c:tx>
            <c:strRef>
              <c:f>Sheet1!$A$2</c:f>
              <c:strCache>
                <c:ptCount val="1"/>
                <c:pt idx="0">
                  <c:v>Region 1</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Sheet1!$B$1:$F$1</c:f>
              <c:strCache>
                <c:ptCount val="5"/>
                <c:pt idx="0">
                  <c:v>1</c:v>
                </c:pt>
                <c:pt idx="1">
                  <c:v>2</c:v>
                </c:pt>
                <c:pt idx="2">
                  <c:v>4</c:v>
                </c:pt>
                <c:pt idx="3">
                  <c:v>8</c:v>
                </c:pt>
                <c:pt idx="4">
                  <c:v>10</c:v>
                </c:pt>
              </c:strCache>
            </c:strRef>
          </c:cat>
          <c:val>
            <c:numRef>
              <c:f>Sheet1!$B$2:$F$2</c:f>
              <c:numCache>
                <c:formatCode>General</c:formatCode>
                <c:ptCount val="5"/>
                <c:pt idx="0">
                  <c:v>1.0</c:v>
                </c:pt>
                <c:pt idx="1">
                  <c:v>2.0</c:v>
                </c:pt>
                <c:pt idx="2">
                  <c:v>4.0</c:v>
                </c:pt>
                <c:pt idx="3">
                  <c:v>8.0</c:v>
                </c:pt>
                <c:pt idx="4">
                  <c:v>10.0</c:v>
                </c:pt>
              </c:numCache>
            </c:numRef>
          </c:val>
          <c:smooth val="0"/>
        </c:ser>
        <c:dLbls>
          <c:showLegendKey val="0"/>
          <c:showVal val="0"/>
          <c:showCatName val="0"/>
          <c:showSerName val="0"/>
          <c:showPercent val="0"/>
          <c:showBubbleSize val="0"/>
        </c:dLbls>
        <c:marker val="1"/>
        <c:smooth val="0"/>
        <c:axId val="-2131529432"/>
        <c:axId val="-2131578904"/>
      </c:lineChart>
      <c:catAx>
        <c:axId val="-2131529432"/>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131578904"/>
        <c:crosses val="autoZero"/>
        <c:auto val="1"/>
        <c:lblAlgn val="ctr"/>
        <c:lblOffset val="100"/>
        <c:noMultiLvlLbl val="1"/>
      </c:catAx>
      <c:valAx>
        <c:axId val="-2131578904"/>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131529432"/>
        <c:crosses val="autoZero"/>
        <c:crossBetween val="midCat"/>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859943"/>
          <c:y val="0.0629067"/>
          <c:w val="0.893524"/>
          <c:h val="0.83891"/>
        </c:manualLayout>
      </c:layout>
      <c:lineChart>
        <c:grouping val="standard"/>
        <c:varyColors val="0"/>
        <c:ser>
          <c:idx val="0"/>
          <c:order val="0"/>
          <c:tx>
            <c:strRef>
              <c:f>Sheet1!$A$2</c:f>
              <c:strCache>
                <c:ptCount val="1"/>
                <c:pt idx="0">
                  <c:v>Region 2</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Sheet1!$B$1:$H$1</c:f>
              <c:strCache>
                <c:ptCount val="7"/>
                <c:pt idx="0">
                  <c:v>1</c:v>
                </c:pt>
                <c:pt idx="1">
                  <c:v>2</c:v>
                </c:pt>
                <c:pt idx="2">
                  <c:v>4</c:v>
                </c:pt>
                <c:pt idx="3">
                  <c:v>8</c:v>
                </c:pt>
                <c:pt idx="4">
                  <c:v>16</c:v>
                </c:pt>
                <c:pt idx="5">
                  <c:v>32</c:v>
                </c:pt>
                <c:pt idx="6">
                  <c:v>64</c:v>
                </c:pt>
              </c:strCache>
            </c:strRef>
          </c:cat>
          <c:val>
            <c:numRef>
              <c:f>Sheet1!$B$2:$H$2</c:f>
              <c:numCache>
                <c:formatCode>General</c:formatCode>
                <c:ptCount val="7"/>
                <c:pt idx="0">
                  <c:v>92.6</c:v>
                </c:pt>
                <c:pt idx="1">
                  <c:v>185.18</c:v>
                </c:pt>
                <c:pt idx="2">
                  <c:v>370.37</c:v>
                </c:pt>
                <c:pt idx="3">
                  <c:v>740.74</c:v>
                </c:pt>
                <c:pt idx="4">
                  <c:v>1454.54</c:v>
                </c:pt>
                <c:pt idx="5">
                  <c:v>2831.85</c:v>
                </c:pt>
                <c:pt idx="6">
                  <c:v>5614.03</c:v>
                </c:pt>
              </c:numCache>
            </c:numRef>
          </c:val>
          <c:smooth val="0"/>
        </c:ser>
        <c:dLbls>
          <c:showLegendKey val="0"/>
          <c:showVal val="0"/>
          <c:showCatName val="0"/>
          <c:showSerName val="0"/>
          <c:showPercent val="0"/>
          <c:showBubbleSize val="0"/>
        </c:dLbls>
        <c:marker val="1"/>
        <c:smooth val="0"/>
        <c:axId val="-2120916280"/>
        <c:axId val="-2120919352"/>
      </c:lineChart>
      <c:catAx>
        <c:axId val="-2120916280"/>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120919352"/>
        <c:crosses val="autoZero"/>
        <c:auto val="1"/>
        <c:lblAlgn val="ctr"/>
        <c:lblOffset val="100"/>
        <c:noMultiLvlLbl val="1"/>
      </c:catAx>
      <c:valAx>
        <c:axId val="-2120919352"/>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120916280"/>
        <c:crosses val="autoZero"/>
        <c:crossBetween val="midCat"/>
        <c:majorUnit val="1000.0"/>
        <c:minorUnit val="50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layout/>
      <c:overlay val="0"/>
    </c:title>
    <c:autoTitleDeleted val="0"/>
    <c:plotArea>
      <c:layout/>
      <c:lineChart>
        <c:grouping val="standard"/>
        <c:varyColors val="0"/>
        <c:ser>
          <c:idx val="0"/>
          <c:order val="0"/>
          <c:tx>
            <c:strRef>
              <c:f>Sheet1!$A$2</c:f>
              <c:strCache>
                <c:ptCount val="1"/>
                <c:pt idx="0">
                  <c:v>Region 2</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dLbls>
            <c:dLbl>
              <c:idx val="4"/>
              <c:layout/>
              <c:dLblPos val="r"/>
              <c:showLegendKey val="0"/>
              <c:showVal val="1"/>
              <c:showCatName val="0"/>
              <c:showSerName val="1"/>
              <c:showPercent val="0"/>
              <c:showBubbleSize val="0"/>
            </c:dLbl>
            <c:showLegendKey val="0"/>
            <c:showVal val="0"/>
            <c:showCatName val="0"/>
            <c:showSerName val="0"/>
            <c:showPercent val="0"/>
            <c:showBubbleSize val="0"/>
          </c:dLbls>
          <c:cat>
            <c:strRef>
              <c:f>Sheet1!$B$1:$F$1</c:f>
              <c:strCache>
                <c:ptCount val="5"/>
                <c:pt idx="0">
                  <c:v>1</c:v>
                </c:pt>
                <c:pt idx="1">
                  <c:v>2</c:v>
                </c:pt>
                <c:pt idx="2">
                  <c:v>4</c:v>
                </c:pt>
                <c:pt idx="3">
                  <c:v>8</c:v>
                </c:pt>
                <c:pt idx="4">
                  <c:v>16</c:v>
                </c:pt>
              </c:strCache>
            </c:strRef>
          </c:cat>
          <c:val>
            <c:numRef>
              <c:f>Sheet1!$B$2:$F$2</c:f>
              <c:numCache>
                <c:formatCode>General</c:formatCode>
                <c:ptCount val="5"/>
                <c:pt idx="0">
                  <c:v>505.16</c:v>
                </c:pt>
                <c:pt idx="1">
                  <c:v>505.16</c:v>
                </c:pt>
                <c:pt idx="2">
                  <c:v>505.5</c:v>
                </c:pt>
                <c:pt idx="3">
                  <c:v>506.2</c:v>
                </c:pt>
                <c:pt idx="4">
                  <c:v>506.86</c:v>
                </c:pt>
              </c:numCache>
            </c:numRef>
          </c:val>
          <c:smooth val="0"/>
        </c:ser>
        <c:dLbls>
          <c:showLegendKey val="0"/>
          <c:showVal val="0"/>
          <c:showCatName val="0"/>
          <c:showSerName val="0"/>
          <c:showPercent val="0"/>
          <c:showBubbleSize val="0"/>
        </c:dLbls>
        <c:marker val="1"/>
        <c:smooth val="0"/>
        <c:axId val="-2120967048"/>
        <c:axId val="-2120970488"/>
      </c:lineChart>
      <c:catAx>
        <c:axId val="-2120967048"/>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120970488"/>
        <c:crosses val="autoZero"/>
        <c:auto val="1"/>
        <c:lblAlgn val="ctr"/>
        <c:lblOffset val="100"/>
        <c:noMultiLvlLbl val="1"/>
      </c:catAx>
      <c:valAx>
        <c:axId val="-2120970488"/>
        <c:scaling>
          <c:orientation val="minMax"/>
        </c:scaling>
        <c:delete val="0"/>
        <c:axPos val="l"/>
        <c:majorGridlines>
          <c:spPr>
            <a:ln w="12700" cap="flat">
              <a:solidFill>
                <a:srgbClr val="929292"/>
              </a:solidFill>
              <a:prstDash val="solid"/>
              <a:miter lim="400000"/>
            </a:ln>
          </c:spPr>
        </c:majorGridlines>
        <c:title>
          <c:layout/>
          <c:overlay val="0"/>
        </c:title>
        <c:numFmt formatCode="General" sourceLinked="0"/>
        <c:majorTickMark val="none"/>
        <c:minorTickMark val="none"/>
        <c:tickLblPos val="nextTo"/>
        <c:txPr>
          <a:bodyPr rot="0"/>
          <a:lstStyle/>
          <a:p>
            <a:pPr lvl="0">
              <a:defRPr sz="2400" b="0" i="0" u="none" strike="noStrike">
                <a:solidFill>
                  <a:srgbClr val="FFFFFF"/>
                </a:solidFill>
                <a:effectLst/>
                <a:latin typeface="Helvetica Light"/>
              </a:defRPr>
            </a:pPr>
            <a:endParaRPr lang="en-US"/>
          </a:p>
        </c:txPr>
        <c:crossAx val="-2120967048"/>
        <c:crosses val="autoZero"/>
        <c:crossBetween val="midCat"/>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556291"/>
          <c:y val="0.0629067"/>
          <c:w val="0.923209"/>
          <c:h val="0.83891"/>
        </c:manualLayout>
      </c:layout>
      <c:lineChart>
        <c:grouping val="standard"/>
        <c:varyColors val="0"/>
        <c:ser>
          <c:idx val="0"/>
          <c:order val="0"/>
          <c:tx>
            <c:strRef>
              <c:f>Sheet1!$A$2</c:f>
              <c:strCache>
                <c:ptCount val="1"/>
                <c:pt idx="0">
                  <c:v>Region 1</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Sheet1!$B$1:$F$1</c:f>
              <c:strCache>
                <c:ptCount val="5"/>
                <c:pt idx="0">
                  <c:v>1</c:v>
                </c:pt>
                <c:pt idx="1">
                  <c:v>2</c:v>
                </c:pt>
                <c:pt idx="2">
                  <c:v>4</c:v>
                </c:pt>
                <c:pt idx="3">
                  <c:v>8</c:v>
                </c:pt>
                <c:pt idx="4">
                  <c:v>16</c:v>
                </c:pt>
              </c:strCache>
            </c:strRef>
          </c:cat>
          <c:val>
            <c:numRef>
              <c:f>Sheet1!$B$2:$F$2</c:f>
              <c:numCache>
                <c:formatCode>General</c:formatCode>
                <c:ptCount val="5"/>
                <c:pt idx="0">
                  <c:v>1.97</c:v>
                </c:pt>
                <c:pt idx="1">
                  <c:v>3.95</c:v>
                </c:pt>
                <c:pt idx="2">
                  <c:v>7.91</c:v>
                </c:pt>
                <c:pt idx="3">
                  <c:v>15.8</c:v>
                </c:pt>
                <c:pt idx="4">
                  <c:v>31.56</c:v>
                </c:pt>
              </c:numCache>
            </c:numRef>
          </c:val>
          <c:smooth val="0"/>
        </c:ser>
        <c:dLbls>
          <c:showLegendKey val="0"/>
          <c:showVal val="0"/>
          <c:showCatName val="0"/>
          <c:showSerName val="0"/>
          <c:showPercent val="0"/>
          <c:showBubbleSize val="0"/>
        </c:dLbls>
        <c:marker val="1"/>
        <c:smooth val="0"/>
        <c:axId val="2072100216"/>
        <c:axId val="2072065544"/>
      </c:lineChart>
      <c:catAx>
        <c:axId val="2072100216"/>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072065544"/>
        <c:crosses val="autoZero"/>
        <c:auto val="1"/>
        <c:lblAlgn val="ctr"/>
        <c:lblOffset val="100"/>
        <c:noMultiLvlLbl val="1"/>
      </c:catAx>
      <c:valAx>
        <c:axId val="2072065544"/>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072100216"/>
        <c:crosses val="autoZero"/>
        <c:crossBetween val="midCat"/>
        <c:majorUnit val="10.0"/>
        <c:minorUnit val="5.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lineChart>
        <c:grouping val="standard"/>
        <c:varyColors val="0"/>
        <c:ser>
          <c:idx val="0"/>
          <c:order val="0"/>
          <c:tx>
            <c:strRef>
              <c:f>Sheet1!$B$1</c:f>
              <c:strCache>
                <c:ptCount val="1"/>
                <c:pt idx="0">
                  <c:v>Series 1</c:v>
                </c:pt>
              </c:strCache>
            </c:strRef>
          </c:tx>
          <c:marker>
            <c:symbol val="none"/>
          </c:marker>
          <c:cat>
            <c:numRef>
              <c:f>Sheet1!$A$2:$A$8</c:f>
              <c:numCache>
                <c:formatCode>General</c:formatCode>
                <c:ptCount val="7"/>
                <c:pt idx="0">
                  <c:v>1.0</c:v>
                </c:pt>
                <c:pt idx="1">
                  <c:v>2.0</c:v>
                </c:pt>
                <c:pt idx="2">
                  <c:v>4.0</c:v>
                </c:pt>
                <c:pt idx="3">
                  <c:v>8.0</c:v>
                </c:pt>
                <c:pt idx="4">
                  <c:v>16.0</c:v>
                </c:pt>
                <c:pt idx="5">
                  <c:v>32.0</c:v>
                </c:pt>
                <c:pt idx="6">
                  <c:v>64.0</c:v>
                </c:pt>
              </c:numCache>
            </c:numRef>
          </c:cat>
          <c:val>
            <c:numRef>
              <c:f>Sheet1!$B$2:$B$8</c:f>
              <c:numCache>
                <c:formatCode>General</c:formatCode>
                <c:ptCount val="7"/>
                <c:pt idx="0">
                  <c:v>10.8</c:v>
                </c:pt>
                <c:pt idx="1">
                  <c:v>5.4</c:v>
                </c:pt>
                <c:pt idx="2">
                  <c:v>2.7</c:v>
                </c:pt>
                <c:pt idx="3">
                  <c:v>1.35</c:v>
                </c:pt>
                <c:pt idx="4">
                  <c:v>0.68</c:v>
                </c:pt>
                <c:pt idx="5">
                  <c:v>0.338</c:v>
                </c:pt>
                <c:pt idx="6">
                  <c:v>0.1688</c:v>
                </c:pt>
              </c:numCache>
            </c:numRef>
          </c:val>
          <c:smooth val="0"/>
        </c:ser>
        <c:dLbls>
          <c:showLegendKey val="0"/>
          <c:showVal val="0"/>
          <c:showCatName val="0"/>
          <c:showSerName val="0"/>
          <c:showPercent val="0"/>
          <c:showBubbleSize val="0"/>
        </c:dLbls>
        <c:marker val="1"/>
        <c:smooth val="0"/>
        <c:axId val="2072416152"/>
        <c:axId val="2072422664"/>
      </c:lineChart>
      <c:catAx>
        <c:axId val="2072416152"/>
        <c:scaling>
          <c:orientation val="minMax"/>
        </c:scaling>
        <c:delete val="0"/>
        <c:axPos val="b"/>
        <c:numFmt formatCode="General" sourceLinked="1"/>
        <c:majorTickMark val="out"/>
        <c:minorTickMark val="none"/>
        <c:tickLblPos val="nextTo"/>
        <c:crossAx val="2072422664"/>
        <c:crosses val="autoZero"/>
        <c:auto val="1"/>
        <c:lblAlgn val="ctr"/>
        <c:lblOffset val="100"/>
        <c:noMultiLvlLbl val="0"/>
      </c:catAx>
      <c:valAx>
        <c:axId val="2072422664"/>
        <c:scaling>
          <c:orientation val="minMax"/>
        </c:scaling>
        <c:delete val="0"/>
        <c:axPos val="l"/>
        <c:majorGridlines/>
        <c:numFmt formatCode="General" sourceLinked="1"/>
        <c:majorTickMark val="out"/>
        <c:minorTickMark val="none"/>
        <c:tickLblPos val="nextTo"/>
        <c:crossAx val="207241615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556291"/>
          <c:y val="0.0629067"/>
          <c:w val="0.923209"/>
          <c:h val="0.83891"/>
        </c:manualLayout>
      </c:layout>
      <c:lineChart>
        <c:grouping val="standard"/>
        <c:varyColors val="0"/>
        <c:ser>
          <c:idx val="0"/>
          <c:order val="0"/>
          <c:tx>
            <c:strRef>
              <c:f>Sheet1!$A$2</c:f>
              <c:strCache>
                <c:ptCount val="1"/>
                <c:pt idx="0">
                  <c:v>Region 1</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Sheet1!$B$1:$G$1</c:f>
              <c:strCache>
                <c:ptCount val="6"/>
                <c:pt idx="0">
                  <c:v>1</c:v>
                </c:pt>
                <c:pt idx="1">
                  <c:v>2</c:v>
                </c:pt>
                <c:pt idx="2">
                  <c:v>4</c:v>
                </c:pt>
                <c:pt idx="3">
                  <c:v>8</c:v>
                </c:pt>
                <c:pt idx="4">
                  <c:v>16</c:v>
                </c:pt>
                <c:pt idx="5">
                  <c:v>32</c:v>
                </c:pt>
              </c:strCache>
            </c:strRef>
          </c:cat>
          <c:val>
            <c:numRef>
              <c:f>Sheet1!$B$2:$G$2</c:f>
              <c:numCache>
                <c:formatCode>General</c:formatCode>
                <c:ptCount val="6"/>
                <c:pt idx="0">
                  <c:v>36.12</c:v>
                </c:pt>
                <c:pt idx="1">
                  <c:v>29.15</c:v>
                </c:pt>
                <c:pt idx="2">
                  <c:v>16.35</c:v>
                </c:pt>
                <c:pt idx="3">
                  <c:v>7.13</c:v>
                </c:pt>
                <c:pt idx="4">
                  <c:v>3.5</c:v>
                </c:pt>
                <c:pt idx="5">
                  <c:v>1.6</c:v>
                </c:pt>
              </c:numCache>
            </c:numRef>
          </c:val>
          <c:smooth val="0"/>
        </c:ser>
        <c:dLbls>
          <c:showLegendKey val="0"/>
          <c:showVal val="0"/>
          <c:showCatName val="0"/>
          <c:showSerName val="0"/>
          <c:showPercent val="0"/>
          <c:showBubbleSize val="0"/>
        </c:dLbls>
        <c:marker val="1"/>
        <c:smooth val="0"/>
        <c:axId val="2072397288"/>
        <c:axId val="2072345016"/>
      </c:lineChart>
      <c:catAx>
        <c:axId val="2072397288"/>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072345016"/>
        <c:crosses val="autoZero"/>
        <c:auto val="1"/>
        <c:lblAlgn val="ctr"/>
        <c:lblOffset val="100"/>
        <c:noMultiLvlLbl val="1"/>
      </c:catAx>
      <c:valAx>
        <c:axId val="2072345016"/>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072397288"/>
        <c:crosses val="autoZero"/>
        <c:crossBetween val="midCat"/>
        <c:majorUnit val="10.0"/>
        <c:minorUnit val="5.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lineChart>
        <c:grouping val="standard"/>
        <c:varyColors val="0"/>
        <c:ser>
          <c:idx val="0"/>
          <c:order val="0"/>
          <c:tx>
            <c:strRef>
              <c:f>Sheet1!$B$1</c:f>
              <c:strCache>
                <c:ptCount val="1"/>
                <c:pt idx="0">
                  <c:v>Series 1</c:v>
                </c:pt>
              </c:strCache>
            </c:strRef>
          </c:tx>
          <c:marker>
            <c:symbol val="none"/>
          </c:marker>
          <c:cat>
            <c:numRef>
              <c:f>Sheet1!$A$2:$A$7</c:f>
              <c:numCache>
                <c:formatCode>General</c:formatCode>
                <c:ptCount val="6"/>
                <c:pt idx="0">
                  <c:v>1.0</c:v>
                </c:pt>
                <c:pt idx="1">
                  <c:v>2.0</c:v>
                </c:pt>
                <c:pt idx="2">
                  <c:v>4.0</c:v>
                </c:pt>
                <c:pt idx="3">
                  <c:v>8.0</c:v>
                </c:pt>
                <c:pt idx="4">
                  <c:v>16.0</c:v>
                </c:pt>
                <c:pt idx="5">
                  <c:v>32.0</c:v>
                </c:pt>
              </c:numCache>
            </c:numRef>
          </c:cat>
          <c:val>
            <c:numRef>
              <c:f>Sheet1!$B$2:$B$7</c:f>
              <c:numCache>
                <c:formatCode>General</c:formatCode>
                <c:ptCount val="6"/>
                <c:pt idx="0">
                  <c:v>0.027</c:v>
                </c:pt>
                <c:pt idx="1">
                  <c:v>0.034</c:v>
                </c:pt>
                <c:pt idx="2">
                  <c:v>0.061</c:v>
                </c:pt>
                <c:pt idx="3">
                  <c:v>0.14</c:v>
                </c:pt>
                <c:pt idx="4">
                  <c:v>0.285</c:v>
                </c:pt>
                <c:pt idx="5">
                  <c:v>0.625</c:v>
                </c:pt>
              </c:numCache>
            </c:numRef>
          </c:val>
          <c:smooth val="0"/>
        </c:ser>
        <c:dLbls>
          <c:showLegendKey val="0"/>
          <c:showVal val="0"/>
          <c:showCatName val="0"/>
          <c:showSerName val="0"/>
          <c:showPercent val="0"/>
          <c:showBubbleSize val="0"/>
        </c:dLbls>
        <c:marker val="1"/>
        <c:smooth val="0"/>
        <c:axId val="2072274360"/>
        <c:axId val="2072229480"/>
      </c:lineChart>
      <c:catAx>
        <c:axId val="2072274360"/>
        <c:scaling>
          <c:orientation val="minMax"/>
        </c:scaling>
        <c:delete val="0"/>
        <c:axPos val="b"/>
        <c:numFmt formatCode="General" sourceLinked="1"/>
        <c:majorTickMark val="out"/>
        <c:minorTickMark val="none"/>
        <c:tickLblPos val="nextTo"/>
        <c:crossAx val="2072229480"/>
        <c:crosses val="autoZero"/>
        <c:auto val="1"/>
        <c:lblAlgn val="ctr"/>
        <c:lblOffset val="100"/>
        <c:noMultiLvlLbl val="0"/>
      </c:catAx>
      <c:valAx>
        <c:axId val="2072229480"/>
        <c:scaling>
          <c:orientation val="minMax"/>
        </c:scaling>
        <c:delete val="0"/>
        <c:axPos val="l"/>
        <c:majorGridlines/>
        <c:numFmt formatCode="General" sourceLinked="1"/>
        <c:majorTickMark val="out"/>
        <c:minorTickMark val="none"/>
        <c:tickLblPos val="nextTo"/>
        <c:crossAx val="20722743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93283"/>
          <c:y val="0.0629067"/>
          <c:w val="0.886399"/>
          <c:h val="0.83891"/>
        </c:manualLayout>
      </c:layout>
      <c:lineChart>
        <c:grouping val="standard"/>
        <c:varyColors val="0"/>
        <c:ser>
          <c:idx val="0"/>
          <c:order val="0"/>
          <c:tx>
            <c:strRef>
              <c:f>Sheet1!$A$2</c:f>
              <c:strCache>
                <c:ptCount val="1"/>
                <c:pt idx="0">
                  <c:v>Region 1</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Sheet1!$B$1:$F$1</c:f>
              <c:strCache>
                <c:ptCount val="5"/>
                <c:pt idx="0">
                  <c:v>2</c:v>
                </c:pt>
                <c:pt idx="1">
                  <c:v>4</c:v>
                </c:pt>
                <c:pt idx="2">
                  <c:v>8</c:v>
                </c:pt>
                <c:pt idx="3">
                  <c:v>16</c:v>
                </c:pt>
                <c:pt idx="4">
                  <c:v>32</c:v>
                </c:pt>
              </c:strCache>
            </c:strRef>
          </c:cat>
          <c:val>
            <c:numRef>
              <c:f>Sheet1!$B$2:$F$2</c:f>
              <c:numCache>
                <c:formatCode>General</c:formatCode>
                <c:ptCount val="5"/>
                <c:pt idx="0">
                  <c:v>17.0</c:v>
                </c:pt>
                <c:pt idx="1">
                  <c:v>19.0</c:v>
                </c:pt>
                <c:pt idx="2">
                  <c:v>18.0</c:v>
                </c:pt>
                <c:pt idx="3">
                  <c:v>15.0</c:v>
                </c:pt>
                <c:pt idx="4">
                  <c:v>14.0</c:v>
                </c:pt>
              </c:numCache>
            </c:numRef>
          </c:val>
          <c:smooth val="0"/>
        </c:ser>
        <c:dLbls>
          <c:showLegendKey val="0"/>
          <c:showVal val="0"/>
          <c:showCatName val="0"/>
          <c:showSerName val="0"/>
          <c:showPercent val="0"/>
          <c:showBubbleSize val="0"/>
        </c:dLbls>
        <c:marker val="1"/>
        <c:smooth val="0"/>
        <c:axId val="2072159944"/>
        <c:axId val="2072151656"/>
      </c:lineChart>
      <c:catAx>
        <c:axId val="2072159944"/>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072151656"/>
        <c:crosses val="autoZero"/>
        <c:auto val="1"/>
        <c:lblAlgn val="ctr"/>
        <c:lblOffset val="100"/>
        <c:noMultiLvlLbl val="1"/>
      </c:catAx>
      <c:valAx>
        <c:axId val="2072151656"/>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072159944"/>
        <c:crosses val="autoZero"/>
        <c:crossBetween val="midCat"/>
        <c:majorUnit val="4.75"/>
        <c:minorUnit val="2.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lang="en-US"/>
          </a:p>
        </c:rich>
      </c:tx>
      <c:layout/>
      <c:overlay val="1"/>
    </c:title>
    <c:autoTitleDeleted val="0"/>
    <c:plotArea>
      <c:layout>
        <c:manualLayout>
          <c:layoutTarget val="inner"/>
          <c:xMode val="edge"/>
          <c:yMode val="edge"/>
          <c:x val="0.0785876"/>
          <c:y val="0.0629067"/>
          <c:w val="0.900765"/>
          <c:h val="0.83891"/>
        </c:manualLayout>
      </c:layout>
      <c:lineChart>
        <c:grouping val="standard"/>
        <c:varyColors val="0"/>
        <c:ser>
          <c:idx val="0"/>
          <c:order val="0"/>
          <c:tx>
            <c:strRef>
              <c:f>Sheet1!$A$2</c:f>
              <c:strCache>
                <c:ptCount val="1"/>
                <c:pt idx="0">
                  <c:v>Region 1</c:v>
                </c:pt>
              </c:strCache>
            </c:strRef>
          </c:tx>
          <c:spPr>
            <a:ln w="76200" cap="flat">
              <a:solidFill>
                <a:srgbClr val="0065C1"/>
              </a:solidFill>
              <a:prstDash val="solid"/>
              <a:miter lim="400000"/>
            </a:ln>
            <a:effectLst>
              <a:outerShdw blurRad="50800" dist="25400" dir="5400000" algn="tl">
                <a:srgbClr val="000000">
                  <a:alpha val="50000"/>
                </a:srgbClr>
              </a:outerShdw>
            </a:effectLst>
          </c:spPr>
          <c:marker>
            <c:symbol val="circle"/>
            <c:size val="14"/>
            <c:spPr>
              <a:noFill/>
              <a:ln w="76200" cap="flat">
                <a:solidFill>
                  <a:srgbClr val="0465BF"/>
                </a:solidFill>
                <a:prstDash val="solid"/>
                <a:miter lim="400000"/>
              </a:ln>
              <a:effectLst/>
            </c:spPr>
          </c:marker>
          <c:cat>
            <c:strRef>
              <c:f>Sheet1!$B$1:$F$1</c:f>
              <c:strCache>
                <c:ptCount val="5"/>
                <c:pt idx="0">
                  <c:v>2</c:v>
                </c:pt>
                <c:pt idx="1">
                  <c:v>4</c:v>
                </c:pt>
                <c:pt idx="2">
                  <c:v>8</c:v>
                </c:pt>
                <c:pt idx="3">
                  <c:v>16</c:v>
                </c:pt>
                <c:pt idx="4">
                  <c:v>32</c:v>
                </c:pt>
              </c:strCache>
            </c:strRef>
          </c:cat>
          <c:val>
            <c:numRef>
              <c:f>Sheet1!$B$2:$F$2</c:f>
              <c:numCache>
                <c:formatCode>General</c:formatCode>
                <c:ptCount val="5"/>
                <c:pt idx="0">
                  <c:v>0.058</c:v>
                </c:pt>
                <c:pt idx="1">
                  <c:v>0.052</c:v>
                </c:pt>
                <c:pt idx="2">
                  <c:v>0.055</c:v>
                </c:pt>
                <c:pt idx="3">
                  <c:v>0.066</c:v>
                </c:pt>
                <c:pt idx="4">
                  <c:v>0.071</c:v>
                </c:pt>
              </c:numCache>
            </c:numRef>
          </c:val>
          <c:smooth val="0"/>
        </c:ser>
        <c:dLbls>
          <c:showLegendKey val="0"/>
          <c:showVal val="0"/>
          <c:showCatName val="0"/>
          <c:showSerName val="0"/>
          <c:showPercent val="0"/>
          <c:showBubbleSize val="0"/>
        </c:dLbls>
        <c:marker val="1"/>
        <c:smooth val="0"/>
        <c:axId val="2054491176"/>
        <c:axId val="2054165160"/>
      </c:lineChart>
      <c:catAx>
        <c:axId val="2054491176"/>
        <c:scaling>
          <c:orientation val="minMax"/>
        </c:scaling>
        <c:delete val="0"/>
        <c:axPos val="b"/>
        <c:numFmt formatCode="General" sourceLinked="0"/>
        <c:majorTickMark val="none"/>
        <c:minorTickMark val="none"/>
        <c:tickLblPos val="low"/>
        <c:spPr>
          <a:ln w="12700" cap="flat">
            <a:solidFill>
              <a:srgbClr val="8A8B89"/>
            </a:solidFill>
            <a:prstDash val="solid"/>
            <a:miter lim="400000"/>
          </a:ln>
        </c:spPr>
        <c:txPr>
          <a:bodyPr rot="0"/>
          <a:lstStyle/>
          <a:p>
            <a:pPr lvl="0">
              <a:defRPr sz="2400" b="0" i="0" u="none" strike="noStrike">
                <a:solidFill>
                  <a:srgbClr val="FFFFFF"/>
                </a:solidFill>
                <a:effectLst/>
                <a:latin typeface="Helvetica Light"/>
              </a:defRPr>
            </a:pPr>
            <a:endParaRPr lang="en-US"/>
          </a:p>
        </c:txPr>
        <c:crossAx val="2054165160"/>
        <c:crosses val="autoZero"/>
        <c:auto val="1"/>
        <c:lblAlgn val="ctr"/>
        <c:lblOffset val="100"/>
        <c:noMultiLvlLbl val="1"/>
      </c:catAx>
      <c:valAx>
        <c:axId val="2054165160"/>
        <c:scaling>
          <c:orientation val="minMax"/>
        </c:scaling>
        <c:delete val="0"/>
        <c:axPos val="l"/>
        <c:majorGridlines>
          <c:spPr>
            <a:ln w="12700" cap="flat">
              <a:solidFill>
                <a:srgbClr val="929292"/>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sz="2400" b="0" i="0" u="none" strike="noStrike">
                <a:solidFill>
                  <a:srgbClr val="FFFFFF"/>
                </a:solidFill>
                <a:effectLst/>
                <a:latin typeface="Helvetica Light"/>
              </a:defRPr>
            </a:pPr>
            <a:endParaRPr lang="en-US"/>
          </a:p>
        </c:txPr>
        <c:crossAx val="2054491176"/>
        <c:crosses val="autoZero"/>
        <c:crossBetween val="midCat"/>
        <c:majorUnit val="0.02"/>
        <c:minorUnit val="0.01"/>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18779210"/>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9" name="Shape 9"/>
          <p:cNvSpPr>
            <a:spLocks noGrp="1"/>
          </p:cNvSpPr>
          <p:nvPr>
            <p:ph type="body"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a:spLocks noGrp="1"/>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a:spLocks noGrp="1"/>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8000">
                <a:solidFill>
                  <a:srgbClr val="FFFFFF"/>
                </a:solidFill>
              </a:rP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xfrm>
            <a:off x="1270000" y="1638300"/>
            <a:ext cx="10807700" cy="4521200"/>
          </a:xfrm>
          <a:prstGeom prst="rect">
            <a:avLst/>
          </a:prstGeom>
        </p:spPr>
        <p:txBody>
          <a:bodyPr/>
          <a:lstStyle>
            <a:lvl1pPr defTabSz="502412">
              <a:defRPr sz="6880"/>
            </a:lvl1pPr>
          </a:lstStyle>
          <a:p>
            <a:pPr lvl="0">
              <a:defRPr sz="1800">
                <a:solidFill>
                  <a:srgbClr val="000000"/>
                </a:solidFill>
              </a:defRPr>
            </a:pPr>
            <a:r>
              <a:rPr sz="6880" dirty="0">
                <a:solidFill>
                  <a:srgbClr val="FFFFFF"/>
                </a:solidFill>
              </a:rPr>
              <a:t>Benchmarking the state-of-the-art Task Execution Framework of Many-Task Computing: MATRIX Bench</a:t>
            </a:r>
          </a:p>
        </p:txBody>
      </p:sp>
      <p:sp>
        <p:nvSpPr>
          <p:cNvPr id="33" name="Shape 33"/>
          <p:cNvSpPr>
            <a:spLocks noGrp="1"/>
          </p:cNvSpPr>
          <p:nvPr>
            <p:ph type="body" idx="1"/>
          </p:nvPr>
        </p:nvSpPr>
        <p:spPr>
          <a:prstGeom prst="rect">
            <a:avLst/>
          </a:prstGeom>
        </p:spPr>
        <p:txBody>
          <a:bodyPr/>
          <a:lstStyle/>
          <a:p>
            <a:pPr lvl="0" defTabSz="315468">
              <a:defRPr sz="1800">
                <a:solidFill>
                  <a:srgbClr val="000000"/>
                </a:solidFill>
              </a:defRPr>
            </a:pPr>
            <a:endParaRPr sz="1728">
              <a:solidFill>
                <a:srgbClr val="FFFFFF"/>
              </a:solidFill>
            </a:endParaRPr>
          </a:p>
          <a:p>
            <a:pPr lvl="0" defTabSz="315468">
              <a:defRPr sz="1800">
                <a:solidFill>
                  <a:srgbClr val="000000"/>
                </a:solidFill>
              </a:defRPr>
            </a:pPr>
            <a:endParaRPr sz="1728">
              <a:solidFill>
                <a:srgbClr val="FFFFFF"/>
              </a:solidFill>
            </a:endParaRPr>
          </a:p>
          <a:p>
            <a:pPr lvl="0" defTabSz="315468">
              <a:defRPr sz="1800">
                <a:solidFill>
                  <a:srgbClr val="000000"/>
                </a:solidFill>
              </a:defRPr>
            </a:pPr>
            <a:endParaRPr sz="1728">
              <a:solidFill>
                <a:srgbClr val="FFFFFF"/>
              </a:solidFill>
            </a:endParaRPr>
          </a:p>
        </p:txBody>
      </p:sp>
      <p:sp>
        <p:nvSpPr>
          <p:cNvPr id="2" name="TextBox 1"/>
          <p:cNvSpPr txBox="1"/>
          <p:nvPr/>
        </p:nvSpPr>
        <p:spPr>
          <a:xfrm>
            <a:off x="197729" y="7619714"/>
            <a:ext cx="5275391"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dirty="0" smtClean="0"/>
              <a:t>Team Mentor- </a:t>
            </a:r>
            <a:r>
              <a:rPr lang="en-US" dirty="0" err="1" smtClean="0"/>
              <a:t>Ke</a:t>
            </a:r>
            <a:r>
              <a:rPr lang="en-US" dirty="0" smtClean="0"/>
              <a:t> Wang</a:t>
            </a:r>
            <a:endParaRPr kumimoji="0" lang="en-US" sz="3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 name="TextBox 2"/>
          <p:cNvSpPr txBox="1"/>
          <p:nvPr/>
        </p:nvSpPr>
        <p:spPr>
          <a:xfrm>
            <a:off x="6639554" y="7619714"/>
            <a:ext cx="5438146"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dirty="0" smtClean="0"/>
              <a:t>Under Prof. – </a:t>
            </a:r>
            <a:r>
              <a:rPr lang="en-US" dirty="0" err="1" smtClean="0"/>
              <a:t>Ioan</a:t>
            </a:r>
            <a:r>
              <a:rPr lang="en-US" dirty="0" smtClean="0"/>
              <a:t> </a:t>
            </a:r>
            <a:r>
              <a:rPr lang="en-US" dirty="0" err="1" smtClean="0"/>
              <a:t>Raicu</a:t>
            </a:r>
            <a:endParaRPr kumimoji="0" lang="en-US" sz="38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2. Yarn</a:t>
            </a:r>
          </a:p>
        </p:txBody>
      </p:sp>
      <p:sp>
        <p:nvSpPr>
          <p:cNvPr id="67" name="Shape 67"/>
          <p:cNvSpPr>
            <a:spLocks noGrp="1"/>
          </p:cNvSpPr>
          <p:nvPr>
            <p:ph type="body" idx="1"/>
          </p:nvPr>
        </p:nvSpPr>
        <p:spPr>
          <a:prstGeom prst="rect">
            <a:avLst/>
          </a:prstGeom>
        </p:spPr>
        <p:txBody>
          <a:bodyPr/>
          <a:lstStyle/>
          <a:p>
            <a:pPr marL="333756" lvl="0" indent="-333756" defTabSz="426466">
              <a:spcBef>
                <a:spcPts val="3000"/>
              </a:spcBef>
              <a:defRPr sz="1800">
                <a:solidFill>
                  <a:srgbClr val="000000"/>
                </a:solidFill>
              </a:defRPr>
            </a:pPr>
            <a:r>
              <a:rPr sz="2774" dirty="0">
                <a:solidFill>
                  <a:srgbClr val="FFFFFF"/>
                </a:solidFill>
              </a:rPr>
              <a:t>Fundamental idea of Yarn is to split the major functionalities of job tracker i.e. resource management and job scheduling into seperate daemons.</a:t>
            </a:r>
          </a:p>
          <a:p>
            <a:pPr marL="333756" lvl="0" indent="-333756" defTabSz="426466">
              <a:spcBef>
                <a:spcPts val="3000"/>
              </a:spcBef>
              <a:defRPr sz="1800">
                <a:solidFill>
                  <a:srgbClr val="000000"/>
                </a:solidFill>
              </a:defRPr>
            </a:pPr>
            <a:r>
              <a:rPr sz="2774" dirty="0">
                <a:solidFill>
                  <a:srgbClr val="FFFFFF"/>
                </a:solidFill>
              </a:rPr>
              <a:t>Main idea is to have a global resource manager and per application ApplicationMaster.</a:t>
            </a:r>
          </a:p>
          <a:p>
            <a:pPr marL="333756" lvl="0" indent="-333756" defTabSz="426466">
              <a:spcBef>
                <a:spcPts val="3000"/>
              </a:spcBef>
              <a:defRPr sz="1800">
                <a:solidFill>
                  <a:srgbClr val="000000"/>
                </a:solidFill>
              </a:defRPr>
            </a:pPr>
            <a:r>
              <a:rPr sz="2774" dirty="0">
                <a:solidFill>
                  <a:srgbClr val="FFFFFF"/>
                </a:solidFill>
              </a:rPr>
              <a:t>Resource manager has two main components; scheduler and applications manager.</a:t>
            </a:r>
          </a:p>
          <a:p>
            <a:pPr marL="333756" lvl="0" indent="-333756" defTabSz="426466">
              <a:spcBef>
                <a:spcPts val="3000"/>
              </a:spcBef>
              <a:defRPr sz="1800">
                <a:solidFill>
                  <a:srgbClr val="000000"/>
                </a:solidFill>
              </a:defRPr>
            </a:pPr>
            <a:r>
              <a:rPr sz="2774" dirty="0">
                <a:solidFill>
                  <a:srgbClr val="FFFFFF"/>
                </a:solidFill>
              </a:rPr>
              <a:t>ApplicationMaster has the responsibility of tracking their status and monitoring for progress.</a:t>
            </a:r>
          </a:p>
          <a:p>
            <a:pPr marL="333756" lvl="0" indent="-333756" defTabSz="426466">
              <a:spcBef>
                <a:spcPts val="3000"/>
              </a:spcBef>
              <a:defRPr sz="1800">
                <a:solidFill>
                  <a:srgbClr val="000000"/>
                </a:solidFill>
              </a:defRPr>
            </a:pPr>
            <a:r>
              <a:rPr sz="2774" b="1" dirty="0">
                <a:solidFill>
                  <a:srgbClr val="FFFFFF"/>
                </a:solidFill>
              </a:rPr>
              <a:t>Instance type used is m3x.large</a:t>
            </a:r>
            <a:br>
              <a:rPr sz="2774" b="1" dirty="0">
                <a:solidFill>
                  <a:srgbClr val="FFFFFF"/>
                </a:solidFill>
              </a:rPr>
            </a:br>
            <a:r>
              <a:rPr sz="2774" b="1" dirty="0">
                <a:solidFill>
                  <a:srgbClr val="FFFFFF"/>
                </a:solidFill>
              </a:rPr>
              <a:t>location used is US-West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yarn_architecture.png"/>
          <p:cNvPicPr/>
          <p:nvPr/>
        </p:nvPicPr>
        <p:blipFill>
          <a:blip r:embed="rId2">
            <a:extLst/>
          </a:blip>
          <a:stretch>
            <a:fillRect/>
          </a:stretch>
        </p:blipFill>
        <p:spPr>
          <a:xfrm>
            <a:off x="1712955" y="635000"/>
            <a:ext cx="9553489" cy="5918200"/>
          </a:xfrm>
          <a:prstGeom prst="rect">
            <a:avLst/>
          </a:prstGeom>
          <a:ln w="25400">
            <a:miter lim="400000"/>
          </a:ln>
          <a:effectLst>
            <a:outerShdw blurRad="254000" dist="127000" dir="5400000" rotWithShape="0">
              <a:srgbClr val="000000">
                <a:alpha val="70000"/>
              </a:srgbClr>
            </a:outerShdw>
          </a:effectLst>
        </p:spPr>
      </p:pic>
      <p:sp>
        <p:nvSpPr>
          <p:cNvPr id="70" name="Shape 70"/>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Yarn Architecture</a:t>
            </a:r>
          </a:p>
        </p:txBody>
      </p:sp>
      <p:sp>
        <p:nvSpPr>
          <p:cNvPr id="71" name="Shape 71"/>
          <p:cNvSpPr>
            <a:spLocks noGrp="1"/>
          </p:cNvSpPr>
          <p:nvPr>
            <p:ph type="body" idx="1"/>
          </p:nvPr>
        </p:nvSpPr>
        <p:spPr>
          <a:prstGeom prst="rect">
            <a:avLst/>
          </a:prstGeom>
        </p:spPr>
        <p:txBody>
          <a:bodyPr/>
          <a:lstStyle/>
          <a:p>
            <a:pPr lvl="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lvl1pPr>
              <a:defRPr sz="6200"/>
            </a:lvl1pPr>
          </a:lstStyle>
          <a:p>
            <a:pPr lvl="0">
              <a:defRPr sz="1800">
                <a:solidFill>
                  <a:srgbClr val="000000"/>
                </a:solidFill>
              </a:defRPr>
            </a:pPr>
            <a:r>
              <a:rPr sz="6200">
                <a:solidFill>
                  <a:srgbClr val="FFFFFF"/>
                </a:solidFill>
              </a:rPr>
              <a:t>Yarn execution data for a 10GB file</a:t>
            </a:r>
          </a:p>
        </p:txBody>
      </p:sp>
      <p:sp>
        <p:nvSpPr>
          <p:cNvPr id="74" name="Shape 74"/>
          <p:cNvSpPr>
            <a:spLocks noGrp="1"/>
          </p:cNvSpPr>
          <p:nvPr>
            <p:ph type="body" idx="1"/>
          </p:nvPr>
        </p:nvSpPr>
        <p:spPr>
          <a:prstGeom prst="rect">
            <a:avLst/>
          </a:prstGeom>
        </p:spPr>
        <p:txBody>
          <a:bodyPr/>
          <a:lstStyle/>
          <a:p>
            <a:pPr lvl="0"/>
            <a:endParaRPr/>
          </a:p>
        </p:txBody>
      </p:sp>
      <p:graphicFrame>
        <p:nvGraphicFramePr>
          <p:cNvPr id="75" name="Chart 75"/>
          <p:cNvGraphicFramePr/>
          <p:nvPr/>
        </p:nvGraphicFramePr>
        <p:xfrm>
          <a:off x="1452168" y="1962150"/>
          <a:ext cx="10202166"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76" name="Shape 76"/>
          <p:cNvSpPr/>
          <p:nvPr/>
        </p:nvSpPr>
        <p:spPr>
          <a:xfrm>
            <a:off x="4618164" y="78739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dirty="0">
                <a:solidFill>
                  <a:srgbClr val="FFFFFF"/>
                </a:solidFill>
              </a:rPr>
              <a:t>Number of Nodes</a:t>
            </a:r>
          </a:p>
        </p:txBody>
      </p:sp>
      <p:sp>
        <p:nvSpPr>
          <p:cNvPr id="77" name="Shape 77"/>
          <p:cNvSpPr/>
          <p:nvPr/>
        </p:nvSpPr>
        <p:spPr>
          <a:xfrm rot="16200000">
            <a:off x="-1458786" y="5105399"/>
            <a:ext cx="41367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time taken(in mins)</a:t>
            </a:r>
          </a:p>
        </p:txBody>
      </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YARN throughput Analysis</a:t>
            </a:r>
            <a:endParaRPr lang="en-US" dirty="0"/>
          </a:p>
        </p:txBody>
      </p:sp>
      <p:sp>
        <p:nvSpPr>
          <p:cNvPr id="3" name="Text Placeholder 2"/>
          <p:cNvSpPr>
            <a:spLocks noGrp="1"/>
          </p:cNvSpPr>
          <p:nvPr>
            <p:ph type="body" idx="1"/>
          </p:nvPr>
        </p:nvSpPr>
        <p:spPr/>
        <p:txBody>
          <a:bodyPr/>
          <a:lstStyle/>
          <a:p>
            <a:endParaRPr lang="en-US"/>
          </a:p>
        </p:txBody>
      </p:sp>
      <p:graphicFrame>
        <p:nvGraphicFramePr>
          <p:cNvPr id="4" name="Chart 3"/>
          <p:cNvGraphicFramePr/>
          <p:nvPr>
            <p:extLst>
              <p:ext uri="{D42A27DB-BD31-4B8C-83A1-F6EECF244321}">
                <p14:modId xmlns:p14="http://schemas.microsoft.com/office/powerpoint/2010/main" val="3444814273"/>
              </p:ext>
            </p:extLst>
          </p:nvPr>
        </p:nvGraphicFramePr>
        <p:xfrm>
          <a:off x="2167466" y="1986844"/>
          <a:ext cx="9294668" cy="670835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250872" y="8695196"/>
            <a:ext cx="3974750"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800" b="0" i="0" u="none" strike="noStrike" cap="none" spc="0" normalizeH="0" baseline="0" dirty="0" smtClean="0">
                <a:ln>
                  <a:noFill/>
                </a:ln>
                <a:solidFill>
                  <a:srgbClr val="FFFFFF"/>
                </a:solidFill>
                <a:effectLst/>
                <a:uFillTx/>
                <a:latin typeface="+mn-lt"/>
                <a:ea typeface="+mn-ea"/>
                <a:cs typeface="+mn-cs"/>
                <a:sym typeface="Helvetica Light"/>
              </a:rPr>
              <a:t>Number of Nodes</a:t>
            </a:r>
            <a:endParaRPr kumimoji="0" lang="en-US" sz="3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TextBox 6"/>
          <p:cNvSpPr txBox="1"/>
          <p:nvPr/>
        </p:nvSpPr>
        <p:spPr>
          <a:xfrm rot="16200000">
            <a:off x="402300" y="5161755"/>
            <a:ext cx="2244204"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800" b="0" i="0" u="none" strike="noStrike" cap="none" spc="0" normalizeH="0" baseline="0" dirty="0" smtClean="0">
                <a:ln>
                  <a:noFill/>
                </a:ln>
                <a:solidFill>
                  <a:srgbClr val="FFFFFF"/>
                </a:solidFill>
                <a:effectLst/>
                <a:uFillTx/>
                <a:latin typeface="+mn-lt"/>
                <a:ea typeface="+mn-ea"/>
                <a:cs typeface="+mn-cs"/>
                <a:sym typeface="Helvetica Light"/>
              </a:rPr>
              <a:t>1/Latency</a:t>
            </a:r>
            <a:endParaRPr kumimoji="0" lang="en-US" sz="38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63621251"/>
      </p:ext>
    </p:extLst>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3. Swift</a:t>
            </a:r>
          </a:p>
        </p:txBody>
      </p:sp>
      <p:sp>
        <p:nvSpPr>
          <p:cNvPr id="80" name="Shape 80"/>
          <p:cNvSpPr>
            <a:spLocks noGrp="1"/>
          </p:cNvSpPr>
          <p:nvPr>
            <p:ph type="body" idx="1"/>
          </p:nvPr>
        </p:nvSpPr>
        <p:spPr>
          <a:prstGeom prst="rect">
            <a:avLst/>
          </a:prstGeom>
        </p:spPr>
        <p:txBody>
          <a:bodyPr/>
          <a:lstStyle/>
          <a:p>
            <a:pPr marL="411479" lvl="0" indent="-411479" defTabSz="525779">
              <a:spcBef>
                <a:spcPts val="3700"/>
              </a:spcBef>
              <a:defRPr sz="1800">
                <a:solidFill>
                  <a:srgbClr val="000000"/>
                </a:solidFill>
              </a:defRPr>
            </a:pPr>
            <a:r>
              <a:rPr sz="3420">
                <a:solidFill>
                  <a:srgbClr val="FFFFFF"/>
                </a:solidFill>
              </a:rPr>
              <a:t>Swift is a implicitly parallel programming language, that allows the writing of script that distribute the progam execution across distributed computing resources including clusters, clouds, grids and supercomputers.</a:t>
            </a:r>
          </a:p>
          <a:p>
            <a:pPr marL="411479" lvl="0" indent="-411479" defTabSz="525779">
              <a:spcBef>
                <a:spcPts val="3700"/>
              </a:spcBef>
              <a:defRPr sz="1800">
                <a:solidFill>
                  <a:srgbClr val="000000"/>
                </a:solidFill>
              </a:defRPr>
            </a:pPr>
            <a:r>
              <a:rPr sz="3420">
                <a:solidFill>
                  <a:srgbClr val="FFFFFF"/>
                </a:solidFill>
              </a:rPr>
              <a:t>It runs multiple programs concurrently as soon as their inputs are available, reducing the needs of complex parallel programming. </a:t>
            </a:r>
          </a:p>
          <a:p>
            <a:pPr marL="411479" lvl="0" indent="-411479" defTabSz="525779">
              <a:spcBef>
                <a:spcPts val="3700"/>
              </a:spcBef>
              <a:defRPr sz="1800">
                <a:solidFill>
                  <a:srgbClr val="000000"/>
                </a:solidFill>
              </a:defRPr>
            </a:pPr>
            <a:r>
              <a:rPr sz="3420" b="1">
                <a:solidFill>
                  <a:srgbClr val="FFFFFF"/>
                </a:solidFill>
              </a:rPr>
              <a:t>Instance type used is t2.micro </a:t>
            </a:r>
            <a:br>
              <a:rPr sz="3420" b="1">
                <a:solidFill>
                  <a:srgbClr val="FFFFFF"/>
                </a:solidFill>
              </a:rPr>
            </a:br>
            <a:r>
              <a:rPr sz="3420" b="1">
                <a:solidFill>
                  <a:srgbClr val="FFFFFF"/>
                </a:solidFill>
              </a:rPr>
              <a:t>location used is US-West</a:t>
            </a:r>
          </a:p>
        </p:txBody>
      </p:sp>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Swift execution data</a:t>
            </a:r>
          </a:p>
        </p:txBody>
      </p:sp>
      <p:sp>
        <p:nvSpPr>
          <p:cNvPr id="83" name="Shape 83"/>
          <p:cNvSpPr>
            <a:spLocks noGrp="1"/>
          </p:cNvSpPr>
          <p:nvPr>
            <p:ph type="body" idx="1"/>
          </p:nvPr>
        </p:nvSpPr>
        <p:spPr>
          <a:prstGeom prst="rect">
            <a:avLst/>
          </a:prstGeom>
        </p:spPr>
        <p:txBody>
          <a:bodyPr/>
          <a:lstStyle/>
          <a:p>
            <a:pPr lvl="0"/>
            <a:endParaRPr/>
          </a:p>
        </p:txBody>
      </p:sp>
      <p:graphicFrame>
        <p:nvGraphicFramePr>
          <p:cNvPr id="84" name="Chart 84"/>
          <p:cNvGraphicFramePr/>
          <p:nvPr/>
        </p:nvGraphicFramePr>
        <p:xfrm>
          <a:off x="1104696" y="2292350"/>
          <a:ext cx="10625838"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85" name="Shape 85"/>
          <p:cNvSpPr/>
          <p:nvPr/>
        </p:nvSpPr>
        <p:spPr>
          <a:xfrm rot="16200000">
            <a:off x="-1560627" y="4343399"/>
            <a:ext cx="413725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time taken(in secs)</a:t>
            </a:r>
          </a:p>
        </p:txBody>
      </p:sp>
      <p:sp>
        <p:nvSpPr>
          <p:cNvPr id="86" name="Shape 86"/>
          <p:cNvSpPr/>
          <p:nvPr/>
        </p:nvSpPr>
        <p:spPr>
          <a:xfrm>
            <a:off x="4313364" y="80136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Number of Nodes</a:t>
            </a:r>
          </a:p>
        </p:txBody>
      </p:sp>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Swift throughput data</a:t>
            </a:r>
          </a:p>
        </p:txBody>
      </p:sp>
      <p:sp>
        <p:nvSpPr>
          <p:cNvPr id="89" name="Shape 89"/>
          <p:cNvSpPr>
            <a:spLocks noGrp="1"/>
          </p:cNvSpPr>
          <p:nvPr>
            <p:ph type="body" idx="1"/>
          </p:nvPr>
        </p:nvSpPr>
        <p:spPr>
          <a:prstGeom prst="rect">
            <a:avLst/>
          </a:prstGeom>
        </p:spPr>
        <p:txBody>
          <a:bodyPr/>
          <a:lstStyle/>
          <a:p>
            <a:pPr lvl="0"/>
            <a:endParaRPr/>
          </a:p>
        </p:txBody>
      </p:sp>
      <p:graphicFrame>
        <p:nvGraphicFramePr>
          <p:cNvPr id="90" name="Chart 90"/>
          <p:cNvGraphicFramePr/>
          <p:nvPr/>
        </p:nvGraphicFramePr>
        <p:xfrm>
          <a:off x="1197965" y="1936750"/>
          <a:ext cx="10456369"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91" name="Shape 91"/>
          <p:cNvSpPr/>
          <p:nvPr/>
        </p:nvSpPr>
        <p:spPr>
          <a:xfrm>
            <a:off x="4757864" y="78739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Number of Nodes</a:t>
            </a:r>
          </a:p>
        </p:txBody>
      </p:sp>
      <p:sp>
        <p:nvSpPr>
          <p:cNvPr id="92" name="Shape 92"/>
          <p:cNvSpPr/>
          <p:nvPr/>
        </p:nvSpPr>
        <p:spPr>
          <a:xfrm rot="16200000">
            <a:off x="-541046" y="4533900"/>
            <a:ext cx="207269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1/latency</a:t>
            </a:r>
          </a:p>
        </p:txBody>
      </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4. Spark Sparrow</a:t>
            </a:r>
          </a:p>
        </p:txBody>
      </p:sp>
      <p:sp>
        <p:nvSpPr>
          <p:cNvPr id="95" name="Shape 95"/>
          <p:cNvSpPr>
            <a:spLocks noGrp="1"/>
          </p:cNvSpPr>
          <p:nvPr>
            <p:ph type="body" idx="1"/>
          </p:nvPr>
        </p:nvSpPr>
        <p:spPr>
          <a:prstGeom prst="rect">
            <a:avLst/>
          </a:prstGeom>
        </p:spPr>
        <p:txBody>
          <a:bodyPr/>
          <a:lstStyle/>
          <a:p>
            <a:pPr marL="374904" lvl="0" indent="-374904" defTabSz="479044">
              <a:spcBef>
                <a:spcPts val="3400"/>
              </a:spcBef>
              <a:defRPr sz="1800">
                <a:solidFill>
                  <a:srgbClr val="000000"/>
                </a:solidFill>
              </a:defRPr>
            </a:pPr>
            <a:r>
              <a:rPr sz="3116" dirty="0">
                <a:solidFill>
                  <a:srgbClr val="FFFFFF"/>
                </a:solidFill>
              </a:rPr>
              <a:t>It is a high throughput, fault tolerance and low latency distributed cluster schedule.</a:t>
            </a:r>
          </a:p>
          <a:p>
            <a:pPr marL="374904" lvl="0" indent="-374904" defTabSz="479044">
              <a:spcBef>
                <a:spcPts val="3400"/>
              </a:spcBef>
              <a:defRPr sz="1800">
                <a:solidFill>
                  <a:srgbClr val="000000"/>
                </a:solidFill>
              </a:defRPr>
            </a:pPr>
            <a:r>
              <a:rPr sz="3116" dirty="0">
                <a:solidFill>
                  <a:srgbClr val="FFFFFF"/>
                </a:solidFill>
              </a:rPr>
              <a:t>It is designed for application that require resource allocation frequently for short jobs viz analytics frameworks.</a:t>
            </a:r>
          </a:p>
          <a:p>
            <a:pPr marL="374904" lvl="0" indent="-374904" defTabSz="479044">
              <a:spcBef>
                <a:spcPts val="3400"/>
              </a:spcBef>
              <a:defRPr sz="1800">
                <a:solidFill>
                  <a:srgbClr val="000000"/>
                </a:solidFill>
              </a:defRPr>
            </a:pPr>
            <a:r>
              <a:rPr sz="3116" dirty="0">
                <a:solidFill>
                  <a:srgbClr val="FFFFFF"/>
                </a:solidFill>
              </a:rPr>
              <a:t>Sparrow schedules from a distributed set of schedulers that maintain no shared state and the scheduler obtains instantaneous load information by sending probes to a subset of worker machines.</a:t>
            </a:r>
          </a:p>
          <a:p>
            <a:pPr marL="374904" lvl="0" indent="-374904" defTabSz="479044">
              <a:spcBef>
                <a:spcPts val="3400"/>
              </a:spcBef>
              <a:defRPr sz="1800">
                <a:solidFill>
                  <a:srgbClr val="000000"/>
                </a:solidFill>
              </a:defRPr>
            </a:pPr>
            <a:r>
              <a:rPr sz="3116" b="1" dirty="0">
                <a:solidFill>
                  <a:srgbClr val="FFFFFF"/>
                </a:solidFill>
              </a:rPr>
              <a:t>Instance type used is t2.micro </a:t>
            </a:r>
            <a:br>
              <a:rPr sz="3116" b="1" dirty="0">
                <a:solidFill>
                  <a:srgbClr val="FFFFFF"/>
                </a:solidFill>
              </a:rPr>
            </a:br>
            <a:r>
              <a:rPr sz="3116" b="1" dirty="0">
                <a:solidFill>
                  <a:srgbClr val="FFFFFF"/>
                </a:solidFill>
              </a:rPr>
              <a:t>location used is US-</a:t>
            </a:r>
            <a:r>
              <a:rPr sz="3116" b="1" dirty="0" smtClean="0">
                <a:solidFill>
                  <a:srgbClr val="FFFFFF"/>
                </a:solidFill>
              </a:rPr>
              <a:t>East</a:t>
            </a:r>
            <a:r>
              <a:rPr lang="en-US" sz="3116" b="1" dirty="0" smtClean="0">
                <a:solidFill>
                  <a:srgbClr val="FFFFFF"/>
                </a:solidFill>
              </a:rPr>
              <a:t>(N. Virginia)</a:t>
            </a:r>
            <a:endParaRPr sz="3116" b="1" dirty="0">
              <a:solidFill>
                <a:srgbClr val="FFFFFF"/>
              </a:solidFill>
            </a:endParaRPr>
          </a:p>
        </p:txBody>
      </p:sp>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a:prstGeom prst="rect">
            <a:avLst/>
          </a:prstGeom>
        </p:spPr>
        <p:txBody>
          <a:bodyPr/>
          <a:lstStyle>
            <a:lvl1pPr defTabSz="391414">
              <a:defRPr sz="5360"/>
            </a:lvl1pPr>
          </a:lstStyle>
          <a:p>
            <a:pPr lvl="0">
              <a:defRPr sz="1800">
                <a:solidFill>
                  <a:srgbClr val="000000"/>
                </a:solidFill>
              </a:defRPr>
            </a:pPr>
            <a:r>
              <a:rPr sz="5360">
                <a:solidFill>
                  <a:srgbClr val="FFFFFF"/>
                </a:solidFill>
              </a:rPr>
              <a:t>Spark execution data for 3100 tasks</a:t>
            </a:r>
          </a:p>
        </p:txBody>
      </p:sp>
      <p:sp>
        <p:nvSpPr>
          <p:cNvPr id="98" name="Shape 98"/>
          <p:cNvSpPr>
            <a:spLocks noGrp="1"/>
          </p:cNvSpPr>
          <p:nvPr>
            <p:ph type="body" idx="1"/>
          </p:nvPr>
        </p:nvSpPr>
        <p:spPr>
          <a:prstGeom prst="rect">
            <a:avLst/>
          </a:prstGeom>
        </p:spPr>
        <p:txBody>
          <a:bodyPr/>
          <a:lstStyle/>
          <a:p>
            <a:pPr lvl="0"/>
            <a:endParaRPr/>
          </a:p>
        </p:txBody>
      </p:sp>
      <p:graphicFrame>
        <p:nvGraphicFramePr>
          <p:cNvPr id="99" name="Chart 99"/>
          <p:cNvGraphicFramePr/>
          <p:nvPr/>
        </p:nvGraphicFramePr>
        <p:xfrm>
          <a:off x="1197965" y="1949450"/>
          <a:ext cx="10456369"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100" name="Shape 100"/>
          <p:cNvSpPr/>
          <p:nvPr/>
        </p:nvSpPr>
        <p:spPr>
          <a:xfrm>
            <a:off x="4783264" y="78739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Number of Nodes</a:t>
            </a:r>
          </a:p>
        </p:txBody>
      </p:sp>
      <p:sp>
        <p:nvSpPr>
          <p:cNvPr id="101" name="Shape 101"/>
          <p:cNvSpPr/>
          <p:nvPr/>
        </p:nvSpPr>
        <p:spPr>
          <a:xfrm rot="16200000">
            <a:off x="-1560386" y="4635499"/>
            <a:ext cx="41367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time taken(in mins)</a:t>
            </a:r>
          </a:p>
        </p:txBody>
      </p:sp>
    </p:spTree>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Spark throughput graph using 3100 tasks</a:t>
            </a:r>
          </a:p>
        </p:txBody>
      </p:sp>
      <p:sp>
        <p:nvSpPr>
          <p:cNvPr id="104" name="Shape 104"/>
          <p:cNvSpPr>
            <a:spLocks noGrp="1"/>
          </p:cNvSpPr>
          <p:nvPr>
            <p:ph type="body" idx="1"/>
          </p:nvPr>
        </p:nvSpPr>
        <p:spPr>
          <a:prstGeom prst="rect">
            <a:avLst/>
          </a:prstGeom>
        </p:spPr>
        <p:txBody>
          <a:bodyPr/>
          <a:lstStyle/>
          <a:p>
            <a:pPr lvl="0"/>
            <a:endParaRPr/>
          </a:p>
        </p:txBody>
      </p:sp>
      <p:graphicFrame>
        <p:nvGraphicFramePr>
          <p:cNvPr id="105" name="Chart 105"/>
          <p:cNvGraphicFramePr/>
          <p:nvPr/>
        </p:nvGraphicFramePr>
        <p:xfrm>
          <a:off x="1180896" y="2635250"/>
          <a:ext cx="10625838"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106" name="Shape 106"/>
          <p:cNvSpPr/>
          <p:nvPr/>
        </p:nvSpPr>
        <p:spPr>
          <a:xfrm>
            <a:off x="4554664" y="84962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Number of Nodes</a:t>
            </a:r>
          </a:p>
        </p:txBody>
      </p:sp>
      <p:sp>
        <p:nvSpPr>
          <p:cNvPr id="2" name="TextBox 1"/>
          <p:cNvSpPr txBox="1"/>
          <p:nvPr/>
        </p:nvSpPr>
        <p:spPr>
          <a:xfrm rot="16200000">
            <a:off x="-1231495" y="5503701"/>
            <a:ext cx="3705284"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dirty="0" smtClean="0"/>
              <a:t>3100/ time taken</a:t>
            </a:r>
            <a:endParaRPr kumimoji="0" lang="en-US" sz="38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lvl1pPr defTabSz="549148">
              <a:defRPr sz="7519"/>
            </a:lvl1pPr>
          </a:lstStyle>
          <a:p>
            <a:pPr lvl="0">
              <a:defRPr sz="1800">
                <a:solidFill>
                  <a:srgbClr val="000000"/>
                </a:solidFill>
              </a:defRPr>
            </a:pPr>
            <a:r>
              <a:rPr sz="7519">
                <a:solidFill>
                  <a:srgbClr val="FFFFFF"/>
                </a:solidFill>
              </a:rPr>
              <a:t>Systems Given to work on</a:t>
            </a:r>
          </a:p>
        </p:txBody>
      </p:sp>
      <p:sp>
        <p:nvSpPr>
          <p:cNvPr id="36" name="Shape 36"/>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1. MATRIX</a:t>
            </a:r>
          </a:p>
          <a:p>
            <a:pPr lvl="0">
              <a:defRPr sz="1800">
                <a:solidFill>
                  <a:srgbClr val="000000"/>
                </a:solidFill>
              </a:defRPr>
            </a:pPr>
            <a:r>
              <a:rPr sz="3800">
                <a:solidFill>
                  <a:srgbClr val="FFFFFF"/>
                </a:solidFill>
              </a:rPr>
              <a:t>2. Yarn</a:t>
            </a:r>
          </a:p>
          <a:p>
            <a:pPr lvl="0">
              <a:defRPr sz="1800">
                <a:solidFill>
                  <a:srgbClr val="000000"/>
                </a:solidFill>
              </a:defRPr>
            </a:pPr>
            <a:r>
              <a:rPr sz="3800">
                <a:solidFill>
                  <a:srgbClr val="FFFFFF"/>
                </a:solidFill>
              </a:rPr>
              <a:t>3. Swift</a:t>
            </a:r>
          </a:p>
          <a:p>
            <a:pPr lvl="0">
              <a:defRPr sz="1800">
                <a:solidFill>
                  <a:srgbClr val="000000"/>
                </a:solidFill>
              </a:defRPr>
            </a:pPr>
            <a:r>
              <a:rPr sz="3800">
                <a:solidFill>
                  <a:srgbClr val="FFFFFF"/>
                </a:solidFill>
              </a:rPr>
              <a:t>4. Spark</a:t>
            </a:r>
          </a:p>
          <a:p>
            <a:pPr lvl="0">
              <a:defRPr sz="1800">
                <a:solidFill>
                  <a:srgbClr val="000000"/>
                </a:solidFill>
              </a:defRPr>
            </a:pPr>
            <a:r>
              <a:rPr sz="3800">
                <a:solidFill>
                  <a:srgbClr val="FFFFFF"/>
                </a:solidFill>
              </a:rPr>
              <a:t>5. Charm ++</a:t>
            </a:r>
          </a:p>
          <a:p>
            <a:pPr lvl="0">
              <a:defRPr sz="1800">
                <a:solidFill>
                  <a:srgbClr val="000000"/>
                </a:solidFill>
              </a:defRPr>
            </a:pPr>
            <a:r>
              <a:rPr sz="3800">
                <a:solidFill>
                  <a:srgbClr val="FFFFFF"/>
                </a:solidFill>
              </a:rPr>
              <a:t>6. Legion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5. Charm++</a:t>
            </a:r>
          </a:p>
        </p:txBody>
      </p:sp>
      <p:sp>
        <p:nvSpPr>
          <p:cNvPr id="109" name="Shape 109"/>
          <p:cNvSpPr>
            <a:spLocks noGrp="1"/>
          </p:cNvSpPr>
          <p:nvPr>
            <p:ph type="body" idx="1"/>
          </p:nvPr>
        </p:nvSpPr>
        <p:spPr>
          <a:prstGeom prst="rect">
            <a:avLst/>
          </a:prstGeom>
        </p:spPr>
        <p:txBody>
          <a:bodyPr/>
          <a:lstStyle/>
          <a:p>
            <a:pPr marL="333756" lvl="0" indent="-333756" defTabSz="426466">
              <a:spcBef>
                <a:spcPts val="3000"/>
              </a:spcBef>
              <a:defRPr sz="1800">
                <a:solidFill>
                  <a:srgbClr val="000000"/>
                </a:solidFill>
              </a:defRPr>
            </a:pPr>
            <a:r>
              <a:rPr sz="2774">
                <a:solidFill>
                  <a:srgbClr val="FFFFFF"/>
                </a:solidFill>
              </a:rPr>
              <a:t>Charm++ is a C++ based parallel programming, founded on the migratable objects programming model.</a:t>
            </a:r>
          </a:p>
          <a:p>
            <a:pPr marL="333756" lvl="0" indent="-333756" defTabSz="426466">
              <a:spcBef>
                <a:spcPts val="3000"/>
              </a:spcBef>
              <a:defRPr sz="1800">
                <a:solidFill>
                  <a:srgbClr val="000000"/>
                </a:solidFill>
              </a:defRPr>
            </a:pPr>
            <a:r>
              <a:rPr sz="2774">
                <a:solidFill>
                  <a:srgbClr val="FFFFFF"/>
                </a:solidFill>
              </a:rPr>
              <a:t>It automates dynamic load balancing for task-parallel as well as data parallel applications via seperate suites of load balancing strategies.</a:t>
            </a:r>
          </a:p>
          <a:p>
            <a:pPr marL="333756" lvl="0" indent="-333756" defTabSz="426466">
              <a:spcBef>
                <a:spcPts val="3000"/>
              </a:spcBef>
              <a:defRPr sz="1800">
                <a:solidFill>
                  <a:srgbClr val="000000"/>
                </a:solidFill>
              </a:defRPr>
            </a:pPr>
            <a:r>
              <a:rPr sz="2774">
                <a:solidFill>
                  <a:srgbClr val="FFFFFF"/>
                </a:solidFill>
              </a:rPr>
              <a:t>It can be used for task parallelism as well as data parallelism in a single application. </a:t>
            </a:r>
          </a:p>
          <a:p>
            <a:pPr marL="333756" lvl="0" indent="-333756" defTabSz="426466">
              <a:spcBef>
                <a:spcPts val="3000"/>
              </a:spcBef>
              <a:defRPr sz="1800">
                <a:solidFill>
                  <a:srgbClr val="000000"/>
                </a:solidFill>
              </a:defRPr>
            </a:pPr>
            <a:r>
              <a:rPr sz="2774">
                <a:solidFill>
                  <a:srgbClr val="FFFFFF"/>
                </a:solidFill>
              </a:rPr>
              <a:t>via its message driven execution model, it supports automatic latency, tolerance, modularity and parallel composition.</a:t>
            </a:r>
          </a:p>
          <a:p>
            <a:pPr marL="333756" lvl="0" indent="-333756" defTabSz="426466">
              <a:spcBef>
                <a:spcPts val="3000"/>
              </a:spcBef>
              <a:defRPr sz="1800">
                <a:solidFill>
                  <a:srgbClr val="000000"/>
                </a:solidFill>
              </a:defRPr>
            </a:pPr>
            <a:r>
              <a:rPr sz="2774" b="1">
                <a:solidFill>
                  <a:srgbClr val="FFFFFF"/>
                </a:solidFill>
              </a:rPr>
              <a:t>Instance type used is t2.small</a:t>
            </a:r>
            <a:br>
              <a:rPr sz="2774" b="1">
                <a:solidFill>
                  <a:srgbClr val="FFFFFF"/>
                </a:solidFill>
              </a:rPr>
            </a:br>
            <a:r>
              <a:rPr sz="2774" b="1">
                <a:solidFill>
                  <a:srgbClr val="FFFFFF"/>
                </a:solidFill>
              </a:rPr>
              <a:t>location used is US-West</a:t>
            </a:r>
          </a:p>
        </p:txBody>
      </p:sp>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Charm++ execution</a:t>
            </a:r>
          </a:p>
        </p:txBody>
      </p:sp>
      <p:sp>
        <p:nvSpPr>
          <p:cNvPr id="112" name="Shape 112"/>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We had 14200 solutions for the execution of 12 queens.</a:t>
            </a:r>
          </a:p>
          <a:p>
            <a:pPr lvl="0">
              <a:defRPr sz="1800">
                <a:solidFill>
                  <a:srgbClr val="000000"/>
                </a:solidFill>
              </a:defRPr>
            </a:pPr>
            <a:r>
              <a:rPr sz="3800">
                <a:solidFill>
                  <a:srgbClr val="FFFFFF"/>
                </a:solidFill>
              </a:rPr>
              <a:t>The system was benchmarked on the following data.</a:t>
            </a:r>
          </a:p>
          <a:p>
            <a:pPr lvl="0">
              <a:defRPr sz="1800">
                <a:solidFill>
                  <a:srgbClr val="000000"/>
                </a:solidFill>
              </a:defRPr>
            </a:pPr>
            <a:r>
              <a:rPr sz="3800">
                <a:solidFill>
                  <a:srgbClr val="FFFFFF"/>
                </a:solidFill>
              </a:rPr>
              <a:t>We executed the system with the cmd line code</a:t>
            </a:r>
            <a:br>
              <a:rPr sz="3800">
                <a:solidFill>
                  <a:srgbClr val="FFFFFF"/>
                </a:solidFill>
              </a:rPr>
            </a:br>
            <a:r>
              <a:rPr sz="3800" b="1">
                <a:solidFill>
                  <a:srgbClr val="FFFFFF"/>
                </a:solidFill>
              </a:rPr>
              <a:t>./charmrun ./pgm 12 6 +px</a:t>
            </a:r>
            <a:r>
              <a:rPr sz="3800">
                <a:solidFill>
                  <a:srgbClr val="FFFFFF"/>
                </a:solidFill>
              </a:rPr>
              <a:t>, where x denotes number of nodes and 12 is the execution for 12 queens.</a:t>
            </a:r>
          </a:p>
        </p:txBody>
      </p:sp>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Charm++ data</a:t>
            </a:r>
          </a:p>
        </p:txBody>
      </p:sp>
      <p:sp>
        <p:nvSpPr>
          <p:cNvPr id="115" name="Shape 115"/>
          <p:cNvSpPr>
            <a:spLocks noGrp="1"/>
          </p:cNvSpPr>
          <p:nvPr>
            <p:ph type="body" idx="1"/>
          </p:nvPr>
        </p:nvSpPr>
        <p:spPr>
          <a:prstGeom prst="rect">
            <a:avLst/>
          </a:prstGeom>
        </p:spPr>
        <p:txBody>
          <a:bodyPr/>
          <a:lstStyle/>
          <a:p>
            <a:pPr lvl="0"/>
            <a:endParaRPr/>
          </a:p>
        </p:txBody>
      </p:sp>
      <p:graphicFrame>
        <p:nvGraphicFramePr>
          <p:cNvPr id="116" name="Chart 116"/>
          <p:cNvGraphicFramePr/>
          <p:nvPr/>
        </p:nvGraphicFramePr>
        <p:xfrm>
          <a:off x="1197965" y="1949450"/>
          <a:ext cx="10456369"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117" name="Shape 117"/>
          <p:cNvSpPr/>
          <p:nvPr/>
        </p:nvSpPr>
        <p:spPr>
          <a:xfrm rot="16200000">
            <a:off x="-1676401" y="4805806"/>
            <a:ext cx="4572001"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solidFill>
                  <a:srgbClr val="000000"/>
                </a:solidFill>
              </a:defRPr>
            </a:pPr>
            <a:r>
              <a:rPr sz="3800">
                <a:solidFill>
                  <a:srgbClr val="FFFFFF"/>
                </a:solidFill>
              </a:rPr>
              <a:t>time taken(in secs)</a:t>
            </a:r>
          </a:p>
        </p:txBody>
      </p:sp>
      <p:sp>
        <p:nvSpPr>
          <p:cNvPr id="118" name="Shape 118"/>
          <p:cNvSpPr/>
          <p:nvPr/>
        </p:nvSpPr>
        <p:spPr>
          <a:xfrm>
            <a:off x="4287964" y="78739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Number of Nodes</a:t>
            </a:r>
          </a:p>
        </p:txBody>
      </p:sp>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Throughput graph for  Charm++</a:t>
            </a:r>
          </a:p>
        </p:txBody>
      </p:sp>
      <p:sp>
        <p:nvSpPr>
          <p:cNvPr id="121" name="Shape 121"/>
          <p:cNvSpPr>
            <a:spLocks noGrp="1"/>
          </p:cNvSpPr>
          <p:nvPr>
            <p:ph type="body" idx="1"/>
          </p:nvPr>
        </p:nvSpPr>
        <p:spPr>
          <a:prstGeom prst="rect">
            <a:avLst/>
          </a:prstGeom>
        </p:spPr>
        <p:txBody>
          <a:bodyPr/>
          <a:lstStyle/>
          <a:p>
            <a:pPr lvl="0"/>
            <a:endParaRPr/>
          </a:p>
        </p:txBody>
      </p:sp>
      <p:graphicFrame>
        <p:nvGraphicFramePr>
          <p:cNvPr id="122" name="Chart 122"/>
          <p:cNvGraphicFramePr/>
          <p:nvPr/>
        </p:nvGraphicFramePr>
        <p:xfrm>
          <a:off x="1282699" y="1949450"/>
          <a:ext cx="10371635"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123" name="Shape 123"/>
          <p:cNvSpPr/>
          <p:nvPr/>
        </p:nvSpPr>
        <p:spPr>
          <a:xfrm>
            <a:off x="4529264" y="78104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Number of Nodes</a:t>
            </a:r>
          </a:p>
        </p:txBody>
      </p:sp>
      <p:sp>
        <p:nvSpPr>
          <p:cNvPr id="124" name="Shape 124"/>
          <p:cNvSpPr/>
          <p:nvPr/>
        </p:nvSpPr>
        <p:spPr>
          <a:xfrm rot="16200000">
            <a:off x="-426746" y="4813300"/>
            <a:ext cx="207269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1/latency</a:t>
            </a:r>
          </a:p>
        </p:txBody>
      </p:sp>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6. Legion</a:t>
            </a:r>
          </a:p>
        </p:txBody>
      </p:sp>
      <p:sp>
        <p:nvSpPr>
          <p:cNvPr id="127" name="Shape 127"/>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Legion is a data centric parallel programming system for writing high performance for portable programs targetted at distributed heterogenous architectures.</a:t>
            </a:r>
          </a:p>
          <a:p>
            <a:pPr lvl="0">
              <a:defRPr sz="1800">
                <a:solidFill>
                  <a:srgbClr val="000000"/>
                </a:solidFill>
              </a:defRPr>
            </a:pPr>
            <a:r>
              <a:rPr sz="3800">
                <a:solidFill>
                  <a:srgbClr val="FFFFFF"/>
                </a:solidFill>
              </a:rPr>
              <a:t>Legion presents abstractions which allow programmers to describe properties of program data, like independence and locality.</a:t>
            </a:r>
          </a:p>
        </p:txBody>
      </p:sp>
    </p:spTree>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Legion Execution</a:t>
            </a:r>
          </a:p>
        </p:txBody>
      </p:sp>
      <p:sp>
        <p:nvSpPr>
          <p:cNvPr id="130" name="Shape 130"/>
          <p:cNvSpPr>
            <a:spLocks noGrp="1"/>
          </p:cNvSpPr>
          <p:nvPr>
            <p:ph type="body" idx="1"/>
          </p:nvPr>
        </p:nvSpPr>
        <p:spPr>
          <a:prstGeom prst="rect">
            <a:avLst/>
          </a:prstGeom>
        </p:spPr>
        <p:txBody>
          <a:bodyPr/>
          <a:lstStyle/>
          <a:p>
            <a:pPr marL="443484" lvl="0" indent="-443484" defTabSz="566674">
              <a:spcBef>
                <a:spcPts val="4000"/>
              </a:spcBef>
              <a:defRPr sz="1800">
                <a:solidFill>
                  <a:srgbClr val="000000"/>
                </a:solidFill>
              </a:defRPr>
            </a:pPr>
            <a:r>
              <a:rPr sz="3686">
                <a:solidFill>
                  <a:srgbClr val="FFFFFF"/>
                </a:solidFill>
              </a:rPr>
              <a:t>During this execution we installed the necessary system along with the frameworks required such as GASNet and CUDA.</a:t>
            </a:r>
          </a:p>
          <a:p>
            <a:pPr marL="443484" lvl="0" indent="-443484" defTabSz="566674">
              <a:spcBef>
                <a:spcPts val="4000"/>
              </a:spcBef>
              <a:defRPr sz="1800">
                <a:solidFill>
                  <a:srgbClr val="000000"/>
                </a:solidFill>
              </a:defRPr>
            </a:pPr>
            <a:r>
              <a:rPr sz="3686">
                <a:solidFill>
                  <a:srgbClr val="FFFFFF"/>
                </a:solidFill>
              </a:rPr>
              <a:t>During this phase of working we executed and invoked the sleep state for the system on one node.</a:t>
            </a:r>
          </a:p>
          <a:p>
            <a:pPr marL="443484" lvl="0" indent="-443484" defTabSz="566674">
              <a:spcBef>
                <a:spcPts val="4000"/>
              </a:spcBef>
              <a:defRPr sz="1800">
                <a:solidFill>
                  <a:srgbClr val="000000"/>
                </a:solidFill>
              </a:defRPr>
            </a:pPr>
            <a:r>
              <a:rPr sz="3686">
                <a:solidFill>
                  <a:srgbClr val="FFFFFF"/>
                </a:solidFill>
              </a:rPr>
              <a:t>The execution graph for the sleep function on one node by incrementing the sleep value can be given as :-</a:t>
            </a:r>
          </a:p>
        </p:txBody>
      </p:sp>
    </p:spTree>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Legion execution graph for one node</a:t>
            </a:r>
          </a:p>
        </p:txBody>
      </p:sp>
      <p:sp>
        <p:nvSpPr>
          <p:cNvPr id="133" name="Shape 133"/>
          <p:cNvSpPr>
            <a:spLocks noGrp="1"/>
          </p:cNvSpPr>
          <p:nvPr>
            <p:ph type="body" idx="1"/>
          </p:nvPr>
        </p:nvSpPr>
        <p:spPr>
          <a:prstGeom prst="rect">
            <a:avLst/>
          </a:prstGeom>
        </p:spPr>
        <p:txBody>
          <a:bodyPr/>
          <a:lstStyle/>
          <a:p>
            <a:pPr lvl="0"/>
            <a:endParaRPr/>
          </a:p>
        </p:txBody>
      </p:sp>
      <p:graphicFrame>
        <p:nvGraphicFramePr>
          <p:cNvPr id="134" name="Chart 134"/>
          <p:cNvGraphicFramePr/>
          <p:nvPr/>
        </p:nvGraphicFramePr>
        <p:xfrm>
          <a:off x="1367434" y="1949450"/>
          <a:ext cx="10286900"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135" name="Shape 135"/>
          <p:cNvSpPr/>
          <p:nvPr/>
        </p:nvSpPr>
        <p:spPr>
          <a:xfrm>
            <a:off x="4285856" y="8077199"/>
            <a:ext cx="443308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Sleep function value</a:t>
            </a:r>
          </a:p>
        </p:txBody>
      </p:sp>
      <p:sp>
        <p:nvSpPr>
          <p:cNvPr id="136" name="Shape 136"/>
          <p:cNvSpPr/>
          <p:nvPr/>
        </p:nvSpPr>
        <p:spPr>
          <a:xfrm rot="16200000">
            <a:off x="-1567583" y="4749017"/>
            <a:ext cx="4354370" cy="687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dirty="0">
                <a:solidFill>
                  <a:srgbClr val="FFFFFF"/>
                </a:solidFill>
              </a:rPr>
              <a:t>time </a:t>
            </a:r>
            <a:r>
              <a:rPr sz="3800" dirty="0" smtClean="0">
                <a:solidFill>
                  <a:srgbClr val="FFFFFF"/>
                </a:solidFill>
              </a:rPr>
              <a:t>taken</a:t>
            </a:r>
            <a:r>
              <a:rPr lang="en-US" sz="3800" dirty="0" smtClean="0">
                <a:solidFill>
                  <a:srgbClr val="FFFFFF"/>
                </a:solidFill>
              </a:rPr>
              <a:t> (in secs)</a:t>
            </a:r>
            <a:endParaRPr sz="3800" dirty="0">
              <a:solidFill>
                <a:srgbClr val="FFFFFF"/>
              </a:solidFill>
            </a:endParaRPr>
          </a:p>
        </p:txBody>
      </p:sp>
    </p:spTree>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Legion Execution issues</a:t>
            </a:r>
          </a:p>
        </p:txBody>
      </p:sp>
      <p:sp>
        <p:nvSpPr>
          <p:cNvPr id="139" name="Shape 139"/>
          <p:cNvSpPr>
            <a:spLocks noGrp="1"/>
          </p:cNvSpPr>
          <p:nvPr>
            <p:ph type="body" idx="1"/>
          </p:nvPr>
        </p:nvSpPr>
        <p:spPr>
          <a:prstGeom prst="rect">
            <a:avLst/>
          </a:prstGeom>
        </p:spPr>
        <p:txBody>
          <a:bodyPr/>
          <a:lstStyle/>
          <a:p>
            <a:pPr marL="411479" lvl="0" indent="-411479" defTabSz="525779">
              <a:spcBef>
                <a:spcPts val="3700"/>
              </a:spcBef>
              <a:defRPr sz="1800">
                <a:solidFill>
                  <a:srgbClr val="000000"/>
                </a:solidFill>
              </a:defRPr>
            </a:pPr>
            <a:r>
              <a:rPr sz="3420">
                <a:solidFill>
                  <a:srgbClr val="FFFFFF"/>
                </a:solidFill>
              </a:rPr>
              <a:t>During the build phase of the system legion; we came across some issues, which inhibitted us from the execution of the system in multiple nodes.</a:t>
            </a:r>
          </a:p>
          <a:p>
            <a:pPr marL="411479" lvl="0" indent="-411479" defTabSz="525779">
              <a:spcBef>
                <a:spcPts val="3700"/>
              </a:spcBef>
              <a:defRPr sz="1800">
                <a:solidFill>
                  <a:srgbClr val="000000"/>
                </a:solidFill>
              </a:defRPr>
            </a:pPr>
            <a:r>
              <a:rPr sz="3420">
                <a:solidFill>
                  <a:srgbClr val="FFFFFF"/>
                </a:solidFill>
              </a:rPr>
              <a:t>The system required the installation of GASNet along with the necessary CONDUITS viz udp, aries, gemini, ibv. And enable them to allow the communication of it through the main legion framework.</a:t>
            </a:r>
          </a:p>
          <a:p>
            <a:pPr marL="411479" lvl="0" indent="-411479" defTabSz="525779">
              <a:spcBef>
                <a:spcPts val="3700"/>
              </a:spcBef>
              <a:defRPr sz="1800">
                <a:solidFill>
                  <a:srgbClr val="000000"/>
                </a:solidFill>
              </a:defRPr>
            </a:pPr>
            <a:r>
              <a:rPr sz="3420">
                <a:solidFill>
                  <a:srgbClr val="FFFFFF"/>
                </a:solidFill>
              </a:rPr>
              <a:t>But the CONDUITS were error struck and never got enabled, leaving us to be deprived of the execution on multiple nodes.</a:t>
            </a:r>
          </a:p>
        </p:txBody>
      </p:sp>
    </p:spTree>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lvl1pPr defTabSz="315468">
              <a:defRPr sz="4320"/>
            </a:lvl1pPr>
          </a:lstStyle>
          <a:p>
            <a:pPr lvl="0">
              <a:defRPr sz="1800">
                <a:solidFill>
                  <a:srgbClr val="000000"/>
                </a:solidFill>
              </a:defRPr>
            </a:pPr>
            <a:r>
              <a:rPr sz="4320">
                <a:solidFill>
                  <a:srgbClr val="FFFFFF"/>
                </a:solidFill>
              </a:rPr>
              <a:t>The error encountered  for each CONDUIT build was as shown in the picture above</a:t>
            </a:r>
          </a:p>
        </p:txBody>
      </p:sp>
      <p:sp>
        <p:nvSpPr>
          <p:cNvPr id="142" name="Shape 142"/>
          <p:cNvSpPr>
            <a:spLocks noGrp="1"/>
          </p:cNvSpPr>
          <p:nvPr>
            <p:ph type="body" idx="1"/>
          </p:nvPr>
        </p:nvSpPr>
        <p:spPr>
          <a:prstGeom prst="rect">
            <a:avLst/>
          </a:prstGeom>
        </p:spPr>
        <p:txBody>
          <a:bodyPr/>
          <a:lstStyle/>
          <a:p>
            <a:pPr lvl="0">
              <a:defRPr sz="1800">
                <a:solidFill>
                  <a:srgbClr val="000000"/>
                </a:solidFill>
              </a:defRPr>
            </a:pPr>
            <a:r>
              <a:rPr sz="3200">
                <a:solidFill>
                  <a:srgbClr val="FFFFFF"/>
                </a:solidFill>
              </a:rPr>
              <a:t>This is a screen grab of the build attempt of gemini CONDUIT</a:t>
            </a:r>
          </a:p>
        </p:txBody>
      </p:sp>
      <p:pic>
        <p:nvPicPr>
          <p:cNvPr id="143" name="Screenshot_from_2015_04_28_02_40_35.png"/>
          <p:cNvPicPr/>
          <p:nvPr/>
        </p:nvPicPr>
        <p:blipFill>
          <a:blip r:embed="rId2">
            <a:extLst/>
          </a:blip>
          <a:stretch>
            <a:fillRect/>
          </a:stretch>
        </p:blipFill>
        <p:spPr>
          <a:xfrm>
            <a:off x="-429" y="4627126"/>
            <a:ext cx="13004801" cy="1159748"/>
          </a:xfrm>
          <a:prstGeom prst="rect">
            <a:avLst/>
          </a:prstGeom>
          <a:ln w="12700">
            <a:miter lim="400000"/>
          </a:ln>
        </p:spPr>
      </p:pic>
    </p:spTree>
  </p:cSld>
  <p:clrMapOvr>
    <a:masterClrMapping/>
  </p:clrMapOvr>
  <p:transition xmlns:p14="http://schemas.microsoft.com/office/powerpoint/2010/mai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a:lstStyle>
            <a:lvl1pPr>
              <a:defRPr sz="6200"/>
            </a:lvl1pPr>
          </a:lstStyle>
          <a:p>
            <a:pPr lvl="0">
              <a:defRPr sz="1800">
                <a:solidFill>
                  <a:srgbClr val="000000"/>
                </a:solidFill>
              </a:defRPr>
            </a:pPr>
            <a:r>
              <a:rPr lang="en-US" sz="6200" dirty="0" smtClean="0">
                <a:solidFill>
                  <a:srgbClr val="FFFFFF"/>
                </a:solidFill>
              </a:rPr>
              <a:t>Conclusion</a:t>
            </a:r>
            <a:endParaRPr sz="6200" dirty="0">
              <a:solidFill>
                <a:srgbClr val="FFFFFF"/>
              </a:solidFill>
            </a:endParaRPr>
          </a:p>
        </p:txBody>
      </p:sp>
      <p:sp>
        <p:nvSpPr>
          <p:cNvPr id="74" name="Shape 74"/>
          <p:cNvSpPr>
            <a:spLocks noGrp="1"/>
          </p:cNvSpPr>
          <p:nvPr>
            <p:ph type="body" idx="1"/>
          </p:nvPr>
        </p:nvSpPr>
        <p:spPr>
          <a:prstGeom prst="rect">
            <a:avLst/>
          </a:prstGeom>
        </p:spPr>
        <p:txBody>
          <a:bodyPr/>
          <a:lstStyle/>
          <a:p>
            <a:pPr lvl="0"/>
            <a:endParaRPr dirty="0"/>
          </a:p>
        </p:txBody>
      </p:sp>
      <p:sp>
        <p:nvSpPr>
          <p:cNvPr id="76" name="Shape 76"/>
          <p:cNvSpPr/>
          <p:nvPr/>
        </p:nvSpPr>
        <p:spPr>
          <a:xfrm>
            <a:off x="6514604" y="7873216"/>
            <a:ext cx="102592" cy="687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endParaRPr sz="3800" dirty="0">
              <a:solidFill>
                <a:srgbClr val="FFFFFF"/>
              </a:solidFill>
            </a:endParaRPr>
          </a:p>
        </p:txBody>
      </p:sp>
      <p:sp>
        <p:nvSpPr>
          <p:cNvPr id="77" name="Shape 77"/>
          <p:cNvSpPr/>
          <p:nvPr/>
        </p:nvSpPr>
        <p:spPr>
          <a:xfrm rot="16200000">
            <a:off x="558304" y="5104616"/>
            <a:ext cx="102592" cy="687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endParaRPr sz="3800" dirty="0">
              <a:solidFill>
                <a:srgbClr val="FFFFFF"/>
              </a:solidFill>
            </a:endParaRPr>
          </a:p>
        </p:txBody>
      </p:sp>
      <p:pic>
        <p:nvPicPr>
          <p:cNvPr id="2" name="Picture 1"/>
          <p:cNvPicPr>
            <a:picLocks noChangeAspect="1"/>
          </p:cNvPicPr>
          <p:nvPr/>
        </p:nvPicPr>
        <p:blipFill>
          <a:blip r:embed="rId2"/>
          <a:stretch>
            <a:fillRect/>
          </a:stretch>
        </p:blipFill>
        <p:spPr>
          <a:xfrm>
            <a:off x="541575" y="2166429"/>
            <a:ext cx="12008022" cy="7208395"/>
          </a:xfrm>
          <a:prstGeom prst="rect">
            <a:avLst/>
          </a:prstGeom>
        </p:spPr>
      </p:pic>
    </p:spTree>
    <p:extLst>
      <p:ext uri="{BB962C8B-B14F-4D97-AF65-F5344CB8AC3E}">
        <p14:creationId xmlns:p14="http://schemas.microsoft.com/office/powerpoint/2010/main" val="2141560641"/>
      </p:ext>
    </p:extLst>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lvl1pPr defTabSz="572516">
              <a:defRPr sz="7840"/>
            </a:lvl1pPr>
          </a:lstStyle>
          <a:p>
            <a:pPr lvl="0">
              <a:defRPr sz="1800">
                <a:solidFill>
                  <a:srgbClr val="000000"/>
                </a:solidFill>
              </a:defRPr>
            </a:pPr>
            <a:r>
              <a:rPr sz="7840">
                <a:solidFill>
                  <a:srgbClr val="FFFFFF"/>
                </a:solidFill>
              </a:rPr>
              <a:t>Proposed Solution / Goal</a:t>
            </a:r>
          </a:p>
        </p:txBody>
      </p:sp>
      <p:sp>
        <p:nvSpPr>
          <p:cNvPr id="39" name="Shape 3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In the given project we had proposed to run and install all the given systems.</a:t>
            </a:r>
          </a:p>
          <a:p>
            <a:pPr lvl="0">
              <a:defRPr sz="1800">
                <a:solidFill>
                  <a:srgbClr val="000000"/>
                </a:solidFill>
              </a:defRPr>
            </a:pPr>
            <a:r>
              <a:rPr sz="3800">
                <a:solidFill>
                  <a:srgbClr val="FFFFFF"/>
                </a:solidFill>
              </a:rPr>
              <a:t>During this phase, we would be understanding the execution of each of these system.</a:t>
            </a:r>
          </a:p>
          <a:p>
            <a:pPr lvl="0">
              <a:defRPr sz="1800">
                <a:solidFill>
                  <a:srgbClr val="000000"/>
                </a:solidFill>
              </a:defRPr>
            </a:pPr>
            <a:r>
              <a:rPr sz="3800">
                <a:solidFill>
                  <a:srgbClr val="FFFFFF"/>
                </a:solidFill>
              </a:rPr>
              <a:t>And find the execution graphs along with the throughput of each of these systems.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Work Done by Team Mates on each system</a:t>
            </a:r>
          </a:p>
        </p:txBody>
      </p:sp>
      <p:sp>
        <p:nvSpPr>
          <p:cNvPr id="146" name="Shape 146"/>
          <p:cNvSpPr>
            <a:spLocks noGrp="1"/>
          </p:cNvSpPr>
          <p:nvPr>
            <p:ph type="body" idx="1"/>
          </p:nvPr>
        </p:nvSpPr>
        <p:spPr>
          <a:prstGeom prst="rect">
            <a:avLst/>
          </a:prstGeom>
        </p:spPr>
        <p:txBody>
          <a:bodyPr/>
          <a:lstStyle/>
          <a:p>
            <a:pPr lvl="0">
              <a:defRPr sz="1800">
                <a:solidFill>
                  <a:srgbClr val="000000"/>
                </a:solidFill>
              </a:defRPr>
            </a:pPr>
            <a:r>
              <a:rPr sz="3800" b="1">
                <a:solidFill>
                  <a:srgbClr val="FFFFFF"/>
                </a:solidFill>
              </a:rPr>
              <a:t>1. MATRIX</a:t>
            </a:r>
            <a:r>
              <a:rPr sz="3800">
                <a:solidFill>
                  <a:srgbClr val="FFFFFF"/>
                </a:solidFill>
              </a:rPr>
              <a:t> - Dhirendra Singh</a:t>
            </a:r>
          </a:p>
          <a:p>
            <a:pPr lvl="0">
              <a:defRPr sz="1800">
                <a:solidFill>
                  <a:srgbClr val="000000"/>
                </a:solidFill>
              </a:defRPr>
            </a:pPr>
            <a:r>
              <a:rPr sz="3800" b="1">
                <a:solidFill>
                  <a:srgbClr val="FFFFFF"/>
                </a:solidFill>
              </a:rPr>
              <a:t>2. Yarn</a:t>
            </a:r>
            <a:r>
              <a:rPr sz="3800">
                <a:solidFill>
                  <a:srgbClr val="FFFFFF"/>
                </a:solidFill>
              </a:rPr>
              <a:t> - Varun Bhatia</a:t>
            </a:r>
          </a:p>
          <a:p>
            <a:pPr lvl="0">
              <a:defRPr sz="1800">
                <a:solidFill>
                  <a:srgbClr val="000000"/>
                </a:solidFill>
              </a:defRPr>
            </a:pPr>
            <a:r>
              <a:rPr sz="3800" b="1">
                <a:solidFill>
                  <a:srgbClr val="FFFFFF"/>
                </a:solidFill>
              </a:rPr>
              <a:t>3. Swift</a:t>
            </a:r>
            <a:r>
              <a:rPr sz="3800">
                <a:solidFill>
                  <a:srgbClr val="FFFFFF"/>
                </a:solidFill>
              </a:rPr>
              <a:t> - Gopal Bhatia</a:t>
            </a:r>
          </a:p>
          <a:p>
            <a:pPr lvl="0">
              <a:defRPr sz="1800">
                <a:solidFill>
                  <a:srgbClr val="000000"/>
                </a:solidFill>
              </a:defRPr>
            </a:pPr>
            <a:r>
              <a:rPr sz="3800" b="1">
                <a:solidFill>
                  <a:srgbClr val="FFFFFF"/>
                </a:solidFill>
              </a:rPr>
              <a:t>4. Charm++</a:t>
            </a:r>
            <a:r>
              <a:rPr sz="3800">
                <a:solidFill>
                  <a:srgbClr val="FFFFFF"/>
                </a:solidFill>
              </a:rPr>
              <a:t> - Akshay Kamra</a:t>
            </a:r>
          </a:p>
          <a:p>
            <a:pPr lvl="0">
              <a:defRPr sz="1800">
                <a:solidFill>
                  <a:srgbClr val="000000"/>
                </a:solidFill>
              </a:defRPr>
            </a:pPr>
            <a:r>
              <a:rPr sz="3800" b="1">
                <a:solidFill>
                  <a:srgbClr val="FFFFFF"/>
                </a:solidFill>
              </a:rPr>
              <a:t>5. Spark</a:t>
            </a:r>
            <a:r>
              <a:rPr sz="3800">
                <a:solidFill>
                  <a:srgbClr val="FFFFFF"/>
                </a:solidFill>
              </a:rPr>
              <a:t> - Dhirendra Singh, Gopal Bhatia</a:t>
            </a:r>
          </a:p>
          <a:p>
            <a:pPr lvl="0">
              <a:defRPr sz="1800">
                <a:solidFill>
                  <a:srgbClr val="000000"/>
                </a:solidFill>
              </a:defRPr>
            </a:pPr>
            <a:r>
              <a:rPr sz="3800" b="1">
                <a:solidFill>
                  <a:srgbClr val="FFFFFF"/>
                </a:solidFill>
              </a:rPr>
              <a:t>6. Legion</a:t>
            </a:r>
            <a:r>
              <a:rPr sz="3800">
                <a:solidFill>
                  <a:srgbClr val="FFFFFF"/>
                </a:solidFill>
              </a:rPr>
              <a:t> - Akshay Kamra, Varun Bhatia</a:t>
            </a:r>
          </a:p>
        </p:txBody>
      </p:sp>
    </p:spTree>
  </p:cSld>
  <p:clrMapOvr>
    <a:masterClrMapping/>
  </p:clrMapOvr>
  <p:transition xmlns:p14="http://schemas.microsoft.com/office/powerpoint/2010/mai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120614_FamilyAlaskaOutdoorsSummer_TG_00795_2892x1928.jpeg"/>
          <p:cNvPicPr/>
          <p:nvPr/>
        </p:nvPicPr>
        <p:blipFill>
          <a:blip r:embed="rId2">
            <a:extLst/>
          </a:blip>
          <a:srcRect t="4675" b="4545"/>
          <a:stretch>
            <a:fillRect/>
          </a:stretch>
        </p:blipFill>
        <p:spPr>
          <a:xfrm>
            <a:off x="1600200" y="635000"/>
            <a:ext cx="9779000" cy="5918200"/>
          </a:xfrm>
          <a:prstGeom prst="rect">
            <a:avLst/>
          </a:prstGeom>
          <a:ln w="12700">
            <a:miter lim="400000"/>
          </a:ln>
        </p:spPr>
      </p:pic>
      <p:sp>
        <p:nvSpPr>
          <p:cNvPr id="149" name="Shape 149"/>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THANK YOU</a:t>
            </a:r>
          </a:p>
        </p:txBody>
      </p:sp>
      <p:sp>
        <p:nvSpPr>
          <p:cNvPr id="150" name="Shape 150"/>
          <p:cNvSpPr>
            <a:spLocks noGrp="1"/>
          </p:cNvSpPr>
          <p:nvPr>
            <p:ph type="body" idx="1"/>
          </p:nvPr>
        </p:nvSpPr>
        <p:spPr>
          <a:prstGeom prst="rect">
            <a:avLst/>
          </a:prstGeom>
        </p:spPr>
        <p:txBody>
          <a:bodyPr/>
          <a:lstStyle/>
          <a:p>
            <a:pPr lvl="0"/>
            <a:endParaRPr/>
          </a:p>
        </p:txBody>
      </p:sp>
      <p:pic>
        <p:nvPicPr>
          <p:cNvPr id="151" name="10Questions.jpeg"/>
          <p:cNvPicPr/>
          <p:nvPr/>
        </p:nvPicPr>
        <p:blipFill>
          <a:blip r:embed="rId3">
            <a:extLst/>
          </a:blip>
          <a:stretch>
            <a:fillRect/>
          </a:stretch>
        </p:blipFill>
        <p:spPr>
          <a:xfrm>
            <a:off x="1601831" y="342541"/>
            <a:ext cx="9779001" cy="6503118"/>
          </a:xfrm>
          <a:prstGeom prst="rect">
            <a:avLst/>
          </a:prstGeom>
          <a:ln w="12700">
            <a:miter lim="400000"/>
          </a:ln>
        </p:spPr>
      </p:pic>
    </p:spTree>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1. MATRIX</a:t>
            </a:r>
          </a:p>
        </p:txBody>
      </p:sp>
      <p:sp>
        <p:nvSpPr>
          <p:cNvPr id="42" name="Shape 42"/>
          <p:cNvSpPr>
            <a:spLocks noGrp="1"/>
          </p:cNvSpPr>
          <p:nvPr>
            <p:ph type="body" idx="1"/>
          </p:nvPr>
        </p:nvSpPr>
        <p:spPr>
          <a:prstGeom prst="rect">
            <a:avLst/>
          </a:prstGeom>
        </p:spPr>
        <p:txBody>
          <a:bodyPr>
            <a:normAutofit fontScale="92500" lnSpcReduction="20000"/>
          </a:bodyPr>
          <a:lstStyle/>
          <a:p>
            <a:pPr marL="388620" lvl="0" indent="-388620" defTabSz="496570">
              <a:spcBef>
                <a:spcPts val="3500"/>
              </a:spcBef>
              <a:defRPr sz="1800">
                <a:solidFill>
                  <a:srgbClr val="000000"/>
                </a:solidFill>
              </a:defRPr>
            </a:pPr>
            <a:r>
              <a:rPr sz="3230" dirty="0">
                <a:solidFill>
                  <a:srgbClr val="FFFFFF"/>
                </a:solidFill>
              </a:rPr>
              <a:t>MATRIX is a fully distributed task exectuion.</a:t>
            </a:r>
          </a:p>
          <a:p>
            <a:pPr marL="388620" lvl="0" indent="-388620" defTabSz="496570">
              <a:spcBef>
                <a:spcPts val="3500"/>
              </a:spcBef>
              <a:defRPr sz="1800">
                <a:solidFill>
                  <a:srgbClr val="000000"/>
                </a:solidFill>
              </a:defRPr>
            </a:pPr>
            <a:r>
              <a:rPr sz="3230" dirty="0">
                <a:solidFill>
                  <a:srgbClr val="FFFFFF"/>
                </a:solidFill>
              </a:rPr>
              <a:t>It works as a framework for Many Task computing data intensive computing applications</a:t>
            </a:r>
          </a:p>
          <a:p>
            <a:pPr marL="388620" lvl="0" indent="-388620" defTabSz="496570">
              <a:spcBef>
                <a:spcPts val="3500"/>
              </a:spcBef>
              <a:defRPr sz="1800">
                <a:solidFill>
                  <a:srgbClr val="000000"/>
                </a:solidFill>
              </a:defRPr>
            </a:pPr>
            <a:r>
              <a:rPr sz="3230" dirty="0">
                <a:solidFill>
                  <a:srgbClr val="FFFFFF"/>
                </a:solidFill>
              </a:rPr>
              <a:t>It utilizes a distributed key value store that is ZHT, for distributed task metadata management.</a:t>
            </a:r>
          </a:p>
          <a:p>
            <a:pPr marL="388620" lvl="0" indent="-388620" defTabSz="496570">
              <a:spcBef>
                <a:spcPts val="3500"/>
              </a:spcBef>
              <a:defRPr sz="1800">
                <a:solidFill>
                  <a:srgbClr val="000000"/>
                </a:solidFill>
              </a:defRPr>
            </a:pPr>
            <a:r>
              <a:rPr sz="3230" dirty="0">
                <a:solidFill>
                  <a:srgbClr val="FFFFFF"/>
                </a:solidFill>
              </a:rPr>
              <a:t>MATRIX aims to deliver high throughput, efficiency and low latency for all applications in both scientific computing and cloud </a:t>
            </a:r>
            <a:r>
              <a:rPr sz="3230" dirty="0" smtClean="0">
                <a:solidFill>
                  <a:srgbClr val="FFFFFF"/>
                </a:solidFill>
              </a:rPr>
              <a:t>domains</a:t>
            </a:r>
            <a:endParaRPr lang="en-US" sz="3230" dirty="0" smtClean="0">
              <a:solidFill>
                <a:srgbClr val="FFFFFF"/>
              </a:solidFill>
            </a:endParaRPr>
          </a:p>
          <a:p>
            <a:pPr marL="388620" lvl="0" indent="-388620" defTabSz="496570">
              <a:spcBef>
                <a:spcPts val="3500"/>
              </a:spcBef>
              <a:defRPr sz="1800">
                <a:solidFill>
                  <a:srgbClr val="000000"/>
                </a:solidFill>
              </a:defRPr>
            </a:pPr>
            <a:r>
              <a:rPr lang="en-US" sz="3230" dirty="0" smtClean="0">
                <a:solidFill>
                  <a:schemeClr val="tx1"/>
                </a:solidFill>
              </a:rPr>
              <a:t>Increased the number of clients as we increased the nodes.</a:t>
            </a:r>
            <a:endParaRPr sz="3230" dirty="0">
              <a:solidFill>
                <a:schemeClr val="tx1"/>
              </a:solidFill>
            </a:endParaRPr>
          </a:p>
          <a:p>
            <a:pPr marL="388620" indent="-388620" defTabSz="496570">
              <a:spcBef>
                <a:spcPts val="3500"/>
              </a:spcBef>
              <a:defRPr sz="1800">
                <a:solidFill>
                  <a:srgbClr val="000000"/>
                </a:solidFill>
              </a:defRPr>
            </a:pPr>
            <a:r>
              <a:rPr sz="3230" b="1" dirty="0">
                <a:solidFill>
                  <a:srgbClr val="FFFFFF"/>
                </a:solidFill>
              </a:rPr>
              <a:t>Instance type used is </a:t>
            </a:r>
            <a:r>
              <a:rPr lang="en-US" sz="3230" b="1" dirty="0" smtClean="0">
                <a:solidFill>
                  <a:srgbClr val="FFFFFF"/>
                </a:solidFill>
              </a:rPr>
              <a:t>m3.xlarge</a:t>
            </a:r>
            <a:br>
              <a:rPr lang="en-US" sz="3230" b="1" dirty="0" smtClean="0">
                <a:solidFill>
                  <a:srgbClr val="FFFFFF"/>
                </a:solidFill>
              </a:rPr>
            </a:br>
            <a:r>
              <a:rPr lang="en-US" sz="3600" b="1" dirty="0" smtClean="0">
                <a:solidFill>
                  <a:schemeClr val="tx1"/>
                </a:solidFill>
              </a:rPr>
              <a:t>location </a:t>
            </a:r>
            <a:r>
              <a:rPr lang="en-US" sz="3600" b="1" dirty="0">
                <a:solidFill>
                  <a:schemeClr val="tx1"/>
                </a:solidFill>
              </a:rPr>
              <a:t>used is US-</a:t>
            </a:r>
            <a:r>
              <a:rPr lang="en-US" sz="3600" b="1" dirty="0" smtClean="0">
                <a:solidFill>
                  <a:schemeClr val="tx1"/>
                </a:solidFill>
              </a:rPr>
              <a:t>West(Oregon)</a:t>
            </a:r>
            <a:endParaRPr lang="en-US" sz="3600" b="1" dirty="0">
              <a:solidFill>
                <a:schemeClr val="tx1"/>
              </a:solidFill>
            </a:endParaRPr>
          </a:p>
          <a:p>
            <a:pPr marL="388620" lvl="0" indent="-388620" defTabSz="496570">
              <a:spcBef>
                <a:spcPts val="3500"/>
              </a:spcBef>
              <a:defRPr sz="1800">
                <a:solidFill>
                  <a:srgbClr val="000000"/>
                </a:solidFill>
              </a:defRPr>
            </a:pPr>
            <a:endParaRPr lang="en-US" sz="3230" b="1" dirty="0" smtClean="0">
              <a:solidFill>
                <a:srgbClr val="FFFFFF"/>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lstStyle>
            <a:lvl1pPr defTabSz="508254">
              <a:defRPr sz="6960"/>
            </a:lvl1pPr>
          </a:lstStyle>
          <a:p>
            <a:pPr lvl="0">
              <a:defRPr sz="1800">
                <a:solidFill>
                  <a:srgbClr val="000000"/>
                </a:solidFill>
              </a:defRPr>
            </a:pPr>
            <a:r>
              <a:rPr sz="6960">
                <a:solidFill>
                  <a:srgbClr val="FFFFFF"/>
                </a:solidFill>
              </a:rPr>
              <a:t>Matrix execution at Sleep(0) </a:t>
            </a:r>
          </a:p>
        </p:txBody>
      </p:sp>
      <p:graphicFrame>
        <p:nvGraphicFramePr>
          <p:cNvPr id="45" name="Chart 45"/>
          <p:cNvGraphicFramePr/>
          <p:nvPr>
            <p:extLst>
              <p:ext uri="{D42A27DB-BD31-4B8C-83A1-F6EECF244321}">
                <p14:modId xmlns:p14="http://schemas.microsoft.com/office/powerpoint/2010/main" val="1431697959"/>
              </p:ext>
            </p:extLst>
          </p:nvPr>
        </p:nvGraphicFramePr>
        <p:xfrm>
          <a:off x="973328" y="2520950"/>
          <a:ext cx="10710571"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46" name="Shape 46"/>
          <p:cNvSpPr/>
          <p:nvPr/>
        </p:nvSpPr>
        <p:spPr>
          <a:xfrm>
            <a:off x="4364164" y="83819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Number of Nodes</a:t>
            </a:r>
          </a:p>
        </p:txBody>
      </p:sp>
      <p:sp>
        <p:nvSpPr>
          <p:cNvPr id="47" name="Shape 47"/>
          <p:cNvSpPr/>
          <p:nvPr/>
        </p:nvSpPr>
        <p:spPr>
          <a:xfrm rot="16200000">
            <a:off x="-1344727" y="4876799"/>
            <a:ext cx="413725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time taken(in secs)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MATRIX throughput graph for sleep(0)</a:t>
            </a:r>
          </a:p>
        </p:txBody>
      </p:sp>
      <p:sp>
        <p:nvSpPr>
          <p:cNvPr id="50" name="Shape 50"/>
          <p:cNvSpPr>
            <a:spLocks noGrp="1"/>
          </p:cNvSpPr>
          <p:nvPr>
            <p:ph type="body" idx="1"/>
          </p:nvPr>
        </p:nvSpPr>
        <p:spPr>
          <a:prstGeom prst="rect">
            <a:avLst/>
          </a:prstGeom>
        </p:spPr>
        <p:txBody>
          <a:bodyPr/>
          <a:lstStyle/>
          <a:p>
            <a:pPr lvl="0"/>
            <a:endParaRPr/>
          </a:p>
        </p:txBody>
      </p:sp>
      <p:graphicFrame>
        <p:nvGraphicFramePr>
          <p:cNvPr id="51" name="Chart 51"/>
          <p:cNvGraphicFramePr/>
          <p:nvPr>
            <p:extLst>
              <p:ext uri="{D42A27DB-BD31-4B8C-83A1-F6EECF244321}">
                <p14:modId xmlns:p14="http://schemas.microsoft.com/office/powerpoint/2010/main" val="2566792829"/>
              </p:ext>
            </p:extLst>
          </p:nvPr>
        </p:nvGraphicFramePr>
        <p:xfrm>
          <a:off x="935431" y="2292350"/>
          <a:ext cx="10541103"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52" name="Shape 52"/>
          <p:cNvSpPr/>
          <p:nvPr/>
        </p:nvSpPr>
        <p:spPr>
          <a:xfrm>
            <a:off x="4465764" y="81914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Number of Nodes</a:t>
            </a:r>
          </a:p>
        </p:txBody>
      </p:sp>
      <p:sp>
        <p:nvSpPr>
          <p:cNvPr id="53" name="Shape 53"/>
          <p:cNvSpPr/>
          <p:nvPr/>
        </p:nvSpPr>
        <p:spPr>
          <a:xfrm rot="16200000">
            <a:off x="-929209" y="4876799"/>
            <a:ext cx="330621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dirty="0">
                <a:solidFill>
                  <a:srgbClr val="FFFFFF"/>
                </a:solidFill>
              </a:rPr>
              <a:t>task/time taken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lvl1pPr defTabSz="508254">
              <a:defRPr sz="6960"/>
            </a:lvl1pPr>
          </a:lstStyle>
          <a:p>
            <a:pPr lvl="0">
              <a:defRPr sz="1800">
                <a:solidFill>
                  <a:srgbClr val="000000"/>
                </a:solidFill>
              </a:defRPr>
            </a:pPr>
            <a:r>
              <a:rPr sz="6960">
                <a:solidFill>
                  <a:srgbClr val="FFFFFF"/>
                </a:solidFill>
              </a:rPr>
              <a:t>Matrix execution at Sleep(1) </a:t>
            </a:r>
          </a:p>
        </p:txBody>
      </p:sp>
      <p:sp>
        <p:nvSpPr>
          <p:cNvPr id="56" name="Shape 56"/>
          <p:cNvSpPr>
            <a:spLocks noGrp="1"/>
          </p:cNvSpPr>
          <p:nvPr>
            <p:ph type="body" idx="1"/>
          </p:nvPr>
        </p:nvSpPr>
        <p:spPr>
          <a:prstGeom prst="rect">
            <a:avLst/>
          </a:prstGeom>
        </p:spPr>
        <p:txBody>
          <a:bodyPr/>
          <a:lstStyle/>
          <a:p>
            <a:pPr lvl="0"/>
            <a:endParaRPr/>
          </a:p>
        </p:txBody>
      </p:sp>
      <p:graphicFrame>
        <p:nvGraphicFramePr>
          <p:cNvPr id="57" name="Chart 57"/>
          <p:cNvGraphicFramePr/>
          <p:nvPr>
            <p:extLst>
              <p:ext uri="{D42A27DB-BD31-4B8C-83A1-F6EECF244321}">
                <p14:modId xmlns:p14="http://schemas.microsoft.com/office/powerpoint/2010/main" val="1814744757"/>
              </p:ext>
            </p:extLst>
          </p:nvPr>
        </p:nvGraphicFramePr>
        <p:xfrm>
          <a:off x="1282699" y="1949450"/>
          <a:ext cx="10371635"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58" name="Shape 58"/>
          <p:cNvSpPr/>
          <p:nvPr/>
        </p:nvSpPr>
        <p:spPr>
          <a:xfrm>
            <a:off x="4313364" y="79882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dirty="0">
                <a:solidFill>
                  <a:srgbClr val="FFFFFF"/>
                </a:solidFill>
              </a:rPr>
              <a:t>Number of Nodes</a:t>
            </a:r>
          </a:p>
        </p:txBody>
      </p:sp>
      <p:sp>
        <p:nvSpPr>
          <p:cNvPr id="59" name="Shape 59"/>
          <p:cNvSpPr/>
          <p:nvPr/>
        </p:nvSpPr>
        <p:spPr>
          <a:xfrm rot="16200000">
            <a:off x="-1573327" y="4851399"/>
            <a:ext cx="413725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dirty="0">
                <a:solidFill>
                  <a:srgbClr val="FFFFFF"/>
                </a:solidFill>
              </a:rPr>
              <a:t>time taken(in secs)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MATRIX throughput graph for sleep(1)</a:t>
            </a:r>
          </a:p>
        </p:txBody>
      </p:sp>
      <p:sp>
        <p:nvSpPr>
          <p:cNvPr id="62" name="Shape 62"/>
          <p:cNvSpPr>
            <a:spLocks noGrp="1"/>
          </p:cNvSpPr>
          <p:nvPr>
            <p:ph type="body" idx="1"/>
          </p:nvPr>
        </p:nvSpPr>
        <p:spPr>
          <a:prstGeom prst="rect">
            <a:avLst/>
          </a:prstGeom>
        </p:spPr>
        <p:txBody>
          <a:bodyPr/>
          <a:lstStyle/>
          <a:p>
            <a:pPr lvl="0"/>
            <a:endParaRPr/>
          </a:p>
        </p:txBody>
      </p:sp>
      <p:graphicFrame>
        <p:nvGraphicFramePr>
          <p:cNvPr id="63" name="Chart 63"/>
          <p:cNvGraphicFramePr/>
          <p:nvPr>
            <p:extLst>
              <p:ext uri="{D42A27DB-BD31-4B8C-83A1-F6EECF244321}">
                <p14:modId xmlns:p14="http://schemas.microsoft.com/office/powerpoint/2010/main" val="1398656666"/>
              </p:ext>
            </p:extLst>
          </p:nvPr>
        </p:nvGraphicFramePr>
        <p:xfrm>
          <a:off x="1452168" y="1949450"/>
          <a:ext cx="10202166" cy="5854700"/>
        </p:xfrm>
        <a:graphic>
          <a:graphicData uri="http://schemas.openxmlformats.org/drawingml/2006/chart">
            <c:chart xmlns:c="http://schemas.openxmlformats.org/drawingml/2006/chart" xmlns:r="http://schemas.openxmlformats.org/officeDocument/2006/relationships" r:id="rId2"/>
          </a:graphicData>
        </a:graphic>
      </p:graphicFrame>
      <p:sp>
        <p:nvSpPr>
          <p:cNvPr id="64" name="Shape 64"/>
          <p:cNvSpPr/>
          <p:nvPr/>
        </p:nvSpPr>
        <p:spPr>
          <a:xfrm>
            <a:off x="4453064" y="7873999"/>
            <a:ext cx="389547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Number of Nodes</a:t>
            </a:r>
          </a:p>
        </p:txBody>
      </p:sp>
      <p:sp>
        <p:nvSpPr>
          <p:cNvPr id="2" name="TextBox 1"/>
          <p:cNvSpPr txBox="1"/>
          <p:nvPr/>
        </p:nvSpPr>
        <p:spPr>
          <a:xfrm rot="16200000">
            <a:off x="-889634" y="4933792"/>
            <a:ext cx="3379759"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800" b="0" i="0" u="none" strike="noStrike" cap="none" spc="0" normalizeH="0" baseline="0" dirty="0" smtClean="0">
                <a:ln>
                  <a:noFill/>
                </a:ln>
                <a:solidFill>
                  <a:srgbClr val="FFFFFF"/>
                </a:solidFill>
                <a:effectLst/>
                <a:uFillTx/>
                <a:latin typeface="+mn-lt"/>
                <a:ea typeface="+mn-ea"/>
                <a:cs typeface="+mn-cs"/>
                <a:sym typeface="Helvetica Light"/>
              </a:rPr>
              <a:t>task/time</a:t>
            </a:r>
            <a:r>
              <a:rPr kumimoji="0" lang="en-US" sz="3800" b="0" i="0" u="none" strike="noStrike" cap="none" spc="0" normalizeH="0" dirty="0" smtClean="0">
                <a:ln>
                  <a:noFill/>
                </a:ln>
                <a:solidFill>
                  <a:srgbClr val="FFFFFF"/>
                </a:solidFill>
                <a:effectLst/>
                <a:uFillTx/>
                <a:latin typeface="+mn-lt"/>
                <a:ea typeface="+mn-ea"/>
                <a:cs typeface="+mn-cs"/>
                <a:sym typeface="Helvetica Light"/>
              </a:rPr>
              <a:t> taken</a:t>
            </a:r>
            <a:endParaRPr kumimoji="0" lang="en-US" sz="38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Matrix Speed up graph</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Chart 3"/>
          <p:cNvGraphicFramePr/>
          <p:nvPr>
            <p:extLst>
              <p:ext uri="{D42A27DB-BD31-4B8C-83A1-F6EECF244321}">
                <p14:modId xmlns:p14="http://schemas.microsoft.com/office/powerpoint/2010/main" val="1971120143"/>
              </p:ext>
            </p:extLst>
          </p:nvPr>
        </p:nvGraphicFramePr>
        <p:xfrm>
          <a:off x="2167466" y="1986844"/>
          <a:ext cx="9490045" cy="662693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112219" y="8613780"/>
            <a:ext cx="3893863"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800" b="0" i="0" u="none" strike="noStrike" cap="none" spc="0" normalizeH="0" baseline="0" dirty="0" smtClean="0">
                <a:ln>
                  <a:noFill/>
                </a:ln>
                <a:solidFill>
                  <a:srgbClr val="FFFFFF"/>
                </a:solidFill>
                <a:effectLst/>
                <a:uFillTx/>
                <a:latin typeface="+mn-lt"/>
                <a:ea typeface="+mn-ea"/>
                <a:cs typeface="+mn-cs"/>
                <a:sym typeface="Helvetica Light"/>
              </a:rPr>
              <a:t>Number of nodes</a:t>
            </a:r>
            <a:endParaRPr kumimoji="0" lang="en-US" sz="3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TextBox 5"/>
          <p:cNvSpPr txBox="1"/>
          <p:nvPr/>
        </p:nvSpPr>
        <p:spPr>
          <a:xfrm rot="16200000">
            <a:off x="-470996" y="5357153"/>
            <a:ext cx="3975248"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800" b="0" i="0" u="none" strike="noStrike" cap="none" spc="0" normalizeH="0" baseline="0" dirty="0" smtClean="0">
                <a:ln>
                  <a:noFill/>
                </a:ln>
                <a:solidFill>
                  <a:srgbClr val="FFFFFF"/>
                </a:solidFill>
                <a:effectLst/>
                <a:uFillTx/>
                <a:latin typeface="+mn-lt"/>
                <a:ea typeface="+mn-ea"/>
                <a:cs typeface="+mn-cs"/>
                <a:sym typeface="Helvetica Light"/>
              </a:rPr>
              <a:t>Time taken (</a:t>
            </a:r>
            <a:r>
              <a:rPr kumimoji="0" lang="en-US" sz="3800" b="0" i="0" u="none" strike="noStrike" cap="none" spc="0" normalizeH="0" baseline="0" dirty="0" err="1" smtClean="0">
                <a:ln>
                  <a:noFill/>
                </a:ln>
                <a:solidFill>
                  <a:srgbClr val="FFFFFF"/>
                </a:solidFill>
                <a:effectLst/>
                <a:uFillTx/>
                <a:latin typeface="+mn-lt"/>
                <a:ea typeface="+mn-ea"/>
                <a:cs typeface="+mn-cs"/>
                <a:sym typeface="Helvetica Light"/>
              </a:rPr>
              <a:t>secs</a:t>
            </a:r>
            <a:r>
              <a:rPr kumimoji="0" lang="en-US" sz="3800" b="0" i="0" u="none" strike="noStrike" cap="none" spc="0" normalizeH="0" baseline="0" dirty="0" smtClean="0">
                <a:ln>
                  <a:noFill/>
                </a:ln>
                <a:solidFill>
                  <a:srgbClr val="FFFFFF"/>
                </a:solidFill>
                <a:effectLst/>
                <a:uFillTx/>
                <a:latin typeface="+mn-lt"/>
                <a:ea typeface="+mn-ea"/>
                <a:cs typeface="+mn-cs"/>
                <a:sym typeface="Helvetica Light"/>
              </a:rPr>
              <a:t>)</a:t>
            </a:r>
            <a:endParaRPr kumimoji="0" lang="en-US" sz="38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28810324"/>
      </p:ext>
    </p:extLst>
  </p:cSld>
  <p:clrMapOvr>
    <a:masterClrMapping/>
  </p:clrMapOvr>
  <p:transition xmlns:p14="http://schemas.microsoft.com/office/powerpoint/2010/mai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1030</TotalTime>
  <Words>1000</Words>
  <Application>Microsoft Macintosh PowerPoint</Application>
  <PresentationFormat>Custom</PresentationFormat>
  <Paragraphs>119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Gradient</vt:lpstr>
      <vt:lpstr>Benchmarking the state-of-the-art Task Execution Framework of Many-Task Computing: MATRIX Bench</vt:lpstr>
      <vt:lpstr>Systems Given to work on</vt:lpstr>
      <vt:lpstr>Proposed Solution / Goal</vt:lpstr>
      <vt:lpstr>1. MATRIX</vt:lpstr>
      <vt:lpstr>Matrix execution at Sleep(0) </vt:lpstr>
      <vt:lpstr>MATRIX throughput graph for sleep(0)</vt:lpstr>
      <vt:lpstr>Matrix execution at Sleep(1) </vt:lpstr>
      <vt:lpstr>MATRIX throughput graph for sleep(1)</vt:lpstr>
      <vt:lpstr>Matrix Speed up graph</vt:lpstr>
      <vt:lpstr>2. Yarn</vt:lpstr>
      <vt:lpstr>Yarn Architecture</vt:lpstr>
      <vt:lpstr>Yarn execution data for a 10GB file</vt:lpstr>
      <vt:lpstr>YARN throughput Analysis</vt:lpstr>
      <vt:lpstr>3. Swift</vt:lpstr>
      <vt:lpstr>Swift execution data</vt:lpstr>
      <vt:lpstr>Swift throughput data</vt:lpstr>
      <vt:lpstr>4. Spark Sparrow</vt:lpstr>
      <vt:lpstr>Spark execution data for 3100 tasks</vt:lpstr>
      <vt:lpstr>Spark throughput graph using 3100 tasks</vt:lpstr>
      <vt:lpstr>5. Charm++</vt:lpstr>
      <vt:lpstr>Charm++ execution</vt:lpstr>
      <vt:lpstr>Charm++ data</vt:lpstr>
      <vt:lpstr>Throughput graph for  Charm++</vt:lpstr>
      <vt:lpstr>6. Legion</vt:lpstr>
      <vt:lpstr>Legion Execution</vt:lpstr>
      <vt:lpstr>Legion execution graph for one node</vt:lpstr>
      <vt:lpstr>Legion Execution issues</vt:lpstr>
      <vt:lpstr>The error encountered  for each CONDUIT build was as shown in the picture above</vt:lpstr>
      <vt:lpstr>Conclusion</vt:lpstr>
      <vt:lpstr>Work Done by Team Mates on each system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the state-of-the-art Task Execution Framework of Many-Task Computing: MATRIX Bench</dc:title>
  <cp:lastModifiedBy>Dhirendra singh</cp:lastModifiedBy>
  <cp:revision>14</cp:revision>
  <dcterms:modified xsi:type="dcterms:W3CDTF">2015-05-11T16:52:00Z</dcterms:modified>
</cp:coreProperties>
</file>