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0"/>
  </p:notesMasterIdLst>
  <p:sldIdLst>
    <p:sldId id="257" r:id="rId2"/>
    <p:sldId id="258" r:id="rId3"/>
    <p:sldId id="259" r:id="rId4"/>
    <p:sldId id="273" r:id="rId5"/>
    <p:sldId id="268" r:id="rId6"/>
    <p:sldId id="276" r:id="rId7"/>
    <p:sldId id="277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1F9-F7F1-4881-8EDE-F43072DEFBD6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0CC2-D4C6-4875-AB8F-5AAE4B897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1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4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9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8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0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0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9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0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638A2-6151-404E-A522-C839A166F22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3743-7149-461E-BB0B-3C2E7220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3863754" y="2819788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533365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456592" y="1399024"/>
            <a:ext cx="4988303" cy="2841528"/>
          </a:xfrm>
        </p:spPr>
        <p:txBody>
          <a:bodyPr/>
          <a:lstStyle/>
          <a:p>
            <a:r>
              <a:rPr lang="zh-CN" altLang="en-US" sz="6000" dirty="0">
                <a:solidFill>
                  <a:srgbClr val="000000"/>
                </a:solidFill>
              </a:rPr>
              <a:t>数据库设计与功能实现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02040E-E17A-423E-8C7D-98371FB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3863754" y="2819788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533365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601848" y="1633037"/>
            <a:ext cx="4988303" cy="2841528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000000"/>
                </a:solidFill>
              </a:rPr>
              <a:t>数据库设计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02040E-E17A-423E-8C7D-98371FB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0" y="514201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7D68EC-ABB1-4444-AE76-030E96579675}"/>
              </a:ext>
            </a:extLst>
          </p:cNvPr>
          <p:cNvSpPr txBox="1"/>
          <p:nvPr/>
        </p:nvSpPr>
        <p:spPr>
          <a:xfrm>
            <a:off x="5593297" y="2191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7A93B7-C6B5-4648-8DD3-264EFB83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233717-BA66-4944-8F67-928E76A5E7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46" y="1051133"/>
            <a:ext cx="7984105" cy="54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0" y="514201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7A93B7-C6B5-4648-8DD3-264EFB83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8E3FB0-6FA7-4820-86B8-35EAE2206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37816"/>
              </p:ext>
            </p:extLst>
          </p:nvPr>
        </p:nvGraphicFramePr>
        <p:xfrm>
          <a:off x="2867717" y="2146833"/>
          <a:ext cx="6241410" cy="3108960"/>
        </p:xfrm>
        <a:graphic>
          <a:graphicData uri="http://schemas.openxmlformats.org/drawingml/2006/table">
            <a:tbl>
              <a:tblPr/>
              <a:tblGrid>
                <a:gridCol w="2793535">
                  <a:extLst>
                    <a:ext uri="{9D8B030D-6E8A-4147-A177-3AD203B41FA5}">
                      <a16:colId xmlns:a16="http://schemas.microsoft.com/office/drawing/2014/main" val="1226964275"/>
                    </a:ext>
                  </a:extLst>
                </a:gridCol>
                <a:gridCol w="3447875">
                  <a:extLst>
                    <a:ext uri="{9D8B030D-6E8A-4147-A177-3AD203B41FA5}">
                      <a16:colId xmlns:a16="http://schemas.microsoft.com/office/drawing/2014/main" val="172858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表名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作用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1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User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储存用户信息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Store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储存商店信息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1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Order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储存订单信息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储存书店书籍信息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Orderdetail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储存订单内订单商品信息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3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Forunpaidorder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用于方便处理未付订单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Foruncommentorderdetail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用于方便处理未评论订单商品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4512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A65A87-692D-4D0E-80B0-FA4F3D04EE80}"/>
              </a:ext>
            </a:extLst>
          </p:cNvPr>
          <p:cNvSpPr txBox="1"/>
          <p:nvPr/>
        </p:nvSpPr>
        <p:spPr>
          <a:xfrm>
            <a:off x="4546815" y="9503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表的作用</a:t>
            </a:r>
          </a:p>
        </p:txBody>
      </p:sp>
    </p:spTree>
    <p:extLst>
      <p:ext uri="{BB962C8B-B14F-4D97-AF65-F5344CB8AC3E}">
        <p14:creationId xmlns:p14="http://schemas.microsoft.com/office/powerpoint/2010/main" val="281183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3863754" y="2819788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533365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02040E-E17A-423E-8C7D-98371FB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DFBAC52-F7A0-422F-A175-E505B4E6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1848" y="1633037"/>
            <a:ext cx="4988303" cy="2841528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000000"/>
                </a:solidFill>
              </a:rPr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142189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3863754" y="2819788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533365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02040E-E17A-423E-8C7D-98371FB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AD1B4A-E31F-41B2-8FE7-FBD4653FEEB7}"/>
              </a:ext>
            </a:extLst>
          </p:cNvPr>
          <p:cNvSpPr txBox="1"/>
          <p:nvPr/>
        </p:nvSpPr>
        <p:spPr>
          <a:xfrm>
            <a:off x="1834916" y="1363337"/>
            <a:ext cx="80702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部分较为重要的功能实现思路：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、发货、收货</a:t>
            </a:r>
            <a:endParaRPr lang="en-US" altLang="zh-CN" dirty="0"/>
          </a:p>
          <a:p>
            <a:r>
              <a:rPr lang="zh-CN" altLang="en-US" dirty="0"/>
              <a:t>发货和收货只能分别由对应的卖家和买家才有权进行操作，且只有在待发货和待收货的时候进行操作，所以</a:t>
            </a:r>
            <a:endParaRPr lang="en-US" altLang="zh-CN" dirty="0"/>
          </a:p>
          <a:p>
            <a:r>
              <a:rPr lang="zh-CN" altLang="en-US" dirty="0"/>
              <a:t>主要考虑的问题是身份验证和订单状态的确认，且进行收货之后卖家的物品销量要对应增长。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、搜索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book</a:t>
            </a:r>
            <a:r>
              <a:rPr lang="zh-CN" altLang="en-US" dirty="0"/>
              <a:t>表的几个字段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content</a:t>
            </a:r>
            <a:r>
              <a:rPr lang="zh-CN" altLang="en-US" dirty="0"/>
              <a:t>，</a:t>
            </a:r>
            <a:r>
              <a:rPr lang="en-US" altLang="zh-CN" dirty="0" err="1"/>
              <a:t>book_intro</a:t>
            </a:r>
            <a:r>
              <a:rPr lang="zh-CN" altLang="en-US" dirty="0"/>
              <a:t>等建立全文索引，通过传入关键词在这几个字段进行搜索。买家可以在某个商店搜索也可以在全站搜索，在商店搜索比全站搜索多传一个</a:t>
            </a:r>
            <a:r>
              <a:rPr lang="en-US" altLang="zh-CN" dirty="0" err="1"/>
              <a:t>seller_id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、取消订单</a:t>
            </a:r>
            <a:endParaRPr lang="en-US" altLang="zh-CN" dirty="0"/>
          </a:p>
          <a:p>
            <a:r>
              <a:rPr lang="zh-CN" altLang="en-US" dirty="0"/>
              <a:t>取消订单是在用户接口实现的功能，考虑一般情况下，买家只能在订单未付款和付款未发货的状态下进行</a:t>
            </a:r>
            <a:endParaRPr lang="en-US" altLang="zh-CN" dirty="0"/>
          </a:p>
          <a:p>
            <a:r>
              <a:rPr lang="zh-CN" altLang="en-US" dirty="0"/>
              <a:t>取消订单的操作，且要考虑取消订单时对应的库存和当已付款时的退款问题。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45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3863754" y="2819788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533365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02040E-E17A-423E-8C7D-98371FB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AD1B4A-E31F-41B2-8FE7-FBD4653FEEB7}"/>
              </a:ext>
            </a:extLst>
          </p:cNvPr>
          <p:cNvSpPr txBox="1"/>
          <p:nvPr/>
        </p:nvSpPr>
        <p:spPr>
          <a:xfrm>
            <a:off x="1834916" y="1363337"/>
            <a:ext cx="8070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部分较为重要的功能实现思路：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、用户查询订单问题</a:t>
            </a:r>
            <a:endParaRPr lang="en-US" altLang="zh-CN" dirty="0"/>
          </a:p>
          <a:p>
            <a:r>
              <a:rPr lang="zh-CN" altLang="en-US" dirty="0"/>
              <a:t>首先是针对单个订单的搜索问题，这类订单通常要返回更多的信息。然后考虑整体订单查询的问题的情况下，一般是要把订单分为未完成（包括未付款、已付款、待收货）和（已取消、已完成）的两类，并分别时间进行排序，这样有助于优先显示未完成的订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、逾期取消订单的问题</a:t>
            </a:r>
            <a:endParaRPr lang="en-US" altLang="zh-CN" dirty="0"/>
          </a:p>
          <a:p>
            <a:r>
              <a:rPr lang="zh-CN" altLang="en-US" dirty="0"/>
              <a:t>我这里选择了监控数据库中的数据，用类似于队列的方法，使用一个新的表记录每次新开订单的</a:t>
            </a:r>
            <a:r>
              <a:rPr lang="en-US" altLang="zh-CN" dirty="0"/>
              <a:t>Order_id</a:t>
            </a:r>
            <a:r>
              <a:rPr lang="zh-CN" altLang="en-US" dirty="0"/>
              <a:t>，每次取最早的一个结果进行查询，如果发现某订单未超过</a:t>
            </a:r>
            <a:r>
              <a:rPr lang="en-US" altLang="zh-CN" dirty="0"/>
              <a:t>10s</a:t>
            </a:r>
            <a:r>
              <a:rPr lang="zh-CN" altLang="en-US" dirty="0"/>
              <a:t>但未付款则等待至超过</a:t>
            </a:r>
            <a:r>
              <a:rPr lang="en-US" altLang="zh-CN" dirty="0"/>
              <a:t>10s</a:t>
            </a:r>
            <a:r>
              <a:rPr lang="zh-CN" altLang="en-US" dirty="0"/>
              <a:t>或其状态改变，若超过</a:t>
            </a:r>
            <a:r>
              <a:rPr lang="en-US" altLang="zh-CN" dirty="0"/>
              <a:t>10s</a:t>
            </a:r>
            <a:r>
              <a:rPr lang="zh-CN" altLang="en-US" dirty="0"/>
              <a:t>，则通过外键将表</a:t>
            </a:r>
            <a:r>
              <a:rPr lang="en-US" altLang="zh-CN" dirty="0"/>
              <a:t>Order</a:t>
            </a:r>
            <a:r>
              <a:rPr lang="zh-CN" altLang="en-US" dirty="0"/>
              <a:t>对应的元组修改状态，并将该</a:t>
            </a:r>
            <a:r>
              <a:rPr lang="en-US" altLang="zh-CN" dirty="0"/>
              <a:t>Order_id</a:t>
            </a:r>
            <a:r>
              <a:rPr lang="zh-CN" altLang="en-US" dirty="0"/>
              <a:t>从该表中进行删除。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03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1466902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3863754" y="2819788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533365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02040E-E17A-423E-8C7D-98371FB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90" y="89222"/>
            <a:ext cx="1507483" cy="1507483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A5FD1FA-4D6C-4CD6-A27B-45959E32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3674"/>
              </p:ext>
            </p:extLst>
          </p:nvPr>
        </p:nvGraphicFramePr>
        <p:xfrm>
          <a:off x="2274887" y="2872740"/>
          <a:ext cx="7642226" cy="1132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529">
                  <a:extLst>
                    <a:ext uri="{9D8B030D-6E8A-4147-A177-3AD203B41FA5}">
                      <a16:colId xmlns:a16="http://schemas.microsoft.com/office/drawing/2014/main" val="104112297"/>
                    </a:ext>
                  </a:extLst>
                </a:gridCol>
                <a:gridCol w="1363278">
                  <a:extLst>
                    <a:ext uri="{9D8B030D-6E8A-4147-A177-3AD203B41FA5}">
                      <a16:colId xmlns:a16="http://schemas.microsoft.com/office/drawing/2014/main" val="3542293215"/>
                    </a:ext>
                  </a:extLst>
                </a:gridCol>
                <a:gridCol w="1835229">
                  <a:extLst>
                    <a:ext uri="{9D8B030D-6E8A-4147-A177-3AD203B41FA5}">
                      <a16:colId xmlns:a16="http://schemas.microsoft.com/office/drawing/2014/main" val="3985298645"/>
                    </a:ext>
                  </a:extLst>
                </a:gridCol>
                <a:gridCol w="2120190">
                  <a:extLst>
                    <a:ext uri="{9D8B030D-6E8A-4147-A177-3AD203B41FA5}">
                      <a16:colId xmlns:a16="http://schemas.microsoft.com/office/drawing/2014/main" val="3750675363"/>
                    </a:ext>
                  </a:extLst>
                </a:gridCol>
              </a:tblGrid>
              <a:tr h="39057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TCP-S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Order_Lantency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Payment_Lantency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2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后台启动监控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后台不启动监控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2814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3650CDF-2841-41EF-BABE-9CDB4A945840}"/>
              </a:ext>
            </a:extLst>
          </p:cNvPr>
          <p:cNvSpPr txBox="1"/>
          <p:nvPr/>
        </p:nvSpPr>
        <p:spPr>
          <a:xfrm>
            <a:off x="4536275" y="1273539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负载测试表现</a:t>
            </a:r>
          </a:p>
        </p:txBody>
      </p:sp>
    </p:spTree>
    <p:extLst>
      <p:ext uri="{BB962C8B-B14F-4D97-AF65-F5344CB8AC3E}">
        <p14:creationId xmlns:p14="http://schemas.microsoft.com/office/powerpoint/2010/main" val="18845243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464</Words>
  <Application>Microsoft Office PowerPoint</Application>
  <PresentationFormat>宽屏</PresentationFormat>
  <Paragraphs>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Segoe UI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敏</dc:creator>
  <cp:lastModifiedBy>A A</cp:lastModifiedBy>
  <cp:revision>25</cp:revision>
  <dcterms:created xsi:type="dcterms:W3CDTF">2019-12-30T14:27:36Z</dcterms:created>
  <dcterms:modified xsi:type="dcterms:W3CDTF">2019-12-31T00:10:45Z</dcterms:modified>
</cp:coreProperties>
</file>