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76" r:id="rId5"/>
    <p:sldId id="274" r:id="rId6"/>
    <p:sldId id="279" r:id="rId7"/>
    <p:sldId id="262" r:id="rId8"/>
    <p:sldId id="278" r:id="rId9"/>
    <p:sldId id="277" r:id="rId10"/>
    <p:sldId id="265" r:id="rId11"/>
    <p:sldId id="280" r:id="rId12"/>
    <p:sldId id="264" r:id="rId13"/>
    <p:sldId id="266" r:id="rId14"/>
    <p:sldId id="267" r:id="rId15"/>
    <p:sldId id="268" r:id="rId16"/>
    <p:sldId id="281" r:id="rId17"/>
    <p:sldId id="269" r:id="rId18"/>
    <p:sldId id="271" r:id="rId19"/>
    <p:sldId id="284" r:id="rId20"/>
    <p:sldId id="282" r:id="rId21"/>
    <p:sldId id="283" r:id="rId22"/>
    <p:sldId id="287" r:id="rId23"/>
    <p:sldId id="291" r:id="rId24"/>
    <p:sldId id="288" r:id="rId25"/>
    <p:sldId id="289" r:id="rId26"/>
    <p:sldId id="298" r:id="rId27"/>
    <p:sldId id="292" r:id="rId28"/>
    <p:sldId id="293" r:id="rId29"/>
    <p:sldId id="296" r:id="rId30"/>
    <p:sldId id="294" r:id="rId31"/>
    <p:sldId id="295" r:id="rId32"/>
    <p:sldId id="29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3AA974D-1EAD-47FA-B9E5-5AB1CBA304BB}">
          <p14:sldIdLst>
            <p14:sldId id="256"/>
            <p14:sldId id="257"/>
            <p14:sldId id="260"/>
            <p14:sldId id="276"/>
            <p14:sldId id="274"/>
            <p14:sldId id="279"/>
            <p14:sldId id="262"/>
            <p14:sldId id="278"/>
            <p14:sldId id="277"/>
            <p14:sldId id="265"/>
            <p14:sldId id="280"/>
            <p14:sldId id="264"/>
            <p14:sldId id="266"/>
            <p14:sldId id="267"/>
            <p14:sldId id="268"/>
            <p14:sldId id="281"/>
            <p14:sldId id="269"/>
            <p14:sldId id="271"/>
            <p14:sldId id="284"/>
            <p14:sldId id="282"/>
            <p14:sldId id="283"/>
            <p14:sldId id="287"/>
            <p14:sldId id="291"/>
            <p14:sldId id="288"/>
            <p14:sldId id="289"/>
            <p14:sldId id="298"/>
            <p14:sldId id="292"/>
            <p14:sldId id="293"/>
            <p14:sldId id="296"/>
            <p14:sldId id="294"/>
            <p14:sldId id="295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1972A-EF10-4E29-9440-0E31F8778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r>
              <a:rPr lang="zh-CN" altLang="en-US" sz="4800" b="1" dirty="0"/>
              <a:t>运维平台「工作流」使用说明</a:t>
            </a:r>
            <a:br>
              <a:rPr lang="en-US" altLang="zh-CN" sz="4800" b="1" dirty="0"/>
            </a:br>
            <a:r>
              <a:rPr lang="en-US" altLang="zh-CN" sz="4800" b="1" dirty="0"/>
              <a:t>															</a:t>
            </a:r>
            <a:r>
              <a:rPr lang="en-US" altLang="zh-CN" sz="1800" b="1" dirty="0"/>
              <a:t>2018</a:t>
            </a:r>
            <a:r>
              <a:rPr lang="zh-CN" altLang="en-US" sz="1800" b="1" dirty="0"/>
              <a:t>年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月</a:t>
            </a:r>
            <a:r>
              <a:rPr lang="en-US" altLang="zh-CN" sz="1800" b="1" dirty="0"/>
              <a:t>21</a:t>
            </a:r>
            <a:r>
              <a:rPr lang="zh-CN" altLang="en-US" sz="1800" b="1" dirty="0"/>
              <a:t>日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7084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6EF9B-4ED2-4287-89A0-B93F0486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三、业务用户变更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F79A2-D516-4AEA-8437-D5EC96DF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926137" cy="4195481"/>
          </a:xfrm>
        </p:spPr>
        <p:txBody>
          <a:bodyPr/>
          <a:lstStyle/>
          <a:p>
            <a:r>
              <a:rPr lang="zh-CN" altLang="en-US" sz="2400" b="1" dirty="0"/>
              <a:t>业务用户变更</a:t>
            </a:r>
            <a:r>
              <a:rPr lang="zh-CN" altLang="en-US" sz="1800" dirty="0"/>
              <a:t>：项目应用系统内用户账号的申请和变更流程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面向对象：客服人员、运维人员</a:t>
            </a:r>
            <a:endParaRPr lang="en-US" altLang="zh-CN" dirty="0"/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7405AC6A-4D39-4DAD-AFC3-0C657B039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111" y="2133599"/>
            <a:ext cx="45434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069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763C010-49A3-47B3-ABCF-154EF9149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CE30FF0-E44C-44C0-91E3-58AC689A609D}"/>
              </a:ext>
            </a:extLst>
          </p:cNvPr>
          <p:cNvSpPr/>
          <p:nvPr/>
        </p:nvSpPr>
        <p:spPr>
          <a:xfrm>
            <a:off x="15905" y="2233048"/>
            <a:ext cx="1121132" cy="2000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438229-93D5-4369-839F-B41D00BEC315}"/>
              </a:ext>
            </a:extLst>
          </p:cNvPr>
          <p:cNvSpPr/>
          <p:nvPr/>
        </p:nvSpPr>
        <p:spPr>
          <a:xfrm>
            <a:off x="6497543" y="1558512"/>
            <a:ext cx="666582" cy="67453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D3C747-0F4C-40AD-BD55-37460164AF33}"/>
              </a:ext>
            </a:extLst>
          </p:cNvPr>
          <p:cNvSpPr/>
          <p:nvPr/>
        </p:nvSpPr>
        <p:spPr>
          <a:xfrm>
            <a:off x="10856183" y="1280160"/>
            <a:ext cx="1134384" cy="27835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52628525-98AB-4946-885B-EFC881DCA347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6830835" y="1419336"/>
            <a:ext cx="4025349" cy="139176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7D96AC0-B3B2-4AF6-80E2-42A0641CAAA7}"/>
              </a:ext>
            </a:extLst>
          </p:cNvPr>
          <p:cNvSpPr txBox="1"/>
          <p:nvPr/>
        </p:nvSpPr>
        <p:spPr>
          <a:xfrm>
            <a:off x="7935400" y="1049666"/>
            <a:ext cx="225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用户申请：新增用户并关联业务系统内用户组信息</a:t>
            </a:r>
            <a:endParaRPr lang="en-US" altLang="zh-CN" sz="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用户变更：修改用户所属用户组信息</a:t>
            </a:r>
          </a:p>
        </p:txBody>
      </p:sp>
    </p:spTree>
    <p:extLst>
      <p:ext uri="{BB962C8B-B14F-4D97-AF65-F5344CB8AC3E}">
        <p14:creationId xmlns:p14="http://schemas.microsoft.com/office/powerpoint/2010/main" val="72993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58328FB-5771-45DC-B2FD-18D9D7634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7" y="328599"/>
            <a:ext cx="12192000" cy="61849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8339FF7-F8EF-4529-A2F9-F3CE53B3598B}"/>
              </a:ext>
            </a:extLst>
          </p:cNvPr>
          <p:cNvSpPr txBox="1"/>
          <p:nvPr/>
        </p:nvSpPr>
        <p:spPr>
          <a:xfrm>
            <a:off x="4760180" y="1364648"/>
            <a:ext cx="2570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选择「项目管理」中审批完成的项目，这里仅关联父项目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51F96DC-D96B-4B4D-B05B-DD6CE1B281C2}"/>
              </a:ext>
            </a:extLst>
          </p:cNvPr>
          <p:cNvCxnSpPr>
            <a:cxnSpLocks/>
          </p:cNvCxnSpPr>
          <p:nvPr/>
        </p:nvCxnSpPr>
        <p:spPr>
          <a:xfrm>
            <a:off x="4548146" y="1463045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CAD1ECF7-AB34-4235-B509-DB8BF0674AAE}"/>
              </a:ext>
            </a:extLst>
          </p:cNvPr>
          <p:cNvCxnSpPr>
            <a:cxnSpLocks/>
          </p:cNvCxnSpPr>
          <p:nvPr/>
        </p:nvCxnSpPr>
        <p:spPr>
          <a:xfrm rot="10800000">
            <a:off x="3808682" y="3800724"/>
            <a:ext cx="351188" cy="19879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528F880-D5D3-4BE7-A505-6969252513ED}"/>
              </a:ext>
            </a:extLst>
          </p:cNvPr>
          <p:cNvSpPr txBox="1"/>
          <p:nvPr/>
        </p:nvSpPr>
        <p:spPr>
          <a:xfrm>
            <a:off x="2336358" y="3699235"/>
            <a:ext cx="15763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描述详细信息，可贴邮件申请截图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13D45F-EB4D-403C-B768-7D982A19AA27}"/>
              </a:ext>
            </a:extLst>
          </p:cNvPr>
          <p:cNvSpPr txBox="1"/>
          <p:nvPr/>
        </p:nvSpPr>
        <p:spPr>
          <a:xfrm>
            <a:off x="4793313" y="1588607"/>
            <a:ext cx="33965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管理员后台创建业务部门并绑定所属业务部门负责人，具有部门责任人审批权限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5D2293E-9627-4788-BC33-D84F8F83081B}"/>
              </a:ext>
            </a:extLst>
          </p:cNvPr>
          <p:cNvCxnSpPr>
            <a:cxnSpLocks/>
          </p:cNvCxnSpPr>
          <p:nvPr/>
        </p:nvCxnSpPr>
        <p:spPr>
          <a:xfrm>
            <a:off x="4581279" y="1687004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B5448BE-E88F-42C2-A642-5185CEF362E4}"/>
              </a:ext>
            </a:extLst>
          </p:cNvPr>
          <p:cNvSpPr txBox="1"/>
          <p:nvPr/>
        </p:nvSpPr>
        <p:spPr>
          <a:xfrm>
            <a:off x="4785363" y="1811254"/>
            <a:ext cx="2570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导入佰易系统内的用户组信息，这里直接选择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D5DC135-6772-4F0B-8383-5DE925BEB383}"/>
              </a:ext>
            </a:extLst>
          </p:cNvPr>
          <p:cNvCxnSpPr>
            <a:cxnSpLocks/>
          </p:cNvCxnSpPr>
          <p:nvPr/>
        </p:nvCxnSpPr>
        <p:spPr>
          <a:xfrm>
            <a:off x="4573329" y="1925553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CDD6EE9-233B-4FE9-B262-FB92C8CD50DA}"/>
              </a:ext>
            </a:extLst>
          </p:cNvPr>
          <p:cNvSpPr txBox="1"/>
          <p:nvPr/>
        </p:nvSpPr>
        <p:spPr>
          <a:xfrm>
            <a:off x="4794641" y="2043164"/>
            <a:ext cx="2570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业务人员姓名，也可以是他人代申请人的姓名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DCF0E75-1A56-4E1D-8389-DF482333CC00}"/>
              </a:ext>
            </a:extLst>
          </p:cNvPr>
          <p:cNvCxnSpPr>
            <a:cxnSpLocks/>
          </p:cNvCxnSpPr>
          <p:nvPr/>
        </p:nvCxnSpPr>
        <p:spPr>
          <a:xfrm>
            <a:off x="4582607" y="2141561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FD42669-2BBB-4CB5-BEC5-ADF5A4ED19D4}"/>
              </a:ext>
            </a:extLst>
          </p:cNvPr>
          <p:cNvSpPr txBox="1"/>
          <p:nvPr/>
        </p:nvSpPr>
        <p:spPr>
          <a:xfrm>
            <a:off x="5201487" y="2251221"/>
            <a:ext cx="2570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应用系统内的用户命名规则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00B9388-8D51-41EE-9367-8964D3C025B1}"/>
              </a:ext>
            </a:extLst>
          </p:cNvPr>
          <p:cNvCxnSpPr>
            <a:cxnSpLocks/>
          </p:cNvCxnSpPr>
          <p:nvPr/>
        </p:nvCxnSpPr>
        <p:spPr>
          <a:xfrm>
            <a:off x="4989453" y="2349618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8BACD93-A744-4B8D-90A2-33ABC2A08C80}"/>
              </a:ext>
            </a:extLst>
          </p:cNvPr>
          <p:cNvSpPr txBox="1"/>
          <p:nvPr/>
        </p:nvSpPr>
        <p:spPr>
          <a:xfrm>
            <a:off x="4693929" y="2475181"/>
            <a:ext cx="2570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业务人员姓名，业务部门使用系统的人员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892A755-379D-49E8-B67F-800C04AFB822}"/>
              </a:ext>
            </a:extLst>
          </p:cNvPr>
          <p:cNvCxnSpPr>
            <a:cxnSpLocks/>
          </p:cNvCxnSpPr>
          <p:nvPr/>
        </p:nvCxnSpPr>
        <p:spPr>
          <a:xfrm>
            <a:off x="4481895" y="2573578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65DB50B-56DB-4AFD-868A-7D10D96FB900}"/>
              </a:ext>
            </a:extLst>
          </p:cNvPr>
          <p:cNvSpPr txBox="1"/>
          <p:nvPr/>
        </p:nvSpPr>
        <p:spPr>
          <a:xfrm>
            <a:off x="5259800" y="2707096"/>
            <a:ext cx="2570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业务人员邮箱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D61AD35-F38E-48EF-A2C5-DAEF69EEA2FF}"/>
              </a:ext>
            </a:extLst>
          </p:cNvPr>
          <p:cNvCxnSpPr>
            <a:cxnSpLocks/>
          </p:cNvCxnSpPr>
          <p:nvPr/>
        </p:nvCxnSpPr>
        <p:spPr>
          <a:xfrm>
            <a:off x="5047766" y="2805493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5B9018C-68F6-46F7-B90C-76AB9F5C6947}"/>
              </a:ext>
            </a:extLst>
          </p:cNvPr>
          <p:cNvSpPr txBox="1"/>
          <p:nvPr/>
        </p:nvSpPr>
        <p:spPr>
          <a:xfrm>
            <a:off x="2336357" y="984998"/>
            <a:ext cx="2570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新增业务用户选择「用户申请」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A1E5D4E-A021-4657-B1F6-3FC6B2456284}"/>
              </a:ext>
            </a:extLst>
          </p:cNvPr>
          <p:cNvCxnSpPr>
            <a:cxnSpLocks/>
          </p:cNvCxnSpPr>
          <p:nvPr/>
        </p:nvCxnSpPr>
        <p:spPr>
          <a:xfrm>
            <a:off x="2124323" y="1083395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10A6B010-9BC6-42C2-BA9E-708FF0140F8E}"/>
              </a:ext>
            </a:extLst>
          </p:cNvPr>
          <p:cNvSpPr/>
          <p:nvPr/>
        </p:nvSpPr>
        <p:spPr>
          <a:xfrm>
            <a:off x="31807" y="2233048"/>
            <a:ext cx="1121132" cy="2000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40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1F6B586-E612-44A0-AA25-C2A26DD0D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A75A65C-5AD8-4582-A33A-EB03E3405FB4}"/>
              </a:ext>
            </a:extLst>
          </p:cNvPr>
          <p:cNvSpPr txBox="1"/>
          <p:nvPr/>
        </p:nvSpPr>
        <p:spPr>
          <a:xfrm>
            <a:off x="2073960" y="929341"/>
            <a:ext cx="2570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修改业务用户所属组选择「用户变更」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713D122-EEB4-4E66-9805-13A6750A7BC0}"/>
              </a:ext>
            </a:extLst>
          </p:cNvPr>
          <p:cNvCxnSpPr>
            <a:cxnSpLocks/>
          </p:cNvCxnSpPr>
          <p:nvPr/>
        </p:nvCxnSpPr>
        <p:spPr>
          <a:xfrm>
            <a:off x="1861926" y="1027738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B30DFE3-32E0-481C-AA0A-4CFE8B9A71EC}"/>
              </a:ext>
            </a:extLst>
          </p:cNvPr>
          <p:cNvSpPr txBox="1"/>
          <p:nvPr/>
        </p:nvSpPr>
        <p:spPr>
          <a:xfrm>
            <a:off x="4720425" y="1310695"/>
            <a:ext cx="2570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选择「项目管理」中审批完成的项目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5727AB3-0102-4813-909A-28E7592E7D1A}"/>
              </a:ext>
            </a:extLst>
          </p:cNvPr>
          <p:cNvCxnSpPr>
            <a:cxnSpLocks/>
          </p:cNvCxnSpPr>
          <p:nvPr/>
        </p:nvCxnSpPr>
        <p:spPr>
          <a:xfrm>
            <a:off x="4508391" y="1409092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0479DD1-0ABF-44FE-8C00-05C153F215C0}"/>
              </a:ext>
            </a:extLst>
          </p:cNvPr>
          <p:cNvSpPr txBox="1"/>
          <p:nvPr/>
        </p:nvSpPr>
        <p:spPr>
          <a:xfrm>
            <a:off x="4745604" y="1510801"/>
            <a:ext cx="34362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管理员后台创建业务部门并绑定所属业务部门负责人，具有部门责任人审批权限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97E49CE-AE40-4C2E-9C74-B62CD0924907}"/>
              </a:ext>
            </a:extLst>
          </p:cNvPr>
          <p:cNvCxnSpPr>
            <a:cxnSpLocks/>
          </p:cNvCxnSpPr>
          <p:nvPr/>
        </p:nvCxnSpPr>
        <p:spPr>
          <a:xfrm>
            <a:off x="4533571" y="1609198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AD7A85E-9380-462B-B4D1-4408B7517620}"/>
              </a:ext>
            </a:extLst>
          </p:cNvPr>
          <p:cNvSpPr txBox="1"/>
          <p:nvPr/>
        </p:nvSpPr>
        <p:spPr>
          <a:xfrm>
            <a:off x="5120646" y="1718858"/>
            <a:ext cx="2570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输入需要修改的业务用户人员用户名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3561A18-6A25-4570-9D02-032FC59B12D7}"/>
              </a:ext>
            </a:extLst>
          </p:cNvPr>
          <p:cNvCxnSpPr>
            <a:cxnSpLocks/>
          </p:cNvCxnSpPr>
          <p:nvPr/>
        </p:nvCxnSpPr>
        <p:spPr>
          <a:xfrm>
            <a:off x="4908612" y="1817255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97042D9-7FBF-431F-8781-147863542628}"/>
              </a:ext>
            </a:extLst>
          </p:cNvPr>
          <p:cNvCxnSpPr>
            <a:cxnSpLocks/>
          </p:cNvCxnSpPr>
          <p:nvPr/>
        </p:nvCxnSpPr>
        <p:spPr>
          <a:xfrm rot="10800000">
            <a:off x="3681464" y="2401291"/>
            <a:ext cx="351188" cy="19879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66D09C0-3795-4DF2-9BCC-A266AAD3DA1D}"/>
              </a:ext>
            </a:extLst>
          </p:cNvPr>
          <p:cNvSpPr txBox="1"/>
          <p:nvPr/>
        </p:nvSpPr>
        <p:spPr>
          <a:xfrm>
            <a:off x="2376116" y="2299802"/>
            <a:ext cx="14723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佰易系统内导入的用户组信息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46E160F1-C01C-4161-8B1D-543446D12B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20147" y="2399828"/>
            <a:ext cx="421419" cy="20025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DEA2647-83B9-4E84-8C5B-DC1D2E0F53FA}"/>
              </a:ext>
            </a:extLst>
          </p:cNvPr>
          <p:cNvSpPr txBox="1"/>
          <p:nvPr/>
        </p:nvSpPr>
        <p:spPr>
          <a:xfrm>
            <a:off x="9535934" y="2299802"/>
            <a:ext cx="15763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修改的组信息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B0C13E95-5423-49F3-AA7B-DD68E8CB47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64982" y="1609198"/>
            <a:ext cx="232242" cy="20978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97855FE-63D5-44AA-A1EC-99E8A7505A3C}"/>
              </a:ext>
            </a:extLst>
          </p:cNvPr>
          <p:cNvSpPr txBox="1"/>
          <p:nvPr/>
        </p:nvSpPr>
        <p:spPr>
          <a:xfrm>
            <a:off x="9541567" y="1501018"/>
            <a:ext cx="157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点击「检查」弹出相关组信息，若无此用户名，则报错</a:t>
            </a: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E5059C19-4A2D-40F4-9EDC-5D4282756001}"/>
              </a:ext>
            </a:extLst>
          </p:cNvPr>
          <p:cNvCxnSpPr>
            <a:cxnSpLocks/>
          </p:cNvCxnSpPr>
          <p:nvPr/>
        </p:nvCxnSpPr>
        <p:spPr>
          <a:xfrm rot="10800000">
            <a:off x="3689414" y="4341416"/>
            <a:ext cx="351188" cy="19879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9064D82-26B0-4FC2-B510-AECD54F6B5F2}"/>
              </a:ext>
            </a:extLst>
          </p:cNvPr>
          <p:cNvSpPr txBox="1"/>
          <p:nvPr/>
        </p:nvSpPr>
        <p:spPr>
          <a:xfrm>
            <a:off x="2217090" y="4239927"/>
            <a:ext cx="15763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描述详细信息，可贴邮件申请截图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40F103-8A41-4CB6-B833-0B8CCD4CED1F}"/>
              </a:ext>
            </a:extLst>
          </p:cNvPr>
          <p:cNvSpPr/>
          <p:nvPr/>
        </p:nvSpPr>
        <p:spPr>
          <a:xfrm>
            <a:off x="31807" y="2137625"/>
            <a:ext cx="1047905" cy="2000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69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FBB4D28-AFF9-486C-B597-AD65CF5CE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5EE5DAA-E2B2-431F-AAC8-8D0265549467}"/>
              </a:ext>
            </a:extLst>
          </p:cNvPr>
          <p:cNvSpPr/>
          <p:nvPr/>
        </p:nvSpPr>
        <p:spPr>
          <a:xfrm>
            <a:off x="1354059" y="4901765"/>
            <a:ext cx="1723096" cy="30633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1C864327-82BC-4EB1-8C9D-9FC1F4B18E94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1833146" y="5208104"/>
            <a:ext cx="1460020" cy="481321"/>
          </a:xfrm>
          <a:prstGeom prst="bentConnector3">
            <a:avLst>
              <a:gd name="adj1" fmla="val 102826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FAB7EE9-0823-419C-93AB-F7E1BA613D29}"/>
              </a:ext>
            </a:extLst>
          </p:cNvPr>
          <p:cNvSpPr txBox="1"/>
          <p:nvPr/>
        </p:nvSpPr>
        <p:spPr>
          <a:xfrm>
            <a:off x="3293166" y="5589396"/>
            <a:ext cx="1925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所属部门负责人审批或者驳回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8CA04F1D-AE14-4504-9251-57FD9263632E}"/>
              </a:ext>
            </a:extLst>
          </p:cNvPr>
          <p:cNvCxnSpPr>
            <a:cxnSpLocks/>
          </p:cNvCxnSpPr>
          <p:nvPr/>
        </p:nvCxnSpPr>
        <p:spPr>
          <a:xfrm rot="10800000">
            <a:off x="2441556" y="5201644"/>
            <a:ext cx="1223491" cy="353200"/>
          </a:xfrm>
          <a:prstGeom prst="bentConnector3">
            <a:avLst>
              <a:gd name="adj1" fmla="val 1006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5615477-1D4C-43D1-8CD2-57717232AF20}"/>
              </a:ext>
            </a:extLst>
          </p:cNvPr>
          <p:cNvSpPr txBox="1"/>
          <p:nvPr/>
        </p:nvSpPr>
        <p:spPr>
          <a:xfrm>
            <a:off x="3662395" y="5435380"/>
            <a:ext cx="1925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客服人员执行添加或变更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1CB69F-0291-4573-9D7E-F2A33A1C5EB7}"/>
              </a:ext>
            </a:extLst>
          </p:cNvPr>
          <p:cNvSpPr txBox="1"/>
          <p:nvPr/>
        </p:nvSpPr>
        <p:spPr>
          <a:xfrm>
            <a:off x="4228764" y="1970961"/>
            <a:ext cx="2570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部门负责人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A812978-5A7C-400E-8EF8-AA87A2A2F74C}"/>
              </a:ext>
            </a:extLst>
          </p:cNvPr>
          <p:cNvCxnSpPr>
            <a:cxnSpLocks/>
          </p:cNvCxnSpPr>
          <p:nvPr/>
        </p:nvCxnSpPr>
        <p:spPr>
          <a:xfrm>
            <a:off x="4016730" y="2069358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7DDBEF6-D587-4EAA-BAED-8B8964B9BA94}"/>
              </a:ext>
            </a:extLst>
          </p:cNvPr>
          <p:cNvSpPr txBox="1"/>
          <p:nvPr/>
        </p:nvSpPr>
        <p:spPr>
          <a:xfrm>
            <a:off x="3505200" y="2338591"/>
            <a:ext cx="2570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提交人为当前的登录平台的人员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4AF4493-5D28-45B7-9847-5F9ADC53C392}"/>
              </a:ext>
            </a:extLst>
          </p:cNvPr>
          <p:cNvCxnSpPr>
            <a:cxnSpLocks/>
          </p:cNvCxnSpPr>
          <p:nvPr/>
        </p:nvCxnSpPr>
        <p:spPr>
          <a:xfrm>
            <a:off x="3293166" y="2436988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1E70F1A7-565F-4038-9E06-5B990EC5236E}"/>
              </a:ext>
            </a:extLst>
          </p:cNvPr>
          <p:cNvSpPr/>
          <p:nvPr/>
        </p:nvSpPr>
        <p:spPr>
          <a:xfrm>
            <a:off x="31807" y="2161482"/>
            <a:ext cx="1049570" cy="2000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68C68149-1374-40F7-9719-AF5F18A58765}"/>
              </a:ext>
            </a:extLst>
          </p:cNvPr>
          <p:cNvCxnSpPr>
            <a:cxnSpLocks/>
          </p:cNvCxnSpPr>
          <p:nvPr/>
        </p:nvCxnSpPr>
        <p:spPr>
          <a:xfrm rot="5400000">
            <a:off x="7625898" y="5116638"/>
            <a:ext cx="365759" cy="143123"/>
          </a:xfrm>
          <a:prstGeom prst="bentConnector3">
            <a:avLst>
              <a:gd name="adj1" fmla="val 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020BD49-25A9-4108-AE51-AB07DB675AD9}"/>
              </a:ext>
            </a:extLst>
          </p:cNvPr>
          <p:cNvSpPr txBox="1"/>
          <p:nvPr/>
        </p:nvSpPr>
        <p:spPr>
          <a:xfrm>
            <a:off x="7824680" y="4901765"/>
            <a:ext cx="192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「驳回」需填写驳回意见，返回到流程发起</a:t>
            </a:r>
            <a:endParaRPr lang="en-US" altLang="zh-CN" sz="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人根据驳回意见重新发起流程</a:t>
            </a:r>
          </a:p>
        </p:txBody>
      </p:sp>
    </p:spTree>
    <p:extLst>
      <p:ext uri="{BB962C8B-B14F-4D97-AF65-F5344CB8AC3E}">
        <p14:creationId xmlns:p14="http://schemas.microsoft.com/office/powerpoint/2010/main" val="1216810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6EF9B-4ED2-4287-89A0-B93F0486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四、业务用户权限变更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F79A2-D516-4AEA-8437-D5EC96DF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267547" cy="4195481"/>
          </a:xfrm>
        </p:spPr>
        <p:txBody>
          <a:bodyPr/>
          <a:lstStyle/>
          <a:p>
            <a:r>
              <a:rPr lang="zh-CN" altLang="en-US" sz="2400" b="1" dirty="0"/>
              <a:t>业务用户权限变更</a:t>
            </a:r>
            <a:r>
              <a:rPr lang="zh-CN" altLang="en-US" sz="1800" dirty="0"/>
              <a:t>：项目应用系统内用户权限的申请和变更流程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面向对象：客服人员、运维人员</a:t>
            </a:r>
            <a:endParaRPr lang="en-US" altLang="zh-CN" dirty="0"/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3E525CE9-0C28-434B-BAFE-8FF039CD7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929" y="2872459"/>
            <a:ext cx="5600411" cy="372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67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31C5FDA-7DBF-4F8C-A4E4-64FB106E0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C7FABB5-086B-4115-BC8E-7D7F33224ACC}"/>
              </a:ext>
            </a:extLst>
          </p:cNvPr>
          <p:cNvSpPr/>
          <p:nvPr/>
        </p:nvSpPr>
        <p:spPr>
          <a:xfrm>
            <a:off x="39758" y="2431823"/>
            <a:ext cx="1057522" cy="2000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AC7E87-5F6F-4F53-9971-2B64337626D4}"/>
              </a:ext>
            </a:extLst>
          </p:cNvPr>
          <p:cNvSpPr txBox="1"/>
          <p:nvPr/>
        </p:nvSpPr>
        <p:spPr>
          <a:xfrm>
            <a:off x="10572750" y="1327591"/>
            <a:ext cx="830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申请权限变更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9B5286B-1EA8-4465-95DA-0E0F67227446}"/>
              </a:ext>
            </a:extLst>
          </p:cNvPr>
          <p:cNvCxnSpPr>
            <a:cxnSpLocks/>
          </p:cNvCxnSpPr>
          <p:nvPr/>
        </p:nvCxnSpPr>
        <p:spPr>
          <a:xfrm>
            <a:off x="11245843" y="1417824"/>
            <a:ext cx="14891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16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5AAC370-6438-4B02-9DB3-276DB004D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04ECAD5-65F4-4F93-A0F0-8C9E7DB37303}"/>
              </a:ext>
            </a:extLst>
          </p:cNvPr>
          <p:cNvSpPr txBox="1"/>
          <p:nvPr/>
        </p:nvSpPr>
        <p:spPr>
          <a:xfrm>
            <a:off x="4720425" y="1310695"/>
            <a:ext cx="2570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选择「项目管理」中审批完成的项目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F2E6E4E-FEFE-470D-8F5A-092517D8B3AF}"/>
              </a:ext>
            </a:extLst>
          </p:cNvPr>
          <p:cNvCxnSpPr>
            <a:cxnSpLocks/>
          </p:cNvCxnSpPr>
          <p:nvPr/>
        </p:nvCxnSpPr>
        <p:spPr>
          <a:xfrm>
            <a:off x="4508391" y="1409092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4BF207B-ECE2-4EC2-8625-87D2FD69A2FD}"/>
              </a:ext>
            </a:extLst>
          </p:cNvPr>
          <p:cNvSpPr txBox="1"/>
          <p:nvPr/>
        </p:nvSpPr>
        <p:spPr>
          <a:xfrm>
            <a:off x="4745605" y="1510801"/>
            <a:ext cx="34760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管理员后台创建业务部门并绑定所属业务部门负责人，具有部门责任人审批权限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95E23EB-C452-45AE-B46B-CFF58B5B5586}"/>
              </a:ext>
            </a:extLst>
          </p:cNvPr>
          <p:cNvCxnSpPr>
            <a:cxnSpLocks/>
          </p:cNvCxnSpPr>
          <p:nvPr/>
        </p:nvCxnSpPr>
        <p:spPr>
          <a:xfrm>
            <a:off x="4533571" y="1609198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6BDBEF5-5004-4293-8538-E3D10921FB3A}"/>
              </a:ext>
            </a:extLst>
          </p:cNvPr>
          <p:cNvSpPr txBox="1"/>
          <p:nvPr/>
        </p:nvSpPr>
        <p:spPr>
          <a:xfrm>
            <a:off x="4729706" y="1723793"/>
            <a:ext cx="2570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导入佰易系统内的用户组信息，这里直接选择组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08F8A0E-A1DF-49D2-BF72-D5744C8CE78D}"/>
              </a:ext>
            </a:extLst>
          </p:cNvPr>
          <p:cNvCxnSpPr>
            <a:cxnSpLocks/>
          </p:cNvCxnSpPr>
          <p:nvPr/>
        </p:nvCxnSpPr>
        <p:spPr>
          <a:xfrm>
            <a:off x="4517672" y="1838092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8EF686D-8C90-4DFA-B29E-D970EE8604C8}"/>
              </a:ext>
            </a:extLst>
          </p:cNvPr>
          <p:cNvSpPr txBox="1"/>
          <p:nvPr/>
        </p:nvSpPr>
        <p:spPr>
          <a:xfrm>
            <a:off x="5088842" y="1941491"/>
            <a:ext cx="2570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选择需要修改的业务用户人员用户名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9020698-45A0-420B-8D38-34EEBD39E9C3}"/>
              </a:ext>
            </a:extLst>
          </p:cNvPr>
          <p:cNvCxnSpPr>
            <a:cxnSpLocks/>
          </p:cNvCxnSpPr>
          <p:nvPr/>
        </p:nvCxnSpPr>
        <p:spPr>
          <a:xfrm>
            <a:off x="4905961" y="2050118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8FF147F4-D620-4C7F-9DB7-406740137B2D}"/>
              </a:ext>
            </a:extLst>
          </p:cNvPr>
          <p:cNvCxnSpPr>
            <a:cxnSpLocks/>
          </p:cNvCxnSpPr>
          <p:nvPr/>
        </p:nvCxnSpPr>
        <p:spPr>
          <a:xfrm rot="10800000">
            <a:off x="3681464" y="2727298"/>
            <a:ext cx="351188" cy="19879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8967D35-E54B-4FE1-8BA2-E031E6585395}"/>
              </a:ext>
            </a:extLst>
          </p:cNvPr>
          <p:cNvSpPr txBox="1"/>
          <p:nvPr/>
        </p:nvSpPr>
        <p:spPr>
          <a:xfrm>
            <a:off x="2488758" y="2625809"/>
            <a:ext cx="13596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佰易系统内导入的角色信息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69E6460B-2E8A-498D-B61B-AFE60B978040}"/>
              </a:ext>
            </a:extLst>
          </p:cNvPr>
          <p:cNvCxnSpPr>
            <a:cxnSpLocks/>
          </p:cNvCxnSpPr>
          <p:nvPr/>
        </p:nvCxnSpPr>
        <p:spPr>
          <a:xfrm flipV="1">
            <a:off x="9120146" y="2625809"/>
            <a:ext cx="398890" cy="20005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C4547C4-44C3-45AF-93F2-5417FF924E98}"/>
              </a:ext>
            </a:extLst>
          </p:cNvPr>
          <p:cNvSpPr txBox="1"/>
          <p:nvPr/>
        </p:nvSpPr>
        <p:spPr>
          <a:xfrm>
            <a:off x="9519036" y="2528735"/>
            <a:ext cx="13596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已选择的角色信息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55EB9CE4-E5D5-4B64-864E-EE641BDAD94D}"/>
              </a:ext>
            </a:extLst>
          </p:cNvPr>
          <p:cNvCxnSpPr>
            <a:cxnSpLocks/>
          </p:cNvCxnSpPr>
          <p:nvPr/>
        </p:nvCxnSpPr>
        <p:spPr>
          <a:xfrm rot="10800000">
            <a:off x="3705318" y="4190340"/>
            <a:ext cx="351188" cy="19879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414C6E4-2237-4C0F-886D-3233EB5A51ED}"/>
              </a:ext>
            </a:extLst>
          </p:cNvPr>
          <p:cNvSpPr txBox="1"/>
          <p:nvPr/>
        </p:nvSpPr>
        <p:spPr>
          <a:xfrm>
            <a:off x="2232994" y="4088851"/>
            <a:ext cx="15763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描述详细信息，可贴邮件申请截图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FC9E4D3-E651-4167-A054-0A1A74023D10}"/>
              </a:ext>
            </a:extLst>
          </p:cNvPr>
          <p:cNvSpPr/>
          <p:nvPr/>
        </p:nvSpPr>
        <p:spPr>
          <a:xfrm>
            <a:off x="31807" y="2344362"/>
            <a:ext cx="1057522" cy="2000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366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6EF9B-4ED2-4287-89A0-B93F0486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五、项目变更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F79A2-D516-4AEA-8437-D5EC96DF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384952" cy="4195481"/>
          </a:xfrm>
        </p:spPr>
        <p:txBody>
          <a:bodyPr/>
          <a:lstStyle/>
          <a:p>
            <a:r>
              <a:rPr lang="zh-CN" altLang="en-US" sz="2400" b="1" dirty="0"/>
              <a:t>项目变更</a:t>
            </a:r>
            <a:r>
              <a:rPr lang="zh-CN" altLang="en-US" sz="1800" dirty="0"/>
              <a:t>：项目应用日常发布变更需提交此流程，包括</a:t>
            </a:r>
            <a:r>
              <a:rPr lang="en-US" altLang="zh-CN" sz="1800" dirty="0"/>
              <a:t>Bug</a:t>
            </a:r>
            <a:r>
              <a:rPr lang="zh-CN" altLang="en-US" sz="1800" dirty="0"/>
              <a:t>修复、功能维护、新功能添加等，审批通过后，由运维人员执行变更操作。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面向对象：开发人员、测试人员、运维人员、项目经理</a:t>
            </a:r>
            <a:endParaRPr lang="en-US" altLang="zh-CN" dirty="0"/>
          </a:p>
        </p:txBody>
      </p:sp>
      <p:pic>
        <p:nvPicPr>
          <p:cNvPr id="5122" name="图片 1">
            <a:extLst>
              <a:ext uri="{FF2B5EF4-FFF2-40B4-BE49-F238E27FC236}">
                <a16:creationId xmlns:a16="http://schemas.microsoft.com/office/drawing/2014/main" id="{D292F539-45AC-4A44-8290-E3E7B3725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336" y="1853248"/>
            <a:ext cx="5368176" cy="445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351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7FE5520-20E8-4499-A168-01F7DD051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5641A0-00DF-47D1-8E28-AAFE8E4330D2}"/>
              </a:ext>
            </a:extLst>
          </p:cNvPr>
          <p:cNvSpPr txBox="1"/>
          <p:nvPr/>
        </p:nvSpPr>
        <p:spPr>
          <a:xfrm>
            <a:off x="10320790" y="1314035"/>
            <a:ext cx="8905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申请「项目变更」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9243B64-FE19-4F04-8A6A-CD0CAE384035}"/>
              </a:ext>
            </a:extLst>
          </p:cNvPr>
          <p:cNvCxnSpPr>
            <a:cxnSpLocks/>
          </p:cNvCxnSpPr>
          <p:nvPr/>
        </p:nvCxnSpPr>
        <p:spPr>
          <a:xfrm>
            <a:off x="11131825" y="1414063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FC6751F-CF90-4D3D-9B41-08169B63F223}"/>
              </a:ext>
            </a:extLst>
          </p:cNvPr>
          <p:cNvSpPr/>
          <p:nvPr/>
        </p:nvSpPr>
        <p:spPr>
          <a:xfrm>
            <a:off x="31807" y="2622655"/>
            <a:ext cx="1041619" cy="2000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99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589E7-4890-4EEC-A37A-3B94F6BE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4176"/>
          </a:xfrm>
        </p:spPr>
        <p:txBody>
          <a:bodyPr/>
          <a:lstStyle/>
          <a:p>
            <a:r>
              <a:rPr lang="zh-CN" altLang="en-US" dirty="0"/>
              <a:t>工作流功能说明</a:t>
            </a:r>
            <a:br>
              <a:rPr lang="en-US" altLang="zh-CN" dirty="0"/>
            </a:br>
            <a:br>
              <a:rPr lang="zh-CN" altLang="zh-CN" sz="1800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06EEE-AAB0-41E3-9502-221827BF5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8" y="1828800"/>
            <a:ext cx="9334236" cy="4419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工作流模块的主要功能是规范公司流程审批流程制度，形成正式的审批文档和沟通记录，主要包括：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1" dirty="0"/>
              <a:t>项目管理</a:t>
            </a:r>
            <a:endParaRPr lang="en-US" altLang="zh-CN" dirty="0"/>
          </a:p>
          <a:p>
            <a:r>
              <a:rPr lang="zh-CN" altLang="en-US" b="1" dirty="0"/>
              <a:t>项目成员变更</a:t>
            </a:r>
            <a:endParaRPr lang="en-US" altLang="zh-CN" dirty="0"/>
          </a:p>
          <a:p>
            <a:r>
              <a:rPr lang="zh-CN" altLang="en-US" b="1" dirty="0"/>
              <a:t>业务用户变更</a:t>
            </a:r>
            <a:endParaRPr lang="en-US" altLang="zh-CN" dirty="0"/>
          </a:p>
          <a:p>
            <a:r>
              <a:rPr lang="zh-CN" altLang="en-US" b="1" dirty="0"/>
              <a:t>业务用户权限变更</a:t>
            </a:r>
            <a:endParaRPr lang="en-US" altLang="zh-CN" dirty="0"/>
          </a:p>
          <a:p>
            <a:r>
              <a:rPr lang="zh-CN" altLang="en-US" b="1" dirty="0"/>
              <a:t>项目变更</a:t>
            </a:r>
            <a:endParaRPr lang="en-US" altLang="zh-CN" b="1" dirty="0"/>
          </a:p>
          <a:p>
            <a:r>
              <a:rPr lang="zh-CN" altLang="en-US" b="1" dirty="0"/>
              <a:t>数据库变更</a:t>
            </a:r>
            <a:endParaRPr lang="en-US" altLang="zh-CN" sz="1700" dirty="0"/>
          </a:p>
          <a:p>
            <a:pPr lvl="0"/>
            <a:r>
              <a:rPr lang="zh-CN" altLang="zh-CN" b="1" dirty="0"/>
              <a:t>计划任务变更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838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68A3B11-9C58-4681-A3D9-01A29E799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E321A22-83C1-4D09-8CA4-062C4270F921}"/>
              </a:ext>
            </a:extLst>
          </p:cNvPr>
          <p:cNvSpPr txBox="1"/>
          <p:nvPr/>
        </p:nvSpPr>
        <p:spPr>
          <a:xfrm>
            <a:off x="5022573" y="1382259"/>
            <a:ext cx="2570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选择「项目管理」中审批完成的项目，包括父项目和子项目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0C0DC4A-5076-4096-8058-1DBA2F9E12C3}"/>
              </a:ext>
            </a:extLst>
          </p:cNvPr>
          <p:cNvCxnSpPr>
            <a:cxnSpLocks/>
          </p:cNvCxnSpPr>
          <p:nvPr/>
        </p:nvCxnSpPr>
        <p:spPr>
          <a:xfrm>
            <a:off x="4810539" y="1480656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AB5BFED-CBF1-4BC8-9D33-5BD3DD66AE9C}"/>
              </a:ext>
            </a:extLst>
          </p:cNvPr>
          <p:cNvSpPr/>
          <p:nvPr/>
        </p:nvSpPr>
        <p:spPr>
          <a:xfrm>
            <a:off x="31807" y="2622655"/>
            <a:ext cx="1041619" cy="2000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BE8F55-0B50-43C0-AB9D-C41DB378D9C8}"/>
              </a:ext>
            </a:extLst>
          </p:cNvPr>
          <p:cNvSpPr txBox="1"/>
          <p:nvPr/>
        </p:nvSpPr>
        <p:spPr>
          <a:xfrm>
            <a:off x="5017277" y="1605828"/>
            <a:ext cx="44686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自动关联「项目管理」</a:t>
            </a:r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「立项申请」中关联的项目经理，具有项目经理审批审批权限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6D1CDE8-A29D-48A7-9C98-3003C4858F0D}"/>
              </a:ext>
            </a:extLst>
          </p:cNvPr>
          <p:cNvCxnSpPr>
            <a:cxnSpLocks/>
          </p:cNvCxnSpPr>
          <p:nvPr/>
        </p:nvCxnSpPr>
        <p:spPr>
          <a:xfrm>
            <a:off x="4805243" y="1712176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A4B0DBE-CCCA-4079-8345-BC7B15A4087D}"/>
              </a:ext>
            </a:extLst>
          </p:cNvPr>
          <p:cNvCxnSpPr>
            <a:cxnSpLocks/>
            <a:endCxn id="14" idx="3"/>
          </p:cNvCxnSpPr>
          <p:nvPr/>
        </p:nvCxnSpPr>
        <p:spPr>
          <a:xfrm rot="10800000" flipV="1">
            <a:off x="3355444" y="2369485"/>
            <a:ext cx="326008" cy="19921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A64E33-8FF7-4601-A618-A08552B4FFB0}"/>
              </a:ext>
            </a:extLst>
          </p:cNvPr>
          <p:cNvSpPr txBox="1"/>
          <p:nvPr/>
        </p:nvSpPr>
        <p:spPr>
          <a:xfrm>
            <a:off x="1995763" y="2037788"/>
            <a:ext cx="135968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选择优先级：</a:t>
            </a:r>
            <a:endParaRPr lang="en-US" altLang="zh-CN" sz="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「普通」：测试需提交测试报告后方能审批通过，驳回不需要提交测试报告</a:t>
            </a:r>
            <a:endParaRPr lang="en-US" altLang="zh-CN" sz="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「紧急」：测试人员可不用提交测试报告，直接审批通过或驳回</a:t>
            </a:r>
            <a:endParaRPr lang="en-US" altLang="zh-CN" sz="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93F743B-6571-415B-9EF1-57AF860166F7}"/>
              </a:ext>
            </a:extLst>
          </p:cNvPr>
          <p:cNvSpPr txBox="1"/>
          <p:nvPr/>
        </p:nvSpPr>
        <p:spPr>
          <a:xfrm>
            <a:off x="6019139" y="2516386"/>
            <a:ext cx="2570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选择上线类型，可多选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FB6E7A-1B71-45A1-95F4-2F8D78975791}"/>
              </a:ext>
            </a:extLst>
          </p:cNvPr>
          <p:cNvCxnSpPr>
            <a:cxnSpLocks/>
          </p:cNvCxnSpPr>
          <p:nvPr/>
        </p:nvCxnSpPr>
        <p:spPr>
          <a:xfrm>
            <a:off x="5807105" y="2614783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440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7D5B792-D8C9-45A8-880F-5DFE7E2DD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21857ABD-1A67-4445-8795-4B4EF7B19ABB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1834507" y="5373669"/>
            <a:ext cx="1461646" cy="863634"/>
          </a:xfrm>
          <a:prstGeom prst="bentConnector3">
            <a:avLst>
              <a:gd name="adj1" fmla="val 98416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DA4C384-4B83-4A04-A2DB-8E7A39E17B87}"/>
              </a:ext>
            </a:extLst>
          </p:cNvPr>
          <p:cNvCxnSpPr>
            <a:cxnSpLocks/>
          </p:cNvCxnSpPr>
          <p:nvPr/>
        </p:nvCxnSpPr>
        <p:spPr>
          <a:xfrm>
            <a:off x="11097377" y="561884"/>
            <a:ext cx="0" cy="21734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F6EA89D-4341-4C72-ACCB-A754BD187700}"/>
              </a:ext>
            </a:extLst>
          </p:cNvPr>
          <p:cNvSpPr txBox="1"/>
          <p:nvPr/>
        </p:nvSpPr>
        <p:spPr>
          <a:xfrm>
            <a:off x="10444780" y="796812"/>
            <a:ext cx="16138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自动关联「项目管理」项目成员中测试人员信息，在此审批流中具有测试审批和提交测试报告权限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A94A99B-8CDC-41BC-89BB-22F86635589C}"/>
              </a:ext>
            </a:extLst>
          </p:cNvPr>
          <p:cNvCxnSpPr>
            <a:cxnSpLocks/>
          </p:cNvCxnSpPr>
          <p:nvPr/>
        </p:nvCxnSpPr>
        <p:spPr>
          <a:xfrm>
            <a:off x="3570810" y="3469820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FDDCE6A-C06D-498A-B389-4F8678563E88}"/>
              </a:ext>
            </a:extLst>
          </p:cNvPr>
          <p:cNvSpPr txBox="1"/>
          <p:nvPr/>
        </p:nvSpPr>
        <p:spPr>
          <a:xfrm>
            <a:off x="3809348" y="3364040"/>
            <a:ext cx="8524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查看测试报告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4995B3-680E-4A03-B023-08CF4FC3FE15}"/>
              </a:ext>
            </a:extLst>
          </p:cNvPr>
          <p:cNvSpPr txBox="1"/>
          <p:nvPr/>
        </p:nvSpPr>
        <p:spPr>
          <a:xfrm>
            <a:off x="3296153" y="6137275"/>
            <a:ext cx="7906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测试人员审批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33CAC55B-CB37-407C-9B3B-DC8C27DC7CD7}"/>
              </a:ext>
            </a:extLst>
          </p:cNvPr>
          <p:cNvCxnSpPr>
            <a:cxnSpLocks/>
          </p:cNvCxnSpPr>
          <p:nvPr/>
        </p:nvCxnSpPr>
        <p:spPr>
          <a:xfrm rot="10800000">
            <a:off x="2180203" y="5429834"/>
            <a:ext cx="1101841" cy="573893"/>
          </a:xfrm>
          <a:prstGeom prst="bentConnector3">
            <a:avLst>
              <a:gd name="adj1" fmla="val 9890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F47BCC9-82E6-4669-B909-B3EC1EB68506}"/>
              </a:ext>
            </a:extLst>
          </p:cNvPr>
          <p:cNvSpPr txBox="1"/>
          <p:nvPr/>
        </p:nvSpPr>
        <p:spPr>
          <a:xfrm>
            <a:off x="3282045" y="5900155"/>
            <a:ext cx="8524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项目经理审批</a:t>
            </a: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C3D80AC6-1928-46B9-84FC-3151C0DB226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52053" y="5404369"/>
            <a:ext cx="456312" cy="403672"/>
          </a:xfrm>
          <a:prstGeom prst="bentConnector3">
            <a:avLst>
              <a:gd name="adj1" fmla="val -1886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11F59D8-A407-404F-9C81-88AC8780105A}"/>
              </a:ext>
            </a:extLst>
          </p:cNvPr>
          <p:cNvSpPr txBox="1"/>
          <p:nvPr/>
        </p:nvSpPr>
        <p:spPr>
          <a:xfrm>
            <a:off x="3296153" y="5709655"/>
            <a:ext cx="7906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运维人员执行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4A716EAF-ADCE-427F-9AC0-F74FCD5E062C}"/>
              </a:ext>
            </a:extLst>
          </p:cNvPr>
          <p:cNvCxnSpPr>
            <a:cxnSpLocks/>
          </p:cNvCxnSpPr>
          <p:nvPr/>
        </p:nvCxnSpPr>
        <p:spPr>
          <a:xfrm rot="5400000">
            <a:off x="7697458" y="5243854"/>
            <a:ext cx="365759" cy="143123"/>
          </a:xfrm>
          <a:prstGeom prst="bentConnector3">
            <a:avLst>
              <a:gd name="adj1" fmla="val 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B86D98A-55E1-4C4F-96E8-98A0478FD5FB}"/>
              </a:ext>
            </a:extLst>
          </p:cNvPr>
          <p:cNvSpPr txBox="1"/>
          <p:nvPr/>
        </p:nvSpPr>
        <p:spPr>
          <a:xfrm>
            <a:off x="7896240" y="5028981"/>
            <a:ext cx="192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「驳回」需填写驳回意见，返回到流程发起</a:t>
            </a:r>
            <a:endParaRPr lang="en-US" altLang="zh-CN" sz="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人根据驳回意见重新发起流程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6A5B1F4-DD12-4A77-9E43-A5B35A7A4091}"/>
              </a:ext>
            </a:extLst>
          </p:cNvPr>
          <p:cNvSpPr/>
          <p:nvPr/>
        </p:nvSpPr>
        <p:spPr>
          <a:xfrm>
            <a:off x="31807" y="2622655"/>
            <a:ext cx="1041619" cy="2000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021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6EF9B-4ED2-4287-89A0-B93F0486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六、数据库变更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F79A2-D516-4AEA-8437-D5EC96DF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32716"/>
            <a:ext cx="8946541" cy="4195481"/>
          </a:xfrm>
        </p:spPr>
        <p:txBody>
          <a:bodyPr/>
          <a:lstStyle/>
          <a:p>
            <a:r>
              <a:rPr lang="zh-CN" altLang="en-US" sz="2400" b="1" dirty="0"/>
              <a:t>数据库变更</a:t>
            </a:r>
            <a:r>
              <a:rPr lang="zh-CN" altLang="en-US" sz="1800" dirty="0"/>
              <a:t>：所属项目应用系统的数据库实例新建用户、添加授权和执行</a:t>
            </a:r>
            <a:r>
              <a:rPr lang="en-US" altLang="zh-CN" sz="1800" dirty="0"/>
              <a:t>SQL</a:t>
            </a:r>
            <a:r>
              <a:rPr lang="zh-CN" altLang="en-US" sz="1800" dirty="0"/>
              <a:t>的申请审批流程。</a:t>
            </a:r>
            <a:endParaRPr lang="en-US" altLang="zh-CN" sz="1800" dirty="0"/>
          </a:p>
          <a:p>
            <a:r>
              <a:rPr lang="zh-CN" altLang="en-US" sz="1800" dirty="0"/>
              <a:t>面向对象：开发人员、测试人员、运维人员（</a:t>
            </a:r>
            <a:r>
              <a:rPr lang="en-US" altLang="zh-CN" sz="1800" dirty="0"/>
              <a:t>DBA</a:t>
            </a:r>
            <a:r>
              <a:rPr lang="zh-CN" altLang="en-US" sz="1800" dirty="0"/>
              <a:t>）、运维经理、项目经理</a:t>
            </a:r>
            <a:endParaRPr lang="en-US" altLang="zh-CN" dirty="0"/>
          </a:p>
        </p:txBody>
      </p:sp>
      <p:pic>
        <p:nvPicPr>
          <p:cNvPr id="6146" name="图片 1">
            <a:extLst>
              <a:ext uri="{FF2B5EF4-FFF2-40B4-BE49-F238E27FC236}">
                <a16:creationId xmlns:a16="http://schemas.microsoft.com/office/drawing/2014/main" id="{B40D7E03-5FE0-40F1-94E2-7298144D2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19" y="2618609"/>
            <a:ext cx="9190631" cy="4146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877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7DED376-6C8B-4A81-901A-2B4C66D4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B4D7B5D-BD14-4026-AEEA-5249B74483CF}"/>
              </a:ext>
            </a:extLst>
          </p:cNvPr>
          <p:cNvSpPr/>
          <p:nvPr/>
        </p:nvSpPr>
        <p:spPr>
          <a:xfrm>
            <a:off x="31807" y="2837339"/>
            <a:ext cx="1041619" cy="2000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4641A0-66E7-4E7E-937E-7634C41FC3EE}"/>
              </a:ext>
            </a:extLst>
          </p:cNvPr>
          <p:cNvSpPr/>
          <p:nvPr/>
        </p:nvSpPr>
        <p:spPr>
          <a:xfrm>
            <a:off x="10330072" y="1304014"/>
            <a:ext cx="1644592" cy="22263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E6073594-DB8A-431C-93F6-1E7EEF9A1530}"/>
              </a:ext>
            </a:extLst>
          </p:cNvPr>
          <p:cNvCxnSpPr>
            <a:cxnSpLocks/>
          </p:cNvCxnSpPr>
          <p:nvPr/>
        </p:nvCxnSpPr>
        <p:spPr>
          <a:xfrm>
            <a:off x="9859617" y="1184744"/>
            <a:ext cx="573091" cy="119270"/>
          </a:xfrm>
          <a:prstGeom prst="bentConnector3">
            <a:avLst>
              <a:gd name="adj1" fmla="val 13047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774290F-62C3-4E88-B911-5E05F4309ABE}"/>
              </a:ext>
            </a:extLst>
          </p:cNvPr>
          <p:cNvSpPr txBox="1"/>
          <p:nvPr/>
        </p:nvSpPr>
        <p:spPr>
          <a:xfrm>
            <a:off x="8220397" y="1084716"/>
            <a:ext cx="1925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新建数据库用户申请，可同时申请授权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AA77A9ED-CE5C-4FA6-9FD8-E2BEF1B9DE6E}"/>
              </a:ext>
            </a:extLst>
          </p:cNvPr>
          <p:cNvCxnSpPr>
            <a:cxnSpLocks/>
          </p:cNvCxnSpPr>
          <p:nvPr/>
        </p:nvCxnSpPr>
        <p:spPr>
          <a:xfrm>
            <a:off x="10596507" y="965446"/>
            <a:ext cx="555861" cy="338568"/>
          </a:xfrm>
          <a:prstGeom prst="bentConnector3">
            <a:avLst>
              <a:gd name="adj1" fmla="val 101497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9FDB070-929D-449F-97FF-E012DE89D686}"/>
              </a:ext>
            </a:extLst>
          </p:cNvPr>
          <p:cNvSpPr txBox="1"/>
          <p:nvPr/>
        </p:nvSpPr>
        <p:spPr>
          <a:xfrm>
            <a:off x="8896734" y="857468"/>
            <a:ext cx="1925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为已经存在的用户添加授权（增删改查）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F22DC1C1-019D-4862-92B4-0C52AD1B7BDF}"/>
              </a:ext>
            </a:extLst>
          </p:cNvPr>
          <p:cNvCxnSpPr>
            <a:cxnSpLocks/>
          </p:cNvCxnSpPr>
          <p:nvPr/>
        </p:nvCxnSpPr>
        <p:spPr>
          <a:xfrm>
            <a:off x="11116323" y="765391"/>
            <a:ext cx="632611" cy="519380"/>
          </a:xfrm>
          <a:prstGeom prst="bentConnector3">
            <a:avLst>
              <a:gd name="adj1" fmla="val 9776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9055628-008A-463F-83B3-37AE4DA51ABA}"/>
              </a:ext>
            </a:extLst>
          </p:cNvPr>
          <p:cNvSpPr txBox="1"/>
          <p:nvPr/>
        </p:nvSpPr>
        <p:spPr>
          <a:xfrm>
            <a:off x="10458097" y="664331"/>
            <a:ext cx="800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申请执行</a:t>
            </a:r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zh-CN" altLang="en-US" sz="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CDE0B88-1DEF-4485-8D78-14BDE42115B5}"/>
              </a:ext>
            </a:extLst>
          </p:cNvPr>
          <p:cNvSpPr/>
          <p:nvPr/>
        </p:nvSpPr>
        <p:spPr>
          <a:xfrm>
            <a:off x="3016197" y="1550715"/>
            <a:ext cx="649354" cy="138352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EF41CB-3B86-46A6-B02A-DAA59A7CC141}"/>
              </a:ext>
            </a:extLst>
          </p:cNvPr>
          <p:cNvSpPr/>
          <p:nvPr/>
        </p:nvSpPr>
        <p:spPr>
          <a:xfrm>
            <a:off x="2366843" y="1545677"/>
            <a:ext cx="649354" cy="90332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787A0F3B-9FD2-4246-A5EC-F660CD9732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33111" y="1144043"/>
            <a:ext cx="488154" cy="31511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B70FCD6-A412-4AA2-B7FB-B11A196EB22C}"/>
              </a:ext>
            </a:extLst>
          </p:cNvPr>
          <p:cNvSpPr txBox="1"/>
          <p:nvPr/>
        </p:nvSpPr>
        <p:spPr>
          <a:xfrm>
            <a:off x="2097409" y="856760"/>
            <a:ext cx="7832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对应申请类型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6C43BB1C-2657-4E5F-B9E8-0C3FD9AB6128}"/>
              </a:ext>
            </a:extLst>
          </p:cNvPr>
          <p:cNvCxnSpPr>
            <a:cxnSpLocks/>
          </p:cNvCxnSpPr>
          <p:nvPr/>
        </p:nvCxnSpPr>
        <p:spPr>
          <a:xfrm rot="5400000">
            <a:off x="3255648" y="1091479"/>
            <a:ext cx="587160" cy="33735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7AFE1E1-55B6-43D7-BE14-33FE024B27E9}"/>
              </a:ext>
            </a:extLst>
          </p:cNvPr>
          <p:cNvSpPr txBox="1"/>
          <p:nvPr/>
        </p:nvSpPr>
        <p:spPr>
          <a:xfrm>
            <a:off x="3331021" y="786329"/>
            <a:ext cx="8947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对应不同项目实例</a:t>
            </a:r>
          </a:p>
        </p:txBody>
      </p:sp>
    </p:spTree>
    <p:extLst>
      <p:ext uri="{BB962C8B-B14F-4D97-AF65-F5344CB8AC3E}">
        <p14:creationId xmlns:p14="http://schemas.microsoft.com/office/powerpoint/2010/main" val="637091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F170331-9BBE-48EC-9B3C-6E1F5BD83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"/>
            <a:ext cx="12192000" cy="64389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E5E6AB9-3F04-4578-8D33-25C85D0969FD}"/>
              </a:ext>
            </a:extLst>
          </p:cNvPr>
          <p:cNvSpPr/>
          <p:nvPr/>
        </p:nvSpPr>
        <p:spPr>
          <a:xfrm>
            <a:off x="83082" y="2958745"/>
            <a:ext cx="1041619" cy="2000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39FCF3-BBED-4D05-9177-B0568DFE30FE}"/>
              </a:ext>
            </a:extLst>
          </p:cNvPr>
          <p:cNvSpPr/>
          <p:nvPr/>
        </p:nvSpPr>
        <p:spPr>
          <a:xfrm>
            <a:off x="1493945" y="939214"/>
            <a:ext cx="626824" cy="22263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665A3A-C67F-48CC-A7C9-A3908A04CB28}"/>
              </a:ext>
            </a:extLst>
          </p:cNvPr>
          <p:cNvSpPr txBox="1"/>
          <p:nvPr/>
        </p:nvSpPr>
        <p:spPr>
          <a:xfrm>
            <a:off x="5185860" y="1382259"/>
            <a:ext cx="2570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选择「项目管理」中审批完成的项目，包括所有项目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B92B604-B9A2-4738-A668-59EC73FCADED}"/>
              </a:ext>
            </a:extLst>
          </p:cNvPr>
          <p:cNvCxnSpPr>
            <a:cxnSpLocks/>
          </p:cNvCxnSpPr>
          <p:nvPr/>
        </p:nvCxnSpPr>
        <p:spPr>
          <a:xfrm>
            <a:off x="4973826" y="1480656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50EBD94-79A6-4A7F-9B6E-CC035A2D2B95}"/>
              </a:ext>
            </a:extLst>
          </p:cNvPr>
          <p:cNvSpPr txBox="1"/>
          <p:nvPr/>
        </p:nvSpPr>
        <p:spPr>
          <a:xfrm>
            <a:off x="5174973" y="1599971"/>
            <a:ext cx="2570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选择「实例」</a:t>
            </a:r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运维人员在「实例列表」中添加，关联项目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AACBDD8-027B-4AB1-B462-2A0CDABB5998}"/>
              </a:ext>
            </a:extLst>
          </p:cNvPr>
          <p:cNvCxnSpPr>
            <a:cxnSpLocks/>
          </p:cNvCxnSpPr>
          <p:nvPr/>
        </p:nvCxnSpPr>
        <p:spPr>
          <a:xfrm>
            <a:off x="4962939" y="1698368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183DD28-9107-4A3B-A48E-36E98313C364}"/>
              </a:ext>
            </a:extLst>
          </p:cNvPr>
          <p:cNvSpPr txBox="1"/>
          <p:nvPr/>
        </p:nvSpPr>
        <p:spPr>
          <a:xfrm>
            <a:off x="2191740" y="2048017"/>
            <a:ext cx="14829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自动关联所选实例所有的库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6D8B0D-C1DC-4D12-9256-3571CC175055}"/>
              </a:ext>
            </a:extLst>
          </p:cNvPr>
          <p:cNvSpPr txBox="1"/>
          <p:nvPr/>
        </p:nvSpPr>
        <p:spPr>
          <a:xfrm>
            <a:off x="5719383" y="3669635"/>
            <a:ext cx="36297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管理员后台创建的运维</a:t>
            </a:r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角色组，这里直接选择，运维</a:t>
            </a:r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具有审核和执行</a:t>
            </a:r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50F779A-199E-408A-A44C-4BD96FEA8B42}"/>
              </a:ext>
            </a:extLst>
          </p:cNvPr>
          <p:cNvCxnSpPr>
            <a:cxnSpLocks/>
          </p:cNvCxnSpPr>
          <p:nvPr/>
        </p:nvCxnSpPr>
        <p:spPr>
          <a:xfrm>
            <a:off x="5507349" y="3768032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80511EE-5544-4AC7-B77E-A4B0355EC33B}"/>
              </a:ext>
            </a:extLst>
          </p:cNvPr>
          <p:cNvSpPr txBox="1"/>
          <p:nvPr/>
        </p:nvSpPr>
        <p:spPr>
          <a:xfrm>
            <a:off x="5727929" y="3434377"/>
            <a:ext cx="31595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自动关联「项目管理」</a:t>
            </a:r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「立项申请」中关联的项目经理，项目经理审批权限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B5AF507-846E-483A-99EF-BE423F89CCDE}"/>
              </a:ext>
            </a:extLst>
          </p:cNvPr>
          <p:cNvCxnSpPr>
            <a:cxnSpLocks/>
          </p:cNvCxnSpPr>
          <p:nvPr/>
        </p:nvCxnSpPr>
        <p:spPr>
          <a:xfrm>
            <a:off x="5515895" y="3532774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C5E3F13-C828-4CBC-96D1-02EDF1866D5C}"/>
              </a:ext>
            </a:extLst>
          </p:cNvPr>
          <p:cNvSpPr txBox="1"/>
          <p:nvPr/>
        </p:nvSpPr>
        <p:spPr>
          <a:xfrm>
            <a:off x="5728795" y="3025037"/>
            <a:ext cx="2570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填写申请的用户名密码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FBC631F-798C-49DA-81AF-75A2379810B8}"/>
              </a:ext>
            </a:extLst>
          </p:cNvPr>
          <p:cNvCxnSpPr>
            <a:cxnSpLocks/>
          </p:cNvCxnSpPr>
          <p:nvPr/>
        </p:nvCxnSpPr>
        <p:spPr>
          <a:xfrm>
            <a:off x="5516761" y="3123434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C8C30F4-ACCD-4AAF-8FD3-92AAFB464540}"/>
              </a:ext>
            </a:extLst>
          </p:cNvPr>
          <p:cNvSpPr txBox="1"/>
          <p:nvPr/>
        </p:nvSpPr>
        <p:spPr>
          <a:xfrm>
            <a:off x="5730428" y="2665827"/>
            <a:ext cx="2570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选择需要授权的</a:t>
            </a:r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地址段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7A5034-E403-4377-96A9-ED341476E111}"/>
              </a:ext>
            </a:extLst>
          </p:cNvPr>
          <p:cNvCxnSpPr>
            <a:cxnSpLocks/>
          </p:cNvCxnSpPr>
          <p:nvPr/>
        </p:nvCxnSpPr>
        <p:spPr>
          <a:xfrm>
            <a:off x="5518394" y="2764224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DDCF3A3-B20C-45EA-93FD-CAB45AF26107}"/>
              </a:ext>
            </a:extLst>
          </p:cNvPr>
          <p:cNvSpPr txBox="1"/>
          <p:nvPr/>
        </p:nvSpPr>
        <p:spPr>
          <a:xfrm>
            <a:off x="6572953" y="2411445"/>
            <a:ext cx="2570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选择权限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55D6EC4-AA6B-44FB-AE16-4C62866A6F04}"/>
              </a:ext>
            </a:extLst>
          </p:cNvPr>
          <p:cNvCxnSpPr>
            <a:cxnSpLocks/>
          </p:cNvCxnSpPr>
          <p:nvPr/>
        </p:nvCxnSpPr>
        <p:spPr>
          <a:xfrm>
            <a:off x="6360919" y="2509842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C2057211-B2C8-4F62-A5F5-43FC49B03DD5}"/>
              </a:ext>
            </a:extLst>
          </p:cNvPr>
          <p:cNvCxnSpPr>
            <a:cxnSpLocks/>
          </p:cNvCxnSpPr>
          <p:nvPr/>
        </p:nvCxnSpPr>
        <p:spPr>
          <a:xfrm flipV="1">
            <a:off x="3400339" y="2084431"/>
            <a:ext cx="787179" cy="6361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54321F69-9B06-4438-B0AD-15150D4B04F6}"/>
              </a:ext>
            </a:extLst>
          </p:cNvPr>
          <p:cNvSpPr/>
          <p:nvPr/>
        </p:nvSpPr>
        <p:spPr>
          <a:xfrm>
            <a:off x="5174973" y="2837339"/>
            <a:ext cx="96742" cy="591648"/>
          </a:xfrm>
          <a:prstGeom prst="rightBrac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779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831A516-6FBC-4C21-BE77-2C241051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"/>
            <a:ext cx="12192000" cy="64389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8232CF6-144D-4E56-B26D-A70D7FC6362E}"/>
              </a:ext>
            </a:extLst>
          </p:cNvPr>
          <p:cNvSpPr/>
          <p:nvPr/>
        </p:nvSpPr>
        <p:spPr>
          <a:xfrm>
            <a:off x="31807" y="2939891"/>
            <a:ext cx="1041619" cy="2000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BCF64F-61A9-45C8-A4C5-3D993B2F33D4}"/>
              </a:ext>
            </a:extLst>
          </p:cNvPr>
          <p:cNvSpPr/>
          <p:nvPr/>
        </p:nvSpPr>
        <p:spPr>
          <a:xfrm>
            <a:off x="1297392" y="973398"/>
            <a:ext cx="626824" cy="22263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1DF17A-DDF1-4A47-8D4A-5A86C1929BA9}"/>
              </a:ext>
            </a:extLst>
          </p:cNvPr>
          <p:cNvSpPr txBox="1"/>
          <p:nvPr/>
        </p:nvSpPr>
        <p:spPr>
          <a:xfrm>
            <a:off x="5185860" y="1407897"/>
            <a:ext cx="2570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选择「项目管理」中审批完成的项目，关联所有项目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C23CD88-B0FE-48E8-B4CF-E94E8754FF0B}"/>
              </a:ext>
            </a:extLst>
          </p:cNvPr>
          <p:cNvCxnSpPr>
            <a:cxnSpLocks/>
          </p:cNvCxnSpPr>
          <p:nvPr/>
        </p:nvCxnSpPr>
        <p:spPr>
          <a:xfrm>
            <a:off x="4973826" y="1506294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1CCF9A6-9C26-4621-890B-C8354CADCCFB}"/>
              </a:ext>
            </a:extLst>
          </p:cNvPr>
          <p:cNvSpPr txBox="1"/>
          <p:nvPr/>
        </p:nvSpPr>
        <p:spPr>
          <a:xfrm>
            <a:off x="5200611" y="1625609"/>
            <a:ext cx="2570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选择「实例」</a:t>
            </a:r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运维人员在「实例列表」中添加，关联项目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82FE186-DE20-46CD-87CF-44D5F1B2BD27}"/>
              </a:ext>
            </a:extLst>
          </p:cNvPr>
          <p:cNvCxnSpPr>
            <a:cxnSpLocks/>
          </p:cNvCxnSpPr>
          <p:nvPr/>
        </p:nvCxnSpPr>
        <p:spPr>
          <a:xfrm>
            <a:off x="4988577" y="1724006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29BE2FD-F577-4654-91EA-F97DFE13DFE8}"/>
              </a:ext>
            </a:extLst>
          </p:cNvPr>
          <p:cNvSpPr txBox="1"/>
          <p:nvPr/>
        </p:nvSpPr>
        <p:spPr>
          <a:xfrm>
            <a:off x="2200282" y="2090747"/>
            <a:ext cx="14829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自动关联所选实例所有的用户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EF40CE0-E365-41DB-A109-3ADEF7C51D81}"/>
              </a:ext>
            </a:extLst>
          </p:cNvPr>
          <p:cNvSpPr txBox="1"/>
          <p:nvPr/>
        </p:nvSpPr>
        <p:spPr>
          <a:xfrm>
            <a:off x="5232274" y="3443578"/>
            <a:ext cx="37664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管理员后台创建的运维</a:t>
            </a:r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角色组，这里直接选择，运维</a:t>
            </a:r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具有审核和执行</a:t>
            </a:r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FE88F54-0D04-42D6-8A83-BE8795CBA5A8}"/>
              </a:ext>
            </a:extLst>
          </p:cNvPr>
          <p:cNvCxnSpPr>
            <a:cxnSpLocks/>
          </p:cNvCxnSpPr>
          <p:nvPr/>
        </p:nvCxnSpPr>
        <p:spPr>
          <a:xfrm>
            <a:off x="5020240" y="3541975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845CF2E-3C5A-48A7-B8AF-5ED7341433BF}"/>
              </a:ext>
            </a:extLst>
          </p:cNvPr>
          <p:cNvSpPr txBox="1"/>
          <p:nvPr/>
        </p:nvSpPr>
        <p:spPr>
          <a:xfrm>
            <a:off x="5232274" y="3216866"/>
            <a:ext cx="31595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自动关联「项目管理」</a:t>
            </a:r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「立项申请」中关联的项目经理，项目经理审批权限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3939C2B-389B-4FF1-9B2C-7C4EC3A30CCA}"/>
              </a:ext>
            </a:extLst>
          </p:cNvPr>
          <p:cNvCxnSpPr>
            <a:cxnSpLocks/>
          </p:cNvCxnSpPr>
          <p:nvPr/>
        </p:nvCxnSpPr>
        <p:spPr>
          <a:xfrm>
            <a:off x="5020240" y="3315263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01F0C638-B970-476F-A3AE-689B00DC8F03}"/>
              </a:ext>
            </a:extLst>
          </p:cNvPr>
          <p:cNvCxnSpPr>
            <a:cxnSpLocks/>
          </p:cNvCxnSpPr>
          <p:nvPr/>
        </p:nvCxnSpPr>
        <p:spPr>
          <a:xfrm flipV="1">
            <a:off x="3408881" y="2127161"/>
            <a:ext cx="787179" cy="6361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6755F01-1AC2-4282-9E0C-4D3EE8323EBA}"/>
              </a:ext>
            </a:extLst>
          </p:cNvPr>
          <p:cNvSpPr txBox="1"/>
          <p:nvPr/>
        </p:nvSpPr>
        <p:spPr>
          <a:xfrm>
            <a:off x="2201609" y="2585863"/>
            <a:ext cx="14829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自动关联所选实例所有的库</a:t>
            </a: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A79209D-9D24-49F6-964E-EBBEDD827610}"/>
              </a:ext>
            </a:extLst>
          </p:cNvPr>
          <p:cNvCxnSpPr>
            <a:cxnSpLocks/>
          </p:cNvCxnSpPr>
          <p:nvPr/>
        </p:nvCxnSpPr>
        <p:spPr>
          <a:xfrm flipV="1">
            <a:off x="3410208" y="2622277"/>
            <a:ext cx="787179" cy="6361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D4C87F9-55B7-4887-9AA8-881D574D5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"/>
            <a:ext cx="12192000" cy="64389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556EBE1-6B19-4499-B242-C5FB5D98FD06}"/>
              </a:ext>
            </a:extLst>
          </p:cNvPr>
          <p:cNvSpPr/>
          <p:nvPr/>
        </p:nvSpPr>
        <p:spPr>
          <a:xfrm>
            <a:off x="57444" y="2948434"/>
            <a:ext cx="1205764" cy="22263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3C29A4-F6AB-4BA5-A225-558FA0D7D060}"/>
              </a:ext>
            </a:extLst>
          </p:cNvPr>
          <p:cNvSpPr/>
          <p:nvPr/>
        </p:nvSpPr>
        <p:spPr>
          <a:xfrm>
            <a:off x="1374304" y="623020"/>
            <a:ext cx="789772" cy="20005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98E738-7B38-4AE7-9A97-0969354006E4}"/>
              </a:ext>
            </a:extLst>
          </p:cNvPr>
          <p:cNvSpPr txBox="1"/>
          <p:nvPr/>
        </p:nvSpPr>
        <p:spPr>
          <a:xfrm>
            <a:off x="5185860" y="1852277"/>
            <a:ext cx="2570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选择「项目管理」中审批完成的项目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D1B7030-C9A3-4B76-87DB-C6444DE02814}"/>
              </a:ext>
            </a:extLst>
          </p:cNvPr>
          <p:cNvCxnSpPr>
            <a:cxnSpLocks/>
          </p:cNvCxnSpPr>
          <p:nvPr/>
        </p:nvCxnSpPr>
        <p:spPr>
          <a:xfrm>
            <a:off x="4973826" y="1950674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889BAAA-7220-4374-8ECA-A98C2E138297}"/>
              </a:ext>
            </a:extLst>
          </p:cNvPr>
          <p:cNvSpPr txBox="1"/>
          <p:nvPr/>
        </p:nvSpPr>
        <p:spPr>
          <a:xfrm>
            <a:off x="5174973" y="2069989"/>
            <a:ext cx="2570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选择「实例」</a:t>
            </a:r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运维人员在「实例列表」中添加，关联项目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E7C0A6A-2B88-4D52-AC01-FF63C76D9AA9}"/>
              </a:ext>
            </a:extLst>
          </p:cNvPr>
          <p:cNvCxnSpPr>
            <a:cxnSpLocks/>
          </p:cNvCxnSpPr>
          <p:nvPr/>
        </p:nvCxnSpPr>
        <p:spPr>
          <a:xfrm>
            <a:off x="4962939" y="2168386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AA74909-07F0-4903-B822-3503C2538613}"/>
              </a:ext>
            </a:extLst>
          </p:cNvPr>
          <p:cNvSpPr txBox="1"/>
          <p:nvPr/>
        </p:nvSpPr>
        <p:spPr>
          <a:xfrm>
            <a:off x="5198090" y="2553551"/>
            <a:ext cx="37493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管理员后台创建的运维</a:t>
            </a:r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角色组，这里直接选择，运维</a:t>
            </a:r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具有审核和执行</a:t>
            </a:r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0D4394A-BD1B-4915-BC6F-BF55E863617A}"/>
              </a:ext>
            </a:extLst>
          </p:cNvPr>
          <p:cNvCxnSpPr>
            <a:cxnSpLocks/>
          </p:cNvCxnSpPr>
          <p:nvPr/>
        </p:nvCxnSpPr>
        <p:spPr>
          <a:xfrm>
            <a:off x="4986056" y="2651948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80562F4-71B2-4615-9543-8DBEB92FAAA4}"/>
              </a:ext>
            </a:extLst>
          </p:cNvPr>
          <p:cNvSpPr txBox="1"/>
          <p:nvPr/>
        </p:nvSpPr>
        <p:spPr>
          <a:xfrm>
            <a:off x="5198090" y="2326839"/>
            <a:ext cx="31595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自动关联「项目管理」</a:t>
            </a:r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「立项申请」中关联的项目经理，项目经理审批权限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7779A66-74F8-4575-B1F8-A07B238B0D54}"/>
              </a:ext>
            </a:extLst>
          </p:cNvPr>
          <p:cNvCxnSpPr>
            <a:cxnSpLocks/>
          </p:cNvCxnSpPr>
          <p:nvPr/>
        </p:nvCxnSpPr>
        <p:spPr>
          <a:xfrm>
            <a:off x="4986056" y="2425236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ECC219F-7371-4447-9F76-3CDE82AD1934}"/>
              </a:ext>
            </a:extLst>
          </p:cNvPr>
          <p:cNvSpPr txBox="1"/>
          <p:nvPr/>
        </p:nvSpPr>
        <p:spPr>
          <a:xfrm>
            <a:off x="2403364" y="3252436"/>
            <a:ext cx="120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多条</a:t>
            </a:r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使用分号</a:t>
            </a:r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; )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隔开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20C81596-70AC-4668-816E-E625BA1745E5}"/>
              </a:ext>
            </a:extLst>
          </p:cNvPr>
          <p:cNvCxnSpPr>
            <a:cxnSpLocks/>
          </p:cNvCxnSpPr>
          <p:nvPr/>
        </p:nvCxnSpPr>
        <p:spPr>
          <a:xfrm flipV="1">
            <a:off x="3540404" y="3288850"/>
            <a:ext cx="787179" cy="6361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19A44DD-66E0-478E-9137-1E81792DFA75}"/>
              </a:ext>
            </a:extLst>
          </p:cNvPr>
          <p:cNvSpPr txBox="1"/>
          <p:nvPr/>
        </p:nvSpPr>
        <p:spPr>
          <a:xfrm>
            <a:off x="2239570" y="5455826"/>
            <a:ext cx="12085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校验功能，必须先校验需要执行的</a:t>
            </a:r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，校验成功，才能提交。</a:t>
            </a: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948347F4-C20B-42E3-87D3-981FE73A17A9}"/>
              </a:ext>
            </a:extLst>
          </p:cNvPr>
          <p:cNvCxnSpPr>
            <a:cxnSpLocks/>
          </p:cNvCxnSpPr>
          <p:nvPr/>
        </p:nvCxnSpPr>
        <p:spPr>
          <a:xfrm flipV="1">
            <a:off x="3376610" y="5492240"/>
            <a:ext cx="787179" cy="6361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623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895101E-5701-4288-973C-6BA225327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807" y="336550"/>
            <a:ext cx="12192000" cy="6184900"/>
          </a:xfrm>
          <a:prstGeom prst="rect">
            <a:avLst/>
          </a:prstGeom>
        </p:spPr>
      </p:pic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4F145726-95B8-417F-A589-8C5356CD6617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1932167" y="5031082"/>
            <a:ext cx="1314360" cy="703351"/>
          </a:xfrm>
          <a:prstGeom prst="bentConnector3">
            <a:avLst>
              <a:gd name="adj1" fmla="val 100816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3077F73-19B7-42AC-90E3-3759D6B69644}"/>
              </a:ext>
            </a:extLst>
          </p:cNvPr>
          <p:cNvSpPr txBox="1"/>
          <p:nvPr/>
        </p:nvSpPr>
        <p:spPr>
          <a:xfrm>
            <a:off x="3246527" y="5634404"/>
            <a:ext cx="7906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项目经理审批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0C69B346-F08A-4EC8-9B64-938D4D0227DE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2194562" y="5031081"/>
            <a:ext cx="1039776" cy="503297"/>
          </a:xfrm>
          <a:prstGeom prst="bentConnector3">
            <a:avLst>
              <a:gd name="adj1" fmla="val 9894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7A863AC-6BBB-4CD6-AAF7-E70FF519D559}"/>
              </a:ext>
            </a:extLst>
          </p:cNvPr>
          <p:cNvSpPr txBox="1"/>
          <p:nvPr/>
        </p:nvSpPr>
        <p:spPr>
          <a:xfrm>
            <a:off x="3234338" y="5434349"/>
            <a:ext cx="8524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</a:t>
            </a:r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B81E89B-40B1-49C7-947F-7B6760362103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2878373" y="4991850"/>
            <a:ext cx="368154" cy="309875"/>
          </a:xfrm>
          <a:prstGeom prst="bentConnector3">
            <a:avLst>
              <a:gd name="adj1" fmla="val 97515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AFBDF11-EE2E-498C-8B94-5D2E11D27B52}"/>
              </a:ext>
            </a:extLst>
          </p:cNvPr>
          <p:cNvSpPr txBox="1"/>
          <p:nvPr/>
        </p:nvSpPr>
        <p:spPr>
          <a:xfrm>
            <a:off x="3246527" y="5201696"/>
            <a:ext cx="11018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运维人（</a:t>
            </a:r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）员执行</a:t>
            </a: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E84D17A2-09BF-47DF-8D15-969B53181295}"/>
              </a:ext>
            </a:extLst>
          </p:cNvPr>
          <p:cNvCxnSpPr>
            <a:cxnSpLocks/>
          </p:cNvCxnSpPr>
          <p:nvPr/>
        </p:nvCxnSpPr>
        <p:spPr>
          <a:xfrm rot="5400000">
            <a:off x="7689507" y="4965558"/>
            <a:ext cx="365759" cy="143123"/>
          </a:xfrm>
          <a:prstGeom prst="bentConnector3">
            <a:avLst>
              <a:gd name="adj1" fmla="val 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7AD3902-34EC-42B8-857F-E2783B38CCA5}"/>
              </a:ext>
            </a:extLst>
          </p:cNvPr>
          <p:cNvSpPr txBox="1"/>
          <p:nvPr/>
        </p:nvSpPr>
        <p:spPr>
          <a:xfrm>
            <a:off x="7888289" y="4750685"/>
            <a:ext cx="192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「驳回」需填写驳回意见，返回到流程发起</a:t>
            </a:r>
            <a:endParaRPr lang="en-US" altLang="zh-CN" sz="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人根据驳回意见重新发起流程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C3FDA94-2F9F-4916-B900-76E896787B39}"/>
              </a:ext>
            </a:extLst>
          </p:cNvPr>
          <p:cNvSpPr/>
          <p:nvPr/>
        </p:nvSpPr>
        <p:spPr>
          <a:xfrm>
            <a:off x="31807" y="2837339"/>
            <a:ext cx="1041619" cy="2000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D36AD56E-B281-41C6-91E6-EB9EB42D90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55277" y="1574358"/>
            <a:ext cx="1407555" cy="126298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811CAB6E-0C4F-4C89-986B-D8766F3EF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832" y="1162158"/>
            <a:ext cx="1185075" cy="824400"/>
          </a:xfrm>
          <a:prstGeom prst="rect">
            <a:avLst/>
          </a:prstGeom>
        </p:spPr>
      </p:pic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DFD7FEFE-011C-46C6-80E0-47BF098B011E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 flipV="1">
            <a:off x="3431514" y="2986775"/>
            <a:ext cx="1251882" cy="7715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F1E119A2-704C-4AE4-9603-6C07EC96B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396" y="2205849"/>
            <a:ext cx="3059430" cy="156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1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6EF9B-4ED2-4287-89A0-B93F0486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七、计划任务变更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F79A2-D516-4AEA-8437-D5EC96DF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710955" cy="4195481"/>
          </a:xfrm>
        </p:spPr>
        <p:txBody>
          <a:bodyPr/>
          <a:lstStyle/>
          <a:p>
            <a:r>
              <a:rPr lang="zh-CN" altLang="en-US" sz="2400" b="1" dirty="0"/>
              <a:t>计划任务变更</a:t>
            </a:r>
            <a:r>
              <a:rPr lang="zh-CN" altLang="en-US" sz="1800" dirty="0"/>
              <a:t>：</a:t>
            </a:r>
            <a:r>
              <a:rPr lang="zh-CN" altLang="zh-CN" sz="1800" dirty="0"/>
              <a:t>所属项目应用各环境（测试环境、开发环境、正式环境）的计划任务申请和变更流程</a:t>
            </a:r>
            <a:endParaRPr lang="zh-CN" altLang="en-US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zh-CN" altLang="en-US" sz="1800" dirty="0"/>
              <a:t>面向对象：开发人员、测试人员、运维人员、运维经理、项目经理</a:t>
            </a:r>
            <a:endParaRPr lang="en-US" altLang="zh-CN" dirty="0"/>
          </a:p>
        </p:txBody>
      </p:sp>
      <p:pic>
        <p:nvPicPr>
          <p:cNvPr id="7170" name="图片 1">
            <a:extLst>
              <a:ext uri="{FF2B5EF4-FFF2-40B4-BE49-F238E27FC236}">
                <a16:creationId xmlns:a16="http://schemas.microsoft.com/office/drawing/2014/main" id="{26456515-04F0-43CF-9A3B-2BE80C967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14" y="2052918"/>
            <a:ext cx="454342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370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BCA4B82-47D9-4DB1-9B1A-C89A7B31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D505963-24D1-42DF-A9FA-08D49E2C335C}"/>
              </a:ext>
            </a:extLst>
          </p:cNvPr>
          <p:cNvSpPr/>
          <p:nvPr/>
        </p:nvSpPr>
        <p:spPr>
          <a:xfrm>
            <a:off x="31807" y="3036114"/>
            <a:ext cx="1041619" cy="2000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AB42B1-8938-46E1-861B-9BF032AE83EE}"/>
              </a:ext>
            </a:extLst>
          </p:cNvPr>
          <p:cNvSpPr/>
          <p:nvPr/>
        </p:nvSpPr>
        <p:spPr>
          <a:xfrm>
            <a:off x="11418072" y="1304014"/>
            <a:ext cx="556591" cy="22263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A64877DA-A74A-401E-8FD8-3AD31541DFD7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10952600" y="982093"/>
            <a:ext cx="450384" cy="480554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8C2D2BD-E6D2-4384-94AD-04D61C464AFD}"/>
              </a:ext>
            </a:extLst>
          </p:cNvPr>
          <p:cNvSpPr txBox="1"/>
          <p:nvPr/>
        </p:nvSpPr>
        <p:spPr>
          <a:xfrm>
            <a:off x="10456958" y="797123"/>
            <a:ext cx="9611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申请计划任务变更</a:t>
            </a:r>
          </a:p>
        </p:txBody>
      </p:sp>
    </p:spTree>
    <p:extLst>
      <p:ext uri="{BB962C8B-B14F-4D97-AF65-F5344CB8AC3E}">
        <p14:creationId xmlns:p14="http://schemas.microsoft.com/office/powerpoint/2010/main" val="324561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6EF9B-4ED2-4287-89A0-B93F0486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一、项目管理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F79A2-D516-4AEA-8437-D5EC96DF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402719" cy="4195481"/>
          </a:xfrm>
        </p:spPr>
        <p:txBody>
          <a:bodyPr/>
          <a:lstStyle/>
          <a:p>
            <a:r>
              <a:rPr lang="zh-CN" altLang="en-US" sz="2400" b="1" dirty="0"/>
              <a:t>项目管理：</a:t>
            </a:r>
            <a:r>
              <a:rPr lang="zh-CN" altLang="en-US" sz="1800" dirty="0"/>
              <a:t>新建项目（内部自建或外购项目）发起的审批流程，例如：佰易项目以及</a:t>
            </a:r>
            <a:r>
              <a:rPr lang="en-US" altLang="zh-CN" sz="1800" dirty="0"/>
              <a:t>E</a:t>
            </a:r>
            <a:r>
              <a:rPr lang="zh-CN" altLang="en-US" sz="1800" dirty="0"/>
              <a:t>登项目上线所要发起的流程，需提交详细的立项申请说明，记录完整的审批记录。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面向对象：开发人员、测试人员、产品经理、项目经理</a:t>
            </a:r>
            <a:endParaRPr lang="en-US" altLang="zh-CN" dirty="0"/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DE18D056-426A-4A6D-A94F-183B58030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475" y="21768"/>
            <a:ext cx="3582657" cy="67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383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EBDB8887-6B7A-46DE-8D8B-67C772AE9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84DA47D-8FD1-489E-BB46-868555C20762}"/>
              </a:ext>
            </a:extLst>
          </p:cNvPr>
          <p:cNvSpPr/>
          <p:nvPr/>
        </p:nvSpPr>
        <p:spPr>
          <a:xfrm>
            <a:off x="31807" y="3036114"/>
            <a:ext cx="1041619" cy="2000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82C4E3-7AFB-43E2-9F71-0427B3B82B2D}"/>
              </a:ext>
            </a:extLst>
          </p:cNvPr>
          <p:cNvSpPr/>
          <p:nvPr/>
        </p:nvSpPr>
        <p:spPr>
          <a:xfrm>
            <a:off x="1297392" y="973398"/>
            <a:ext cx="388285" cy="22263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DAD8E1-E2DE-461B-953D-9B2CD484CF2D}"/>
              </a:ext>
            </a:extLst>
          </p:cNvPr>
          <p:cNvSpPr txBox="1"/>
          <p:nvPr/>
        </p:nvSpPr>
        <p:spPr>
          <a:xfrm>
            <a:off x="5185860" y="1382259"/>
            <a:ext cx="2570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选择「项目管理」中审批完成的项目，只包括父项目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1197E76-FD47-4B63-83CD-C48562A56BA6}"/>
              </a:ext>
            </a:extLst>
          </p:cNvPr>
          <p:cNvCxnSpPr>
            <a:cxnSpLocks/>
          </p:cNvCxnSpPr>
          <p:nvPr/>
        </p:nvCxnSpPr>
        <p:spPr>
          <a:xfrm>
            <a:off x="4973826" y="1480656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B036984-A763-4CCC-A548-1B50FCB4485B}"/>
              </a:ext>
            </a:extLst>
          </p:cNvPr>
          <p:cNvSpPr txBox="1"/>
          <p:nvPr/>
        </p:nvSpPr>
        <p:spPr>
          <a:xfrm>
            <a:off x="5174973" y="1599971"/>
            <a:ext cx="2570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选择环境「开发环境」「测试环境」「正式环境」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6DE7877-86E0-4F2C-A303-832A254264FC}"/>
              </a:ext>
            </a:extLst>
          </p:cNvPr>
          <p:cNvCxnSpPr>
            <a:cxnSpLocks/>
          </p:cNvCxnSpPr>
          <p:nvPr/>
        </p:nvCxnSpPr>
        <p:spPr>
          <a:xfrm>
            <a:off x="4962939" y="1698368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A2813FC-165B-4CA9-95C7-11B840766E69}"/>
              </a:ext>
            </a:extLst>
          </p:cNvPr>
          <p:cNvSpPr txBox="1"/>
          <p:nvPr/>
        </p:nvSpPr>
        <p:spPr>
          <a:xfrm>
            <a:off x="5719383" y="2040803"/>
            <a:ext cx="31595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linx shell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命令，后期对接系统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E17B0B8-E68F-49F9-BDA5-1038B4071CAC}"/>
              </a:ext>
            </a:extLst>
          </p:cNvPr>
          <p:cNvCxnSpPr>
            <a:cxnSpLocks/>
          </p:cNvCxnSpPr>
          <p:nvPr/>
        </p:nvCxnSpPr>
        <p:spPr>
          <a:xfrm>
            <a:off x="5507349" y="2139200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0BE7623-23EF-4620-82D6-C761C92E2E9C}"/>
              </a:ext>
            </a:extLst>
          </p:cNvPr>
          <p:cNvSpPr txBox="1"/>
          <p:nvPr/>
        </p:nvSpPr>
        <p:spPr>
          <a:xfrm>
            <a:off x="5719383" y="1814091"/>
            <a:ext cx="31595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crontab 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计划任务语法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A07CD86-A65D-43F2-91F5-3CA47A8F0979}"/>
              </a:ext>
            </a:extLst>
          </p:cNvPr>
          <p:cNvCxnSpPr>
            <a:cxnSpLocks/>
          </p:cNvCxnSpPr>
          <p:nvPr/>
        </p:nvCxnSpPr>
        <p:spPr>
          <a:xfrm>
            <a:off x="5507349" y="1912488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B87B3C5-6552-4BFE-9649-D1C59E177CFD}"/>
              </a:ext>
            </a:extLst>
          </p:cNvPr>
          <p:cNvSpPr txBox="1"/>
          <p:nvPr/>
        </p:nvSpPr>
        <p:spPr>
          <a:xfrm>
            <a:off x="2585496" y="3329127"/>
            <a:ext cx="7871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计划任务描述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570AC0F-2C8D-46E0-BB71-504B782089D6}"/>
              </a:ext>
            </a:extLst>
          </p:cNvPr>
          <p:cNvCxnSpPr>
            <a:cxnSpLocks/>
          </p:cNvCxnSpPr>
          <p:nvPr/>
        </p:nvCxnSpPr>
        <p:spPr>
          <a:xfrm flipV="1">
            <a:off x="3301116" y="3365541"/>
            <a:ext cx="787179" cy="6361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799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7A81FE2-BFF7-4AC0-AC73-2AF389708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0E32FAB-B6B9-42D4-89B1-227B483D5F41}"/>
              </a:ext>
            </a:extLst>
          </p:cNvPr>
          <p:cNvSpPr/>
          <p:nvPr/>
        </p:nvSpPr>
        <p:spPr>
          <a:xfrm>
            <a:off x="31807" y="3036114"/>
            <a:ext cx="1041619" cy="2000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64906F20-CF14-472F-9863-ACADC70A5F35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1932167" y="4410879"/>
            <a:ext cx="1314360" cy="703351"/>
          </a:xfrm>
          <a:prstGeom prst="bentConnector3">
            <a:avLst>
              <a:gd name="adj1" fmla="val 100816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F23A37B-AC62-40BD-ABFD-6D3994D3C931}"/>
              </a:ext>
            </a:extLst>
          </p:cNvPr>
          <p:cNvSpPr txBox="1"/>
          <p:nvPr/>
        </p:nvSpPr>
        <p:spPr>
          <a:xfrm>
            <a:off x="3246527" y="5014201"/>
            <a:ext cx="7906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项目经理审批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89C0782-3243-4988-8D06-DA904729E1A5}"/>
              </a:ext>
            </a:extLst>
          </p:cNvPr>
          <p:cNvCxnSpPr>
            <a:cxnSpLocks/>
          </p:cNvCxnSpPr>
          <p:nvPr/>
        </p:nvCxnSpPr>
        <p:spPr>
          <a:xfrm>
            <a:off x="7658430" y="4866198"/>
            <a:ext cx="0" cy="14800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48F2611-BAA6-45F1-96C7-2CB71E7376AD}"/>
              </a:ext>
            </a:extLst>
          </p:cNvPr>
          <p:cNvSpPr txBox="1"/>
          <p:nvPr/>
        </p:nvSpPr>
        <p:spPr>
          <a:xfrm>
            <a:off x="7276236" y="5014201"/>
            <a:ext cx="8308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运维人员待执行</a:t>
            </a:r>
          </a:p>
        </p:txBody>
      </p:sp>
    </p:spTree>
    <p:extLst>
      <p:ext uri="{BB962C8B-B14F-4D97-AF65-F5344CB8AC3E}">
        <p14:creationId xmlns:p14="http://schemas.microsoft.com/office/powerpoint/2010/main" val="849740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1972A-EF10-4E29-9440-0E31F8778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r>
              <a:rPr lang="en-US" altLang="zh-CN" sz="4800" b="1" dirty="0"/>
              <a:t>Thanks.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4911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771E4F-7FB8-4F1F-80A9-3A2386E6A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"/>
            <a:ext cx="12192000" cy="64389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7A31810-47B3-46BB-B352-9FD41005E333}"/>
              </a:ext>
            </a:extLst>
          </p:cNvPr>
          <p:cNvSpPr/>
          <p:nvPr/>
        </p:nvSpPr>
        <p:spPr>
          <a:xfrm>
            <a:off x="31806" y="1882921"/>
            <a:ext cx="1224500" cy="20673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A53E637F-B750-415A-B955-8A5D4D4D43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640711" y="389613"/>
            <a:ext cx="389473" cy="318055"/>
          </a:xfrm>
          <a:prstGeom prst="bentConnector3">
            <a:avLst>
              <a:gd name="adj1" fmla="val -51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DDA887C-6D6D-4C80-BF3D-76858A8B5E09}"/>
              </a:ext>
            </a:extLst>
          </p:cNvPr>
          <p:cNvSpPr txBox="1"/>
          <p:nvPr/>
        </p:nvSpPr>
        <p:spPr>
          <a:xfrm>
            <a:off x="10962570" y="57249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「消息中心」</a:t>
            </a:r>
            <a:endParaRPr lang="en-US" altLang="zh-CN" sz="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提示审批记录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0C09E6-09B9-41FC-AED8-69D78FAE139C}"/>
              </a:ext>
            </a:extLst>
          </p:cNvPr>
          <p:cNvSpPr/>
          <p:nvPr/>
        </p:nvSpPr>
        <p:spPr>
          <a:xfrm>
            <a:off x="1518701" y="1307727"/>
            <a:ext cx="1077221" cy="21468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CAD6B929-855D-4F0A-8B5B-1BE4F813CE84}"/>
              </a:ext>
            </a:extLst>
          </p:cNvPr>
          <p:cNvCxnSpPr>
            <a:cxnSpLocks/>
            <a:endCxn id="13" idx="2"/>
          </p:cNvCxnSpPr>
          <p:nvPr/>
        </p:nvCxnSpPr>
        <p:spPr>
          <a:xfrm rot="5400000" flipH="1" flipV="1">
            <a:off x="2000678" y="812346"/>
            <a:ext cx="532369" cy="42681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008F702-132F-4D62-A62D-17F301E63825}"/>
              </a:ext>
            </a:extLst>
          </p:cNvPr>
          <p:cNvSpPr txBox="1"/>
          <p:nvPr/>
        </p:nvSpPr>
        <p:spPr>
          <a:xfrm>
            <a:off x="2196333" y="559514"/>
            <a:ext cx="567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「搜索框」</a:t>
            </a:r>
            <a:endParaRPr lang="en-US" altLang="zh-CN" sz="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C6B813BF-F418-42AE-8D02-F9C3F324711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89848" y="904540"/>
            <a:ext cx="650083" cy="128069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0A2B79C-2DD1-4D2B-9554-A5EB25C8EFAB}"/>
              </a:ext>
            </a:extLst>
          </p:cNvPr>
          <p:cNvSpPr txBox="1"/>
          <p:nvPr/>
        </p:nvSpPr>
        <p:spPr>
          <a:xfrm>
            <a:off x="2750855" y="546318"/>
            <a:ext cx="6335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「刷新」</a:t>
            </a:r>
            <a:endParaRPr lang="en-US" altLang="zh-CN" sz="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780BBB61-698D-47F8-A84D-BFDE5B950D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16207" y="910957"/>
            <a:ext cx="650083" cy="128069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FA906A1-17C3-4687-A7CD-5BF22BA2E539}"/>
              </a:ext>
            </a:extLst>
          </p:cNvPr>
          <p:cNvSpPr txBox="1"/>
          <p:nvPr/>
        </p:nvSpPr>
        <p:spPr>
          <a:xfrm>
            <a:off x="3292472" y="552990"/>
            <a:ext cx="633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「导出」</a:t>
            </a:r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1.Excel</a:t>
            </a:r>
          </a:p>
          <a:p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2.txt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605654-3EBC-4C7A-8937-07F86A9CCE8E}"/>
              </a:ext>
            </a:extLst>
          </p:cNvPr>
          <p:cNvSpPr/>
          <p:nvPr/>
        </p:nvSpPr>
        <p:spPr>
          <a:xfrm>
            <a:off x="31806" y="6433081"/>
            <a:ext cx="1290807" cy="21468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03B75D96-0142-4A1B-B100-5D9BEB7C9677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322613" y="6044678"/>
            <a:ext cx="1169165" cy="49574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46B4D7E-41C8-465B-A75A-8225A38A4F32}"/>
              </a:ext>
            </a:extLst>
          </p:cNvPr>
          <p:cNvSpPr txBox="1"/>
          <p:nvPr/>
        </p:nvSpPr>
        <p:spPr>
          <a:xfrm>
            <a:off x="2491778" y="5944650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功能区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619C93D8-4DD1-4115-8AED-2DF444EDB20A}"/>
              </a:ext>
            </a:extLst>
          </p:cNvPr>
          <p:cNvCxnSpPr>
            <a:cxnSpLocks/>
          </p:cNvCxnSpPr>
          <p:nvPr/>
        </p:nvCxnSpPr>
        <p:spPr>
          <a:xfrm flipV="1">
            <a:off x="229183" y="5245043"/>
            <a:ext cx="1316974" cy="1187356"/>
          </a:xfrm>
          <a:prstGeom prst="bentConnector3">
            <a:avLst>
              <a:gd name="adj1" fmla="val -207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4B72516-1ED5-492B-BC07-5A5FDBFD6EC4}"/>
              </a:ext>
            </a:extLst>
          </p:cNvPr>
          <p:cNvSpPr txBox="1"/>
          <p:nvPr/>
        </p:nvSpPr>
        <p:spPr>
          <a:xfrm>
            <a:off x="1546157" y="515815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返回主页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D89B57C-DFB8-4CA0-A0B1-A3460240D24A}"/>
              </a:ext>
            </a:extLst>
          </p:cNvPr>
          <p:cNvSpPr txBox="1"/>
          <p:nvPr/>
        </p:nvSpPr>
        <p:spPr>
          <a:xfrm>
            <a:off x="1546157" y="533748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修改密码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18B6DD7-ADC9-4450-8AA4-1ADA8F027739}"/>
              </a:ext>
            </a:extLst>
          </p:cNvPr>
          <p:cNvSpPr txBox="1"/>
          <p:nvPr/>
        </p:nvSpPr>
        <p:spPr>
          <a:xfrm>
            <a:off x="1546157" y="552600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消息中心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B877E24-70E1-4341-909D-87F67C8E14F2}"/>
              </a:ext>
            </a:extLst>
          </p:cNvPr>
          <p:cNvSpPr txBox="1"/>
          <p:nvPr/>
        </p:nvSpPr>
        <p:spPr>
          <a:xfrm>
            <a:off x="1546157" y="572605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注销登录</a:t>
            </a: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A8D59F9E-CEE3-4677-BF27-AC6DE7D7FED0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92386" y="5437514"/>
            <a:ext cx="1053771" cy="978964"/>
          </a:xfrm>
          <a:prstGeom prst="bentConnector3">
            <a:avLst>
              <a:gd name="adj1" fmla="val -15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E64C6EFB-94F8-4EDE-AB41-8D0221DDF5B0}"/>
              </a:ext>
            </a:extLst>
          </p:cNvPr>
          <p:cNvCxnSpPr>
            <a:cxnSpLocks/>
            <a:endCxn id="24" idx="1"/>
          </p:cNvCxnSpPr>
          <p:nvPr/>
        </p:nvCxnSpPr>
        <p:spPr>
          <a:xfrm rot="5400000" flipH="1" flipV="1">
            <a:off x="814218" y="5667530"/>
            <a:ext cx="773439" cy="690439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BDCBB5CB-8647-4C0A-8574-1F83358229B4}"/>
              </a:ext>
            </a:extLst>
          </p:cNvPr>
          <p:cNvCxnSpPr>
            <a:cxnSpLocks/>
            <a:endCxn id="25" idx="1"/>
          </p:cNvCxnSpPr>
          <p:nvPr/>
        </p:nvCxnSpPr>
        <p:spPr>
          <a:xfrm rot="5400000" flipH="1" flipV="1">
            <a:off x="1056448" y="5934732"/>
            <a:ext cx="598356" cy="381061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DD550D85-DF4C-4F15-A5A8-721C6B798BD1}"/>
              </a:ext>
            </a:extLst>
          </p:cNvPr>
          <p:cNvCxnSpPr>
            <a:cxnSpLocks/>
            <a:endCxn id="33" idx="3"/>
          </p:cNvCxnSpPr>
          <p:nvPr/>
        </p:nvCxnSpPr>
        <p:spPr>
          <a:xfrm rot="16200000" flipV="1">
            <a:off x="10330330" y="1385103"/>
            <a:ext cx="324720" cy="315650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B584C5C5-C2D9-4BD3-AEBF-4AA6CAEB3E07}"/>
              </a:ext>
            </a:extLst>
          </p:cNvPr>
          <p:cNvCxnSpPr>
            <a:cxnSpLocks/>
          </p:cNvCxnSpPr>
          <p:nvPr/>
        </p:nvCxnSpPr>
        <p:spPr>
          <a:xfrm>
            <a:off x="10898042" y="1018978"/>
            <a:ext cx="424801" cy="40089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C2AB8B31-FF47-4CB0-B26F-807E92F6BA0D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11265004" y="1882921"/>
            <a:ext cx="12700" cy="2218105"/>
          </a:xfrm>
          <a:prstGeom prst="bentConnector4">
            <a:avLst>
              <a:gd name="adj1" fmla="val 2144346"/>
              <a:gd name="adj2" fmla="val 99549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0BC975B-06FF-43D1-A520-4E110270E33B}"/>
              </a:ext>
            </a:extLst>
          </p:cNvPr>
          <p:cNvSpPr txBox="1"/>
          <p:nvPr/>
        </p:nvSpPr>
        <p:spPr>
          <a:xfrm>
            <a:off x="10254345" y="918303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新增立项申请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53D3663-FA97-4598-9B69-D618109C4677}"/>
              </a:ext>
            </a:extLst>
          </p:cNvPr>
          <p:cNvSpPr txBox="1"/>
          <p:nvPr/>
        </p:nvSpPr>
        <p:spPr>
          <a:xfrm>
            <a:off x="9611590" y="1280540"/>
            <a:ext cx="723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查看项目详情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62D4A24-C312-43AB-A4C2-910CB1CEDFC6}"/>
              </a:ext>
            </a:extLst>
          </p:cNvPr>
          <p:cNvSpPr txBox="1"/>
          <p:nvPr/>
        </p:nvSpPr>
        <p:spPr>
          <a:xfrm>
            <a:off x="10272425" y="3731694"/>
            <a:ext cx="992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删除申请</a:t>
            </a:r>
            <a:endParaRPr lang="en-US" altLang="zh-CN" sz="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删除的操作限定条件</a:t>
            </a:r>
            <a:endParaRPr lang="en-US" altLang="zh-CN" sz="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本人申请</a:t>
            </a:r>
            <a:endParaRPr lang="en-US" altLang="zh-CN" sz="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未审批状态</a:t>
            </a: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F6F7954D-B73B-4412-86C5-A1B6CE848356}"/>
              </a:ext>
            </a:extLst>
          </p:cNvPr>
          <p:cNvCxnSpPr>
            <a:cxnSpLocks/>
          </p:cNvCxnSpPr>
          <p:nvPr/>
        </p:nvCxnSpPr>
        <p:spPr>
          <a:xfrm flipV="1">
            <a:off x="8825948" y="389615"/>
            <a:ext cx="1508917" cy="20005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D91A6D69-2AE8-459E-B3C9-48189594B328}"/>
              </a:ext>
            </a:extLst>
          </p:cNvPr>
          <p:cNvSpPr txBox="1"/>
          <p:nvPr/>
        </p:nvSpPr>
        <p:spPr>
          <a:xfrm>
            <a:off x="7768424" y="289585"/>
            <a:ext cx="1180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默认登录账户是：</a:t>
            </a:r>
            <a:endParaRPr lang="en-US" altLang="zh-CN" sz="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默认账号：个人邮箱</a:t>
            </a:r>
            <a:endParaRPr lang="en-US" altLang="zh-CN" sz="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默认密码：</a:t>
            </a:r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aukey@123</a:t>
            </a:r>
          </a:p>
        </p:txBody>
      </p:sp>
    </p:spTree>
    <p:extLst>
      <p:ext uri="{BB962C8B-B14F-4D97-AF65-F5344CB8AC3E}">
        <p14:creationId xmlns:p14="http://schemas.microsoft.com/office/powerpoint/2010/main" val="355451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1F37A13-9E85-48D0-AAFC-98626B35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"/>
            <a:ext cx="12192000" cy="64389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D989C11-44EB-428D-B0E4-FCFB333EF296}"/>
              </a:ext>
            </a:extLst>
          </p:cNvPr>
          <p:cNvSpPr/>
          <p:nvPr/>
        </p:nvSpPr>
        <p:spPr>
          <a:xfrm>
            <a:off x="31806" y="1701578"/>
            <a:ext cx="1097279" cy="20673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B1483F42-FCFE-44A1-932F-A16265FC0E64}"/>
              </a:ext>
            </a:extLst>
          </p:cNvPr>
          <p:cNvCxnSpPr>
            <a:cxnSpLocks/>
          </p:cNvCxnSpPr>
          <p:nvPr/>
        </p:nvCxnSpPr>
        <p:spPr>
          <a:xfrm>
            <a:off x="3713254" y="3419069"/>
            <a:ext cx="391755" cy="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7FDC881-73D1-47E0-A51D-991AD71006B4}"/>
              </a:ext>
            </a:extLst>
          </p:cNvPr>
          <p:cNvSpPr txBox="1"/>
          <p:nvPr/>
        </p:nvSpPr>
        <p:spPr>
          <a:xfrm>
            <a:off x="5259994" y="1259654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必填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5195A9-E82A-4C30-8C9F-D71C19909205}"/>
              </a:ext>
            </a:extLst>
          </p:cNvPr>
          <p:cNvSpPr txBox="1"/>
          <p:nvPr/>
        </p:nvSpPr>
        <p:spPr>
          <a:xfrm>
            <a:off x="5032797" y="2077866"/>
            <a:ext cx="242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选择自建或外购，所跳转的审批流程不同；</a:t>
            </a:r>
            <a:endParaRPr lang="en-US" altLang="zh-CN" sz="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外购项目（例如购买的金蝶等）则需要采购和财务审批；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DBFCDB-76FA-4B38-9C89-CFDF4C2D6FDB}"/>
              </a:ext>
            </a:extLst>
          </p:cNvPr>
          <p:cNvSpPr txBox="1"/>
          <p:nvPr/>
        </p:nvSpPr>
        <p:spPr>
          <a:xfrm>
            <a:off x="5675529" y="2358735"/>
            <a:ext cx="18902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管理后台创建项目经理角色，这里直接选择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013F7E-985B-46B1-9E57-5932AB47D06D}"/>
              </a:ext>
            </a:extLst>
          </p:cNvPr>
          <p:cNvSpPr txBox="1"/>
          <p:nvPr/>
        </p:nvSpPr>
        <p:spPr>
          <a:xfrm>
            <a:off x="3218716" y="331904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立项描述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F32A83-2702-487F-9211-E7288F0F37D9}"/>
              </a:ext>
            </a:extLst>
          </p:cNvPr>
          <p:cNvSpPr/>
          <p:nvPr/>
        </p:nvSpPr>
        <p:spPr>
          <a:xfrm>
            <a:off x="4088465" y="2558791"/>
            <a:ext cx="3533285" cy="5898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E22545-DBEE-42D2-A169-FEFB10C8B32F}"/>
              </a:ext>
            </a:extLst>
          </p:cNvPr>
          <p:cNvSpPr txBox="1"/>
          <p:nvPr/>
        </p:nvSpPr>
        <p:spPr>
          <a:xfrm>
            <a:off x="8226512" y="2769071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富文本编辑框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0166465B-9FBE-493E-B81F-E3D3B15DCC8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706719" y="2869098"/>
            <a:ext cx="519793" cy="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CBF934C-98FD-4A1B-862E-2D32AC1AD469}"/>
              </a:ext>
            </a:extLst>
          </p:cNvPr>
          <p:cNvCxnSpPr>
            <a:cxnSpLocks/>
          </p:cNvCxnSpPr>
          <p:nvPr/>
        </p:nvCxnSpPr>
        <p:spPr>
          <a:xfrm>
            <a:off x="5041131" y="1359682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CE67D4A-31A9-4B29-8F3B-DE68E63959F3}"/>
              </a:ext>
            </a:extLst>
          </p:cNvPr>
          <p:cNvSpPr txBox="1"/>
          <p:nvPr/>
        </p:nvSpPr>
        <p:spPr>
          <a:xfrm>
            <a:off x="5255440" y="1474652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非必填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A96EA01-E986-4E20-A9DC-FA823505BB16}"/>
              </a:ext>
            </a:extLst>
          </p:cNvPr>
          <p:cNvCxnSpPr>
            <a:cxnSpLocks/>
          </p:cNvCxnSpPr>
          <p:nvPr/>
        </p:nvCxnSpPr>
        <p:spPr>
          <a:xfrm>
            <a:off x="5036577" y="1574680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92CE492-C7D1-463F-8655-41DB55937DA0}"/>
              </a:ext>
            </a:extLst>
          </p:cNvPr>
          <p:cNvCxnSpPr>
            <a:cxnSpLocks/>
          </p:cNvCxnSpPr>
          <p:nvPr/>
        </p:nvCxnSpPr>
        <p:spPr>
          <a:xfrm>
            <a:off x="4794259" y="2221495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A73E3D6-F52F-439E-8850-67D216B7EF67}"/>
              </a:ext>
            </a:extLst>
          </p:cNvPr>
          <p:cNvCxnSpPr>
            <a:cxnSpLocks/>
          </p:cNvCxnSpPr>
          <p:nvPr/>
        </p:nvCxnSpPr>
        <p:spPr>
          <a:xfrm>
            <a:off x="5463494" y="2453408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844E114-B965-432C-9B52-AE4A5BA165F0}"/>
              </a:ext>
            </a:extLst>
          </p:cNvPr>
          <p:cNvSpPr txBox="1"/>
          <p:nvPr/>
        </p:nvSpPr>
        <p:spPr>
          <a:xfrm>
            <a:off x="4555721" y="1683507"/>
            <a:ext cx="41633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是否有父项目 </a:t>
            </a:r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该项目是父项目不需要选择   </a:t>
            </a:r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改项目是子项目选择「项目管理」中审批完成的项目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2264C7A-35C9-4B7A-8B20-70CFBBC306BA}"/>
              </a:ext>
            </a:extLst>
          </p:cNvPr>
          <p:cNvCxnSpPr>
            <a:cxnSpLocks/>
          </p:cNvCxnSpPr>
          <p:nvPr/>
        </p:nvCxnSpPr>
        <p:spPr>
          <a:xfrm>
            <a:off x="4336858" y="1783535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D43A71F-01AA-4F6D-BB15-4249CBC38BD9}"/>
              </a:ext>
            </a:extLst>
          </p:cNvPr>
          <p:cNvSpPr txBox="1"/>
          <p:nvPr/>
        </p:nvSpPr>
        <p:spPr>
          <a:xfrm>
            <a:off x="1497649" y="2050958"/>
            <a:ext cx="19175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父项目 为「项目管理」中审批完成的项目；</a:t>
            </a:r>
            <a:endParaRPr lang="en-US" altLang="zh-CN" sz="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该子项目为父项目的从属项目分组；</a:t>
            </a:r>
            <a:endParaRPr lang="en-US" altLang="zh-CN" sz="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如佰易</a:t>
            </a:r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供应链项目组为佰易项目的子项目；</a:t>
            </a: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98418D77-6F0A-49D9-9A69-4E56C7AA857D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415162" y="2008483"/>
            <a:ext cx="298093" cy="25022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64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EB6024B-A3C0-44B5-879E-FF152DE77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9EF85EA-FBA1-428B-9B22-54DE19B6328A}"/>
              </a:ext>
            </a:extLst>
          </p:cNvPr>
          <p:cNvSpPr/>
          <p:nvPr/>
        </p:nvSpPr>
        <p:spPr>
          <a:xfrm>
            <a:off x="15902" y="1868556"/>
            <a:ext cx="1129083" cy="19878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159F980-F957-47AD-9809-CA33DC216C28}"/>
              </a:ext>
            </a:extLst>
          </p:cNvPr>
          <p:cNvCxnSpPr>
            <a:cxnSpLocks/>
          </p:cNvCxnSpPr>
          <p:nvPr/>
        </p:nvCxnSpPr>
        <p:spPr>
          <a:xfrm>
            <a:off x="697728" y="2257465"/>
            <a:ext cx="715189" cy="89325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5178130-7CA2-4717-A06E-984F6AB17A53}"/>
              </a:ext>
            </a:extLst>
          </p:cNvPr>
          <p:cNvCxnSpPr>
            <a:cxnSpLocks/>
          </p:cNvCxnSpPr>
          <p:nvPr/>
        </p:nvCxnSpPr>
        <p:spPr>
          <a:xfrm>
            <a:off x="1486895" y="2982660"/>
            <a:ext cx="0" cy="48410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50B615E-CB4B-4FB1-B1D3-368EC8A1C4A4}"/>
              </a:ext>
            </a:extLst>
          </p:cNvPr>
          <p:cNvSpPr txBox="1"/>
          <p:nvPr/>
        </p:nvSpPr>
        <p:spPr>
          <a:xfrm>
            <a:off x="4670254" y="3050693"/>
            <a:ext cx="1925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项目成员信息在「项目成员变更」里申请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6635D1A-C83A-4ED7-A46D-67C9339970DC}"/>
              </a:ext>
            </a:extLst>
          </p:cNvPr>
          <p:cNvCxnSpPr>
            <a:cxnSpLocks/>
          </p:cNvCxnSpPr>
          <p:nvPr/>
        </p:nvCxnSpPr>
        <p:spPr>
          <a:xfrm>
            <a:off x="10348631" y="4245642"/>
            <a:ext cx="0" cy="32600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D2BA924-C559-423E-8743-86110914B2F9}"/>
              </a:ext>
            </a:extLst>
          </p:cNvPr>
          <p:cNvSpPr txBox="1"/>
          <p:nvPr/>
        </p:nvSpPr>
        <p:spPr>
          <a:xfrm>
            <a:off x="9526764" y="4571646"/>
            <a:ext cx="1925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「评论框」 可新增沟通记录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C31EDEB-EE11-497D-947D-1A2D5131C83A}"/>
              </a:ext>
            </a:extLst>
          </p:cNvPr>
          <p:cNvCxnSpPr>
            <a:cxnSpLocks/>
          </p:cNvCxnSpPr>
          <p:nvPr/>
        </p:nvCxnSpPr>
        <p:spPr>
          <a:xfrm>
            <a:off x="3256285" y="2646797"/>
            <a:ext cx="30081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6926680-EE1F-4B8D-B9F1-E4B7D9B95984}"/>
              </a:ext>
            </a:extLst>
          </p:cNvPr>
          <p:cNvSpPr txBox="1"/>
          <p:nvPr/>
        </p:nvSpPr>
        <p:spPr>
          <a:xfrm>
            <a:off x="3576762" y="2546769"/>
            <a:ext cx="1925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指定的项目经理角色具有审批权限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ABCF67F-8B6D-403F-8814-F5C7756DED1B}"/>
              </a:ext>
            </a:extLst>
          </p:cNvPr>
          <p:cNvSpPr/>
          <p:nvPr/>
        </p:nvSpPr>
        <p:spPr>
          <a:xfrm>
            <a:off x="1448463" y="5518934"/>
            <a:ext cx="2003728" cy="30777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2A6875C-2B1A-48EE-8943-B0E33C90E7AA}"/>
              </a:ext>
            </a:extLst>
          </p:cNvPr>
          <p:cNvCxnSpPr>
            <a:cxnSpLocks/>
          </p:cNvCxnSpPr>
          <p:nvPr/>
        </p:nvCxnSpPr>
        <p:spPr>
          <a:xfrm rot="10800000">
            <a:off x="1992170" y="5834747"/>
            <a:ext cx="1460020" cy="481321"/>
          </a:xfrm>
          <a:prstGeom prst="bentConnector3">
            <a:avLst>
              <a:gd name="adj1" fmla="val 102826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8D7F49D-5D66-4EBB-B711-94B81BEACD76}"/>
              </a:ext>
            </a:extLst>
          </p:cNvPr>
          <p:cNvSpPr txBox="1"/>
          <p:nvPr/>
        </p:nvSpPr>
        <p:spPr>
          <a:xfrm>
            <a:off x="3404477" y="6216040"/>
            <a:ext cx="1925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指定的项目经理角色具有审批权限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2D4713E-93F0-436F-BFF9-723E2FD7710D}"/>
              </a:ext>
            </a:extLst>
          </p:cNvPr>
          <p:cNvCxnSpPr>
            <a:cxnSpLocks/>
          </p:cNvCxnSpPr>
          <p:nvPr/>
        </p:nvCxnSpPr>
        <p:spPr>
          <a:xfrm rot="10800000">
            <a:off x="2228700" y="5854805"/>
            <a:ext cx="1223491" cy="353200"/>
          </a:xfrm>
          <a:prstGeom prst="bentConnector3">
            <a:avLst>
              <a:gd name="adj1" fmla="val 1006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0B02A26-0878-434C-AD5B-F545894FC27E}"/>
              </a:ext>
            </a:extLst>
          </p:cNvPr>
          <p:cNvSpPr txBox="1"/>
          <p:nvPr/>
        </p:nvSpPr>
        <p:spPr>
          <a:xfrm>
            <a:off x="3401826" y="6088542"/>
            <a:ext cx="1925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管理员创建</a:t>
            </a:r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角色具有审批权限</a:t>
            </a: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CD16F23E-8CE4-425C-B917-CC09FF541C5B}"/>
              </a:ext>
            </a:extLst>
          </p:cNvPr>
          <p:cNvCxnSpPr>
            <a:cxnSpLocks/>
          </p:cNvCxnSpPr>
          <p:nvPr/>
        </p:nvCxnSpPr>
        <p:spPr>
          <a:xfrm rot="5400000">
            <a:off x="7744576" y="5581817"/>
            <a:ext cx="365759" cy="143123"/>
          </a:xfrm>
          <a:prstGeom prst="bentConnector3">
            <a:avLst>
              <a:gd name="adj1" fmla="val 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27243E1-FD24-4C55-A5BF-2D306898EE03}"/>
              </a:ext>
            </a:extLst>
          </p:cNvPr>
          <p:cNvSpPr txBox="1"/>
          <p:nvPr/>
        </p:nvSpPr>
        <p:spPr>
          <a:xfrm>
            <a:off x="7943358" y="5366944"/>
            <a:ext cx="192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「驳回」需填写驳回意见，返回到流程发起</a:t>
            </a:r>
            <a:endParaRPr lang="en-US" altLang="zh-CN" sz="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人根据驳回意见重新发起流程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79A4F17-2D8F-4924-979E-5CEBA1B1A31F}"/>
              </a:ext>
            </a:extLst>
          </p:cNvPr>
          <p:cNvCxnSpPr>
            <a:cxnSpLocks/>
          </p:cNvCxnSpPr>
          <p:nvPr/>
        </p:nvCxnSpPr>
        <p:spPr>
          <a:xfrm>
            <a:off x="3355339" y="4298306"/>
            <a:ext cx="25521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B874290-B476-41F6-AF28-EAF68F97B328}"/>
              </a:ext>
            </a:extLst>
          </p:cNvPr>
          <p:cNvSpPr txBox="1"/>
          <p:nvPr/>
        </p:nvSpPr>
        <p:spPr>
          <a:xfrm>
            <a:off x="3619713" y="4206229"/>
            <a:ext cx="35364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状态有：「待审批」「已审批」「项目经理审批」「</a:t>
            </a:r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审批」「执行中」「不通过」</a:t>
            </a:r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92A0FA41-DD10-44F6-8142-97D637DB49BE}"/>
              </a:ext>
            </a:extLst>
          </p:cNvPr>
          <p:cNvSpPr/>
          <p:nvPr/>
        </p:nvSpPr>
        <p:spPr>
          <a:xfrm>
            <a:off x="4389127" y="2770674"/>
            <a:ext cx="112162" cy="735498"/>
          </a:xfrm>
          <a:prstGeom prst="rightBrac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5CB1A69-C88D-4D77-A6BC-7012BA4B7C11}"/>
              </a:ext>
            </a:extLst>
          </p:cNvPr>
          <p:cNvCxnSpPr>
            <a:cxnSpLocks/>
          </p:cNvCxnSpPr>
          <p:nvPr/>
        </p:nvCxnSpPr>
        <p:spPr>
          <a:xfrm flipV="1">
            <a:off x="10312842" y="978015"/>
            <a:ext cx="0" cy="27829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B76745A-BBA5-426A-B715-083C1C89BDC1}"/>
              </a:ext>
            </a:extLst>
          </p:cNvPr>
          <p:cNvSpPr txBox="1"/>
          <p:nvPr/>
        </p:nvSpPr>
        <p:spPr>
          <a:xfrm>
            <a:off x="9636985" y="716450"/>
            <a:ext cx="17413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审批记录和项目成员变更日志日志信息</a:t>
            </a:r>
          </a:p>
        </p:txBody>
      </p:sp>
    </p:spTree>
    <p:extLst>
      <p:ext uri="{BB962C8B-B14F-4D97-AF65-F5344CB8AC3E}">
        <p14:creationId xmlns:p14="http://schemas.microsoft.com/office/powerpoint/2010/main" val="335494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6EF9B-4ED2-4287-89A0-B93F0486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二、项目成员变更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F79A2-D516-4AEA-8437-D5EC96DF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808235" cy="4195481"/>
          </a:xfrm>
        </p:spPr>
        <p:txBody>
          <a:bodyPr/>
          <a:lstStyle/>
          <a:p>
            <a:r>
              <a:rPr lang="zh-CN" altLang="en-US" sz="2400" b="1" dirty="0"/>
              <a:t>项目成员管理：</a:t>
            </a:r>
            <a:r>
              <a:rPr lang="zh-CN" altLang="en-US" sz="1800" dirty="0"/>
              <a:t>项目参与人员申请和变更流程，包括所属项目的产品经理，开发人员，测试人员和运维人员的新增和变更，审批通过后，自动关联「项目管理」中的项目成员信息。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面向对象：开发人员、测试人员、运维人员、产品经理、项目经理</a:t>
            </a:r>
            <a:endParaRPr lang="en-US" altLang="zh-CN" dirty="0"/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75E8AE4A-F000-4011-BA45-8F9B34301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314" y="2151615"/>
            <a:ext cx="3307039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72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F13FCFD-F9F1-4D92-9D5D-7FBEAF41A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7" y="336550"/>
            <a:ext cx="12192000" cy="61849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D566BD7-9658-4153-90E7-33509BA6D5B8}"/>
              </a:ext>
            </a:extLst>
          </p:cNvPr>
          <p:cNvSpPr/>
          <p:nvPr/>
        </p:nvSpPr>
        <p:spPr>
          <a:xfrm>
            <a:off x="1408708" y="1749340"/>
            <a:ext cx="10224050" cy="6996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E98EC0-9E07-4CF3-AAC6-51CD0004CF50}"/>
              </a:ext>
            </a:extLst>
          </p:cNvPr>
          <p:cNvSpPr/>
          <p:nvPr/>
        </p:nvSpPr>
        <p:spPr>
          <a:xfrm>
            <a:off x="31807" y="2042213"/>
            <a:ext cx="1121132" cy="2000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6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DCCEFBA-6FED-4DB2-BE3B-B750B40CC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FEA1DF-DC4F-422E-99C6-FD65BB75ACDA}"/>
              </a:ext>
            </a:extLst>
          </p:cNvPr>
          <p:cNvSpPr txBox="1"/>
          <p:nvPr/>
        </p:nvSpPr>
        <p:spPr>
          <a:xfrm>
            <a:off x="5006674" y="1380550"/>
            <a:ext cx="2570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选择「项目管理」中审批完成的项目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CFDE142-042E-4048-A748-C0F252C899E7}"/>
              </a:ext>
            </a:extLst>
          </p:cNvPr>
          <p:cNvCxnSpPr>
            <a:cxnSpLocks/>
          </p:cNvCxnSpPr>
          <p:nvPr/>
        </p:nvCxnSpPr>
        <p:spPr>
          <a:xfrm>
            <a:off x="4794640" y="1478947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81785E1-E6BE-4285-84AB-74AB5DE86FFB}"/>
              </a:ext>
            </a:extLst>
          </p:cNvPr>
          <p:cNvSpPr txBox="1"/>
          <p:nvPr/>
        </p:nvSpPr>
        <p:spPr>
          <a:xfrm>
            <a:off x="4729700" y="1596558"/>
            <a:ext cx="2570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管理员后台创建成员类型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C0BCD50-D6BE-4444-88AB-5E0C690F820D}"/>
              </a:ext>
            </a:extLst>
          </p:cNvPr>
          <p:cNvCxnSpPr>
            <a:cxnSpLocks/>
          </p:cNvCxnSpPr>
          <p:nvPr/>
        </p:nvCxnSpPr>
        <p:spPr>
          <a:xfrm>
            <a:off x="4517666" y="1694955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4D64812-DDCF-4DF9-BFE7-751F8B8209CD}"/>
              </a:ext>
            </a:extLst>
          </p:cNvPr>
          <p:cNvSpPr txBox="1"/>
          <p:nvPr/>
        </p:nvSpPr>
        <p:spPr>
          <a:xfrm>
            <a:off x="4850296" y="1820517"/>
            <a:ext cx="44686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自动关联「项目管理」</a:t>
            </a:r>
            <a:r>
              <a:rPr lang="en-US" altLang="zh-CN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「立项申请」中关联的项目经理，具有项目经理审批审批权限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3490FD2-C979-49C6-A0CF-C7E3F33D5DCF}"/>
              </a:ext>
            </a:extLst>
          </p:cNvPr>
          <p:cNvCxnSpPr>
            <a:cxnSpLocks/>
          </p:cNvCxnSpPr>
          <p:nvPr/>
        </p:nvCxnSpPr>
        <p:spPr>
          <a:xfrm>
            <a:off x="4638262" y="1926865"/>
            <a:ext cx="2385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C3C5ECD4-1A92-41CF-A3D6-077F96767E99}"/>
              </a:ext>
            </a:extLst>
          </p:cNvPr>
          <p:cNvCxnSpPr>
            <a:cxnSpLocks/>
          </p:cNvCxnSpPr>
          <p:nvPr/>
        </p:nvCxnSpPr>
        <p:spPr>
          <a:xfrm rot="10800000">
            <a:off x="3713259" y="2615979"/>
            <a:ext cx="351188" cy="19879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CDDFD2D-4B7A-47E8-A758-CBB4D99AC7C6}"/>
              </a:ext>
            </a:extLst>
          </p:cNvPr>
          <p:cNvSpPr txBox="1"/>
          <p:nvPr/>
        </p:nvSpPr>
        <p:spPr>
          <a:xfrm>
            <a:off x="2886663" y="2352907"/>
            <a:ext cx="97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选择成员</a:t>
            </a:r>
            <a:endParaRPr lang="en-US" altLang="zh-CN" sz="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管理员后台创建关联「成员类型」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BFC26004-EC51-404A-915F-8CFC8483A9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43335" y="2514489"/>
            <a:ext cx="374376" cy="200055"/>
          </a:xfrm>
          <a:prstGeom prst="bentConnector3">
            <a:avLst>
              <a:gd name="adj1" fmla="val 3938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D63C82F-E3AD-4F23-BB5B-400888DC9A34}"/>
              </a:ext>
            </a:extLst>
          </p:cNvPr>
          <p:cNvSpPr txBox="1"/>
          <p:nvPr/>
        </p:nvSpPr>
        <p:spPr>
          <a:xfrm>
            <a:off x="9462054" y="2414462"/>
            <a:ext cx="6361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选中的成员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2C4C631-40DA-4D68-BC56-FCF751A772EE}"/>
              </a:ext>
            </a:extLst>
          </p:cNvPr>
          <p:cNvSpPr/>
          <p:nvPr/>
        </p:nvSpPr>
        <p:spPr>
          <a:xfrm>
            <a:off x="31807" y="2042213"/>
            <a:ext cx="1121132" cy="2000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70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3344</TotalTime>
  <Words>1602</Words>
  <Application>Microsoft Office PowerPoint</Application>
  <PresentationFormat>宽屏</PresentationFormat>
  <Paragraphs>176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宋体</vt:lpstr>
      <vt:lpstr>微软雅黑</vt:lpstr>
      <vt:lpstr>Arial</vt:lpstr>
      <vt:lpstr>Century Gothic</vt:lpstr>
      <vt:lpstr>Wingdings 3</vt:lpstr>
      <vt:lpstr>离子</vt:lpstr>
      <vt:lpstr>运维平台「工作流」使用说明                2018年3月21日</vt:lpstr>
      <vt:lpstr>工作流功能说明  </vt:lpstr>
      <vt:lpstr>一、项目管理</vt:lpstr>
      <vt:lpstr>PowerPoint 演示文稿</vt:lpstr>
      <vt:lpstr>PowerPoint 演示文稿</vt:lpstr>
      <vt:lpstr>PowerPoint 演示文稿</vt:lpstr>
      <vt:lpstr>二、项目成员变更</vt:lpstr>
      <vt:lpstr>PowerPoint 演示文稿</vt:lpstr>
      <vt:lpstr>PowerPoint 演示文稿</vt:lpstr>
      <vt:lpstr>三、业务用户变更</vt:lpstr>
      <vt:lpstr>PowerPoint 演示文稿</vt:lpstr>
      <vt:lpstr>PowerPoint 演示文稿</vt:lpstr>
      <vt:lpstr>PowerPoint 演示文稿</vt:lpstr>
      <vt:lpstr>PowerPoint 演示文稿</vt:lpstr>
      <vt:lpstr>四、业务用户权限变更</vt:lpstr>
      <vt:lpstr>PowerPoint 演示文稿</vt:lpstr>
      <vt:lpstr>PowerPoint 演示文稿</vt:lpstr>
      <vt:lpstr>五、项目变更</vt:lpstr>
      <vt:lpstr>PowerPoint 演示文稿</vt:lpstr>
      <vt:lpstr>PowerPoint 演示文稿</vt:lpstr>
      <vt:lpstr>PowerPoint 演示文稿</vt:lpstr>
      <vt:lpstr>六、数据库变更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七、计划任务变更</vt:lpstr>
      <vt:lpstr>PowerPoint 演示文稿</vt:lpstr>
      <vt:lpstr>PowerPoint 演示文稿</vt:lpstr>
      <vt:lpstr>PowerPoint 演示文稿</vt:lpstr>
      <vt:lpstr>Thanks.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运维平台「工作流」使用说明                2018年3月21日</dc:title>
  <dc:creator>Administrator</dc:creator>
  <cp:lastModifiedBy>Administrator</cp:lastModifiedBy>
  <cp:revision>50</cp:revision>
  <dcterms:created xsi:type="dcterms:W3CDTF">2018-03-21T02:24:53Z</dcterms:created>
  <dcterms:modified xsi:type="dcterms:W3CDTF">2018-04-02T05:47:13Z</dcterms:modified>
</cp:coreProperties>
</file>