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Shape 8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ugene.sourceforge.net" TargetMode="External"/><Relationship Id="rId4" Type="http://schemas.openxmlformats.org/officeDocument/2006/relationships/hyperlink" Target="http://antakya.ise.pw.edu.pl:900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480150" y="611075"/>
            <a:ext cx="8183700" cy="143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 sz="3600">
                <a:latin typeface="Arial"/>
                <a:ea typeface="Arial"/>
                <a:cs typeface="Arial"/>
                <a:sym typeface="Arial"/>
              </a:rPr>
              <a:t>CuGene as a  tool to view and explore genomic data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80150" y="3064175"/>
            <a:ext cx="81837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2400">
                <a:solidFill>
                  <a:srgbClr val="FFFFFF"/>
                </a:solidFill>
              </a:rPr>
              <a:t>authors: </a:t>
            </a:r>
            <a:br>
              <a:rPr b="1" lang="pl" sz="2400">
                <a:solidFill>
                  <a:srgbClr val="FFFFFF"/>
                </a:solidFill>
              </a:rPr>
            </a:br>
            <a:r>
              <a:rPr b="1" lang="pl" sz="2400">
                <a:solidFill>
                  <a:srgbClr val="FFFFFF"/>
                </a:solidFill>
              </a:rPr>
              <a:t>Michał Haponiuk, Magdalena Pawełkowicz,</a:t>
            </a:r>
            <a:br>
              <a:rPr b="1" lang="pl" sz="2400">
                <a:solidFill>
                  <a:srgbClr val="FFFFFF"/>
                </a:solidFill>
              </a:rPr>
            </a:br>
            <a:r>
              <a:rPr b="1" lang="pl" sz="2400">
                <a:solidFill>
                  <a:srgbClr val="FFFFFF"/>
                </a:solidFill>
              </a:rPr>
              <a:t>Zbigniew Przybecki, Robert M. Nowak		</a:t>
            </a:r>
            <a:br>
              <a:rPr b="1" lang="pl" sz="2400">
                <a:solidFill>
                  <a:srgbClr val="FFFFFF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735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Searching time, SW and BLAST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1392" l="1589" r="868" t="1226"/>
          <a:stretch/>
        </p:blipFill>
        <p:spPr>
          <a:xfrm>
            <a:off x="1111550" y="1146075"/>
            <a:ext cx="6973076" cy="39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1158700" y="21901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 rot="-5400000">
            <a:off x="1051500" y="2748875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  <p:sp>
        <p:nvSpPr>
          <p:cNvPr id="184" name="Shape 184"/>
          <p:cNvSpPr/>
          <p:nvPr/>
        </p:nvSpPr>
        <p:spPr>
          <a:xfrm rot="5400000">
            <a:off x="4726125" y="4201425"/>
            <a:ext cx="179700" cy="144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979387" y="477887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pattern length [bp]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141800" y="442300"/>
            <a:ext cx="3621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sequence length: 5 000 bp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735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Searching time, SW and BLAST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1366" l="696" r="1255" t="1724"/>
          <a:stretch/>
        </p:blipFill>
        <p:spPr>
          <a:xfrm>
            <a:off x="1263425" y="1166774"/>
            <a:ext cx="6579551" cy="392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1338200" y="21694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 rot="-5400000">
            <a:off x="1217200" y="2769600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  <p:sp>
        <p:nvSpPr>
          <p:cNvPr id="195" name="Shape 195"/>
          <p:cNvSpPr/>
          <p:nvPr/>
        </p:nvSpPr>
        <p:spPr>
          <a:xfrm rot="5400000">
            <a:off x="4809050" y="4064925"/>
            <a:ext cx="179700" cy="17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902250" y="477197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sequence length [bp]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273525" y="473500"/>
            <a:ext cx="2795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pattern length: 500 bp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Genome browsers functionality comparison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2" y="1068425"/>
            <a:ext cx="8194064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6" y="157612"/>
            <a:ext cx="8178448" cy="48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5" y="330524"/>
            <a:ext cx="7813249" cy="45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5466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Conclusions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553450"/>
            <a:ext cx="84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client-server web application, easy to use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developed to store many ogranisms, many genomes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for cucumber genome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freealy available at </a:t>
            </a:r>
            <a:r>
              <a:rPr lang="pl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http://cugene.sourceforge.net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 server </a:t>
            </a:r>
            <a:r>
              <a:rPr lang="pl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http://antakya.ise.pw.edu.pl:9002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3946250" y="1170025"/>
            <a:ext cx="50328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085975" y="2139675"/>
            <a:ext cx="40005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4800"/>
              <a:t>Thank you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553450"/>
            <a:ext cx="84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3946250" y="1170025"/>
            <a:ext cx="50328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Software functionality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1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of sequence and annotation tracks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interactive zooming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editing of individual features, supporting manual annotation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intuitive aligned sequences, elegant to view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searching algorithms 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 FASTA, GFF (general feature format), XLS (Excel) files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possibility to integrate third party applications with CuGene via HTTP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Architecture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3513"/>
            <a:ext cx="8520600" cy="268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69" y="62725"/>
            <a:ext cx="71722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Mapped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cucumber’s genome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12" y="4000500"/>
            <a:ext cx="8520600" cy="5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Chen, J.-f., Staub, J. E., and Jiang, J., A reevaluation of karyotype in cucumber (cucumis sativus l.),</a:t>
            </a:r>
            <a:b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Genetic Resources and Crop Evolution 45 (4), 301305 (1998).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37" y="1195549"/>
            <a:ext cx="8417923" cy="20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63025" y="3442200"/>
            <a:ext cx="36858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All contigs amount</a:t>
            </a:r>
            <a:r>
              <a:rPr lang="pl"/>
              <a:t>: 8035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Mapped contigs amount: 116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944325" y="3442200"/>
            <a:ext cx="43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Sum of known contig sequence lengths</a:t>
            </a:r>
            <a:r>
              <a:rPr lang="pl"/>
              <a:t>:</a:t>
            </a:r>
            <a:br>
              <a:rPr lang="pl"/>
            </a:br>
            <a:r>
              <a:rPr lang="pl"/>
              <a:t>342 288 160 bp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Sum of mapped contig sequence lengths:</a:t>
            </a:r>
            <a:br>
              <a:rPr lang="pl"/>
            </a:br>
            <a:r>
              <a:rPr lang="pl"/>
              <a:t>196 309 823 bp (57%)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466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Pattern searching a</a:t>
            </a:r>
            <a:r>
              <a:rPr lang="pl"/>
              <a:t>lgorithms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553450"/>
            <a:ext cx="84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accurate match</a:t>
            </a: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Knuth-Morris-Prath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Boyer Moore</a:t>
            </a:r>
          </a:p>
          <a:p>
            <a:pPr lvl="0">
              <a:spcBef>
                <a:spcPts val="0"/>
              </a:spcBef>
              <a:buNone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approximate match: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Smith-Waterman (dynamic programming)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BLAST (heuristic method)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946250" y="1170025"/>
            <a:ext cx="50328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622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Searching time,</a:t>
            </a:r>
            <a:r>
              <a:rPr lang="pl"/>
              <a:t> KMP, BM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45325" y="1441775"/>
            <a:ext cx="8329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2693" l="2035" r="1027" t="2475"/>
          <a:stretch/>
        </p:blipFill>
        <p:spPr>
          <a:xfrm>
            <a:off x="97450" y="994175"/>
            <a:ext cx="8863975" cy="41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604825" y="305425"/>
            <a:ext cx="3084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sequence length: 10 000 000 bp</a:t>
            </a:r>
          </a:p>
        </p:txBody>
      </p:sp>
      <p:sp>
        <p:nvSpPr>
          <p:cNvPr id="149" name="Shape 149"/>
          <p:cNvSpPr/>
          <p:nvPr/>
        </p:nvSpPr>
        <p:spPr>
          <a:xfrm>
            <a:off x="69050" y="2706375"/>
            <a:ext cx="179700" cy="4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5400000">
            <a:off x="4320225" y="4381250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5400000">
            <a:off x="6136500" y="4432975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 rot="-5400000">
            <a:off x="-87650" y="2983600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813075" y="484172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800"/>
              <a:t>pattern length [bp]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19375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Searching time, </a:t>
            </a:r>
            <a:r>
              <a:rPr lang="pl"/>
              <a:t>SW algorithm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13334" l="22450" r="18220" t="27921"/>
          <a:stretch/>
        </p:blipFill>
        <p:spPr>
          <a:xfrm>
            <a:off x="1294850" y="895199"/>
            <a:ext cx="7150473" cy="39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6169425" y="193750"/>
            <a:ext cx="3621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sequence length: 5 000 bp</a:t>
            </a:r>
          </a:p>
        </p:txBody>
      </p:sp>
      <p:sp>
        <p:nvSpPr>
          <p:cNvPr id="161" name="Shape 161"/>
          <p:cNvSpPr/>
          <p:nvPr/>
        </p:nvSpPr>
        <p:spPr>
          <a:xfrm rot="5400000">
            <a:off x="4706850" y="4207925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200337" y="469602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pattern length [bp]</a:t>
            </a:r>
          </a:p>
        </p:txBody>
      </p:sp>
      <p:sp>
        <p:nvSpPr>
          <p:cNvPr id="163" name="Shape 163"/>
          <p:cNvSpPr/>
          <p:nvPr/>
        </p:nvSpPr>
        <p:spPr>
          <a:xfrm>
            <a:off x="1338200" y="21694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 rot="-5400000">
            <a:off x="1056425" y="2481900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283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pl"/>
              <a:t>Searching time, SW algorithm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10800" l="23171" r="18461" t="25142"/>
          <a:stretch/>
        </p:blipFill>
        <p:spPr>
          <a:xfrm>
            <a:off x="1278875" y="929050"/>
            <a:ext cx="6698126" cy="41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976650" y="228300"/>
            <a:ext cx="2795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pattern</a:t>
            </a:r>
            <a:r>
              <a:rPr lang="pl">
                <a:solidFill>
                  <a:schemeClr val="dk2"/>
                </a:solidFill>
              </a:rPr>
              <a:t> length: 500 bp</a:t>
            </a:r>
          </a:p>
        </p:txBody>
      </p:sp>
      <p:sp>
        <p:nvSpPr>
          <p:cNvPr id="172" name="Shape 172"/>
          <p:cNvSpPr/>
          <p:nvPr/>
        </p:nvSpPr>
        <p:spPr>
          <a:xfrm rot="5400000">
            <a:off x="4482150" y="4394350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3958175" y="4799600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sequence</a:t>
            </a:r>
            <a:r>
              <a:rPr lang="pl" sz="800"/>
              <a:t> length [bp]</a:t>
            </a:r>
          </a:p>
        </p:txBody>
      </p:sp>
      <p:sp>
        <p:nvSpPr>
          <p:cNvPr id="174" name="Shape 174"/>
          <p:cNvSpPr/>
          <p:nvPr/>
        </p:nvSpPr>
        <p:spPr>
          <a:xfrm>
            <a:off x="1338200" y="21694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 rot="-5400000">
            <a:off x="1051500" y="2748875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