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436E-6EBA-BA45-B22E-31BB5E4F09C8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8044-043B-7742-853C-427368A6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6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436E-6EBA-BA45-B22E-31BB5E4F09C8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8044-043B-7742-853C-427368A6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4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436E-6EBA-BA45-B22E-31BB5E4F09C8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8044-043B-7742-853C-427368A6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8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436E-6EBA-BA45-B22E-31BB5E4F09C8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8044-043B-7742-853C-427368A6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6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436E-6EBA-BA45-B22E-31BB5E4F09C8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8044-043B-7742-853C-427368A6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3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436E-6EBA-BA45-B22E-31BB5E4F09C8}" type="datetimeFigureOut">
              <a:rPr lang="en-US" smtClean="0"/>
              <a:t>8/2/16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8044-043B-7742-853C-427368A6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3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436E-6EBA-BA45-B22E-31BB5E4F09C8}" type="datetimeFigureOut">
              <a:rPr lang="en-US" smtClean="0"/>
              <a:t>8/2/16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8044-043B-7742-853C-427368A6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436E-6EBA-BA45-B22E-31BB5E4F09C8}" type="datetimeFigureOut">
              <a:rPr lang="en-US" smtClean="0"/>
              <a:t>8/2/16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8044-043B-7742-853C-427368A6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8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436E-6EBA-BA45-B22E-31BB5E4F09C8}" type="datetimeFigureOut">
              <a:rPr lang="en-US" smtClean="0"/>
              <a:t>8/2/16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8044-043B-7742-853C-427368A6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9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436E-6EBA-BA45-B22E-31BB5E4F09C8}" type="datetimeFigureOut">
              <a:rPr lang="en-US" smtClean="0"/>
              <a:t>8/2/16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8044-043B-7742-853C-427368A6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41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436E-6EBA-BA45-B22E-31BB5E4F09C8}" type="datetimeFigureOut">
              <a:rPr lang="en-US" smtClean="0"/>
              <a:t>8/2/16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8044-043B-7742-853C-427368A6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9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2436E-6EBA-BA45-B22E-31BB5E4F09C8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08044-043B-7742-853C-427368A6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danplanet.com/blog/2016/03/03/evacuate-in-nova-one-command-to-confuse-us-al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17159" y="354842"/>
            <a:ext cx="3043449" cy="128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7145" y="2390632"/>
            <a:ext cx="3436962" cy="1351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117145" y="3289109"/>
            <a:ext cx="448105" cy="423081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189865" y="807490"/>
            <a:ext cx="3152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vmexpostack-ctl-stage-01</a:t>
            </a:r>
            <a:endParaRPr lang="en-US" sz="1600" b="1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457" y="2950555"/>
            <a:ext cx="3800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Menlo-Regular" charset="0"/>
              </a:rPr>
              <a:t>vmexpostack-compute-stage-01</a:t>
            </a:r>
            <a:endParaRPr lang="en-US" sz="1600" b="1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7147" y="5202072"/>
            <a:ext cx="3436962" cy="1351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>
            <a:off x="117147" y="6100549"/>
            <a:ext cx="448105" cy="423081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3459" y="5761995"/>
            <a:ext cx="3800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Menlo-Regular" charset="0"/>
              </a:rPr>
              <a:t>vmexpostack-compute-stage-02</a:t>
            </a:r>
            <a:endParaRPr lang="en-US" sz="1600" b="1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55038" y="2365610"/>
            <a:ext cx="3436962" cy="1351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/>
          <p:cNvSpPr/>
          <p:nvPr/>
        </p:nvSpPr>
        <p:spPr>
          <a:xfrm>
            <a:off x="8755038" y="3264087"/>
            <a:ext cx="448105" cy="423081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812739" y="2953194"/>
            <a:ext cx="1448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bc7-b3</a:t>
            </a:r>
            <a:endParaRPr lang="en-US" sz="1600" b="1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818726" y="5202072"/>
            <a:ext cx="3436962" cy="1351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 Arrow 32"/>
          <p:cNvSpPr/>
          <p:nvPr/>
        </p:nvSpPr>
        <p:spPr>
          <a:xfrm>
            <a:off x="8818726" y="6100549"/>
            <a:ext cx="448105" cy="423081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755038" y="5761995"/>
            <a:ext cx="3800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Menlo-Regular" charset="0"/>
              </a:rPr>
              <a:t>vmexpostack-compute-stage-03</a:t>
            </a:r>
            <a:endParaRPr lang="en-US" sz="1600" b="1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3554107" y="1637730"/>
            <a:ext cx="1522860" cy="423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9" idx="1"/>
          </p:cNvCxnSpPr>
          <p:nvPr/>
        </p:nvCxnSpPr>
        <p:spPr>
          <a:xfrm>
            <a:off x="6803976" y="1637730"/>
            <a:ext cx="1951062" cy="1403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554107" y="1637730"/>
            <a:ext cx="1017893" cy="1482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34" idx="1"/>
          </p:cNvCxnSpPr>
          <p:nvPr/>
        </p:nvCxnSpPr>
        <p:spPr>
          <a:xfrm>
            <a:off x="6134668" y="1637730"/>
            <a:ext cx="2620370" cy="429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10571" y="6243849"/>
            <a:ext cx="2264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Compute service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9042785" y="3421766"/>
            <a:ext cx="2264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Compute service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410570" y="3445469"/>
            <a:ext cx="2264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Compute service</a:t>
            </a:r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9111018" y="6269826"/>
            <a:ext cx="2264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Compute service</a:t>
            </a:r>
            <a:endParaRPr lang="en-US" sz="1600" dirty="0"/>
          </a:p>
        </p:txBody>
      </p:sp>
      <p:sp>
        <p:nvSpPr>
          <p:cNvPr id="63" name="Rectangle 62"/>
          <p:cNvSpPr/>
          <p:nvPr/>
        </p:nvSpPr>
        <p:spPr>
          <a:xfrm>
            <a:off x="53457" y="0"/>
            <a:ext cx="12138543" cy="2456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3554107" y="-81890"/>
            <a:ext cx="593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Nova Compute Service Auto Healing &amp; Instance Evacuation </a:t>
            </a:r>
            <a:endParaRPr lang="en-US" dirty="0"/>
          </a:p>
        </p:txBody>
      </p:sp>
      <p:sp>
        <p:nvSpPr>
          <p:cNvPr id="2" name="Heart 1"/>
          <p:cNvSpPr/>
          <p:nvPr/>
        </p:nvSpPr>
        <p:spPr>
          <a:xfrm>
            <a:off x="11708650" y="2390632"/>
            <a:ext cx="483350" cy="398059"/>
          </a:xfrm>
          <a:prstGeom prst="hear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823815" y="2388357"/>
            <a:ext cx="1158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Instances</a:t>
            </a:r>
            <a:endParaRPr lang="en-US" sz="1600" dirty="0"/>
          </a:p>
        </p:txBody>
      </p:sp>
      <p:sp>
        <p:nvSpPr>
          <p:cNvPr id="4" name="Left-Right Arrow Callout 3"/>
          <p:cNvSpPr/>
          <p:nvPr/>
        </p:nvSpPr>
        <p:spPr>
          <a:xfrm>
            <a:off x="11518710" y="3445469"/>
            <a:ext cx="673290" cy="241699"/>
          </a:xfrm>
          <a:prstGeom prst="leftRightArrow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912515" y="3163050"/>
            <a:ext cx="144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Data Interface</a:t>
            </a:r>
            <a:endParaRPr lang="en-US" sz="1600" dirty="0"/>
          </a:p>
        </p:txBody>
      </p:sp>
      <p:sp>
        <p:nvSpPr>
          <p:cNvPr id="36" name="Left-Right Arrow Callout 35"/>
          <p:cNvSpPr/>
          <p:nvPr/>
        </p:nvSpPr>
        <p:spPr>
          <a:xfrm>
            <a:off x="2854099" y="3501746"/>
            <a:ext cx="673290" cy="241699"/>
          </a:xfrm>
          <a:prstGeom prst="leftRightArrow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247904" y="3219327"/>
            <a:ext cx="144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Data Interface</a:t>
            </a:r>
            <a:endParaRPr lang="en-US" sz="1600" dirty="0"/>
          </a:p>
        </p:txBody>
      </p:sp>
      <p:sp>
        <p:nvSpPr>
          <p:cNvPr id="38" name="Left-Right Arrow Callout 37"/>
          <p:cNvSpPr/>
          <p:nvPr/>
        </p:nvSpPr>
        <p:spPr>
          <a:xfrm>
            <a:off x="2801215" y="6303355"/>
            <a:ext cx="673290" cy="241699"/>
          </a:xfrm>
          <a:prstGeom prst="leftRightArrow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195020" y="6020936"/>
            <a:ext cx="144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Data Interface</a:t>
            </a:r>
            <a:endParaRPr lang="en-US" sz="1600" dirty="0"/>
          </a:p>
        </p:txBody>
      </p:sp>
      <p:sp>
        <p:nvSpPr>
          <p:cNvPr id="40" name="Left-Right Arrow Callout 39"/>
          <p:cNvSpPr/>
          <p:nvPr/>
        </p:nvSpPr>
        <p:spPr>
          <a:xfrm>
            <a:off x="11582398" y="6298144"/>
            <a:ext cx="673290" cy="241699"/>
          </a:xfrm>
          <a:prstGeom prst="leftRightArrow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0976203" y="6015725"/>
            <a:ext cx="144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 Interface</a:t>
            </a:r>
            <a:endParaRPr lang="en-US" sz="1600" dirty="0"/>
          </a:p>
        </p:txBody>
      </p:sp>
      <p:sp>
        <p:nvSpPr>
          <p:cNvPr id="42" name="Heart 41"/>
          <p:cNvSpPr/>
          <p:nvPr/>
        </p:nvSpPr>
        <p:spPr>
          <a:xfrm>
            <a:off x="3044044" y="2404421"/>
            <a:ext cx="483350" cy="398059"/>
          </a:xfrm>
          <a:prstGeom prst="hear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159209" y="2402146"/>
            <a:ext cx="1158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Instances</a:t>
            </a:r>
            <a:endParaRPr lang="en-US" sz="1600" dirty="0"/>
          </a:p>
        </p:txBody>
      </p:sp>
      <p:sp>
        <p:nvSpPr>
          <p:cNvPr id="44" name="Heart 43"/>
          <p:cNvSpPr/>
          <p:nvPr/>
        </p:nvSpPr>
        <p:spPr>
          <a:xfrm>
            <a:off x="11771480" y="5231276"/>
            <a:ext cx="483350" cy="398059"/>
          </a:xfrm>
          <a:prstGeom prst="hear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0886645" y="5229001"/>
            <a:ext cx="1158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Instances</a:t>
            </a:r>
            <a:endParaRPr lang="en-US" sz="1600" dirty="0"/>
          </a:p>
        </p:txBody>
      </p:sp>
      <p:sp>
        <p:nvSpPr>
          <p:cNvPr id="46" name="Heart 45"/>
          <p:cNvSpPr/>
          <p:nvPr/>
        </p:nvSpPr>
        <p:spPr>
          <a:xfrm>
            <a:off x="3069899" y="5231276"/>
            <a:ext cx="483350" cy="398059"/>
          </a:xfrm>
          <a:prstGeom prst="hear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185064" y="5229001"/>
            <a:ext cx="1158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Instances</a:t>
            </a:r>
            <a:endParaRPr lang="en-US" sz="1600" dirty="0"/>
          </a:p>
        </p:txBody>
      </p:sp>
      <p:sp>
        <p:nvSpPr>
          <p:cNvPr id="9" name="8-Point Star 8"/>
          <p:cNvSpPr/>
          <p:nvPr/>
        </p:nvSpPr>
        <p:spPr>
          <a:xfrm>
            <a:off x="410570" y="436727"/>
            <a:ext cx="1390934" cy="1269242"/>
          </a:xfrm>
          <a:prstGeom prst="star8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0495" y="805583"/>
            <a:ext cx="1201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Scenario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1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177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17159" y="354842"/>
            <a:ext cx="3043449" cy="128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7145" y="2390632"/>
            <a:ext cx="3436962" cy="1351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117145" y="3289109"/>
            <a:ext cx="448105" cy="423081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189865" y="807490"/>
            <a:ext cx="3152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vmexpostack-ctl-stage-01</a:t>
            </a:r>
            <a:endParaRPr lang="en-US" sz="1600" b="1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457" y="2950555"/>
            <a:ext cx="3800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Menlo-Regular" charset="0"/>
              </a:rPr>
              <a:t>vmexpostack-compute-stage-01</a:t>
            </a:r>
            <a:endParaRPr lang="en-US" sz="1600" b="1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7147" y="5202072"/>
            <a:ext cx="3436962" cy="1351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>
            <a:off x="117147" y="6100549"/>
            <a:ext cx="448105" cy="423081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3459" y="5761995"/>
            <a:ext cx="3800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Menlo-Regular" charset="0"/>
              </a:rPr>
              <a:t>vmexpostack-compute-stage-02</a:t>
            </a:r>
            <a:endParaRPr lang="en-US" sz="1600" b="1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55038" y="2365610"/>
            <a:ext cx="3436962" cy="1351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/>
          <p:cNvSpPr/>
          <p:nvPr/>
        </p:nvSpPr>
        <p:spPr>
          <a:xfrm rot="10800000">
            <a:off x="8755038" y="3264087"/>
            <a:ext cx="448105" cy="423081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12739" y="2953194"/>
            <a:ext cx="1448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bc7-b3</a:t>
            </a:r>
            <a:endParaRPr lang="en-US" sz="1600" b="1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805078" y="5202072"/>
            <a:ext cx="3436962" cy="1351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 Arrow 32"/>
          <p:cNvSpPr/>
          <p:nvPr/>
        </p:nvSpPr>
        <p:spPr>
          <a:xfrm>
            <a:off x="8818726" y="6100549"/>
            <a:ext cx="448105" cy="423081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755038" y="5761995"/>
            <a:ext cx="3800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Menlo-Regular" charset="0"/>
              </a:rPr>
              <a:t>vmexpostack-compute-stage-03</a:t>
            </a:r>
            <a:endParaRPr lang="en-US" sz="1600" b="1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3554107" y="1637730"/>
            <a:ext cx="1522860" cy="423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9" idx="1"/>
          </p:cNvCxnSpPr>
          <p:nvPr/>
        </p:nvCxnSpPr>
        <p:spPr>
          <a:xfrm>
            <a:off x="6803976" y="1637730"/>
            <a:ext cx="1951062" cy="1403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554107" y="1637730"/>
            <a:ext cx="1017893" cy="1482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34" idx="1"/>
          </p:cNvCxnSpPr>
          <p:nvPr/>
        </p:nvCxnSpPr>
        <p:spPr>
          <a:xfrm>
            <a:off x="6134668" y="1637730"/>
            <a:ext cx="2620370" cy="429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10571" y="6243849"/>
            <a:ext cx="2264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Compute service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9042785" y="3421766"/>
            <a:ext cx="2264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Compute service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410570" y="3445469"/>
            <a:ext cx="2264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Compute service</a:t>
            </a:r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9111018" y="6269826"/>
            <a:ext cx="2264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Compute service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697904" y="223502"/>
            <a:ext cx="40664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Alert Email NOC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Try to restart nova-compute service on compute node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Disable Compute service on controller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Once compute service is online auto enable on controller</a:t>
            </a:r>
          </a:p>
          <a:p>
            <a:pPr marL="285750" indent="-285750">
              <a:buFont typeface="Wingdings" charset="2"/>
              <a:buChar char="§"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457" y="0"/>
            <a:ext cx="12138543" cy="2456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554107" y="-81890"/>
            <a:ext cx="593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Nova Compute Service Auto Healing &amp; Instance Evacuation </a:t>
            </a:r>
            <a:endParaRPr lang="en-US" dirty="0"/>
          </a:p>
        </p:txBody>
      </p:sp>
      <p:sp>
        <p:nvSpPr>
          <p:cNvPr id="38" name="Heart 37"/>
          <p:cNvSpPr/>
          <p:nvPr/>
        </p:nvSpPr>
        <p:spPr>
          <a:xfrm>
            <a:off x="11708650" y="2390632"/>
            <a:ext cx="483350" cy="398059"/>
          </a:xfrm>
          <a:prstGeom prst="hear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0823815" y="2388357"/>
            <a:ext cx="1158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Instances</a:t>
            </a:r>
            <a:endParaRPr lang="en-US" sz="1600" dirty="0"/>
          </a:p>
        </p:txBody>
      </p:sp>
      <p:sp>
        <p:nvSpPr>
          <p:cNvPr id="40" name="Left-Right Arrow Callout 39"/>
          <p:cNvSpPr/>
          <p:nvPr/>
        </p:nvSpPr>
        <p:spPr>
          <a:xfrm>
            <a:off x="11518710" y="3445469"/>
            <a:ext cx="673290" cy="241699"/>
          </a:xfrm>
          <a:prstGeom prst="leftRightArrow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0912515" y="3163050"/>
            <a:ext cx="144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Data Interface</a:t>
            </a:r>
            <a:endParaRPr lang="en-US" sz="1600" dirty="0"/>
          </a:p>
        </p:txBody>
      </p:sp>
      <p:sp>
        <p:nvSpPr>
          <p:cNvPr id="42" name="Left-Right Arrow Callout 41"/>
          <p:cNvSpPr/>
          <p:nvPr/>
        </p:nvSpPr>
        <p:spPr>
          <a:xfrm>
            <a:off x="2854099" y="3501746"/>
            <a:ext cx="673290" cy="241699"/>
          </a:xfrm>
          <a:prstGeom prst="leftRightArrow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247904" y="3219327"/>
            <a:ext cx="144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Data Interface</a:t>
            </a:r>
            <a:endParaRPr lang="en-US" sz="1600" dirty="0"/>
          </a:p>
        </p:txBody>
      </p:sp>
      <p:sp>
        <p:nvSpPr>
          <p:cNvPr id="44" name="Left-Right Arrow Callout 43"/>
          <p:cNvSpPr/>
          <p:nvPr/>
        </p:nvSpPr>
        <p:spPr>
          <a:xfrm>
            <a:off x="2801215" y="6303355"/>
            <a:ext cx="673290" cy="241699"/>
          </a:xfrm>
          <a:prstGeom prst="leftRightArrow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195020" y="6020936"/>
            <a:ext cx="144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Data Interface</a:t>
            </a:r>
            <a:endParaRPr lang="en-US" sz="1600" dirty="0"/>
          </a:p>
        </p:txBody>
      </p:sp>
      <p:sp>
        <p:nvSpPr>
          <p:cNvPr id="46" name="Left-Right Arrow Callout 45"/>
          <p:cNvSpPr/>
          <p:nvPr/>
        </p:nvSpPr>
        <p:spPr>
          <a:xfrm>
            <a:off x="11582398" y="6298144"/>
            <a:ext cx="673290" cy="241699"/>
          </a:xfrm>
          <a:prstGeom prst="leftRightArrow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0976203" y="6015725"/>
            <a:ext cx="144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 Interface</a:t>
            </a:r>
            <a:endParaRPr lang="en-US" sz="1600" dirty="0"/>
          </a:p>
        </p:txBody>
      </p:sp>
      <p:sp>
        <p:nvSpPr>
          <p:cNvPr id="48" name="Heart 47"/>
          <p:cNvSpPr/>
          <p:nvPr/>
        </p:nvSpPr>
        <p:spPr>
          <a:xfrm>
            <a:off x="3044044" y="2404421"/>
            <a:ext cx="483350" cy="398059"/>
          </a:xfrm>
          <a:prstGeom prst="hear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159209" y="2402146"/>
            <a:ext cx="1158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Instances</a:t>
            </a:r>
            <a:endParaRPr lang="en-US" sz="1600" dirty="0"/>
          </a:p>
        </p:txBody>
      </p:sp>
      <p:sp>
        <p:nvSpPr>
          <p:cNvPr id="50" name="Heart 49"/>
          <p:cNvSpPr/>
          <p:nvPr/>
        </p:nvSpPr>
        <p:spPr>
          <a:xfrm>
            <a:off x="11771480" y="5231276"/>
            <a:ext cx="483350" cy="398059"/>
          </a:xfrm>
          <a:prstGeom prst="hear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0886645" y="5229001"/>
            <a:ext cx="1158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Instances</a:t>
            </a:r>
            <a:endParaRPr lang="en-US" sz="1600" dirty="0"/>
          </a:p>
        </p:txBody>
      </p:sp>
      <p:sp>
        <p:nvSpPr>
          <p:cNvPr id="53" name="Heart 52"/>
          <p:cNvSpPr/>
          <p:nvPr/>
        </p:nvSpPr>
        <p:spPr>
          <a:xfrm>
            <a:off x="3069899" y="5231276"/>
            <a:ext cx="483350" cy="398059"/>
          </a:xfrm>
          <a:prstGeom prst="hear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185064" y="5229001"/>
            <a:ext cx="1158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Instances</a:t>
            </a:r>
            <a:endParaRPr lang="en-US" sz="1600" dirty="0"/>
          </a:p>
        </p:txBody>
      </p:sp>
      <p:sp>
        <p:nvSpPr>
          <p:cNvPr id="57" name="8-Point Star 56"/>
          <p:cNvSpPr/>
          <p:nvPr/>
        </p:nvSpPr>
        <p:spPr>
          <a:xfrm>
            <a:off x="410570" y="436727"/>
            <a:ext cx="1390934" cy="1269242"/>
          </a:xfrm>
          <a:prstGeom prst="star8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00495" y="805583"/>
            <a:ext cx="1201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Scenario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2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257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17159" y="354842"/>
            <a:ext cx="3043449" cy="128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7145" y="2390632"/>
            <a:ext cx="3436962" cy="1351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117145" y="3289109"/>
            <a:ext cx="448105" cy="423081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189865" y="807490"/>
            <a:ext cx="3152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vmexpostack-ctl-stage-01</a:t>
            </a:r>
            <a:endParaRPr lang="en-US" sz="1600" b="1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457" y="2950555"/>
            <a:ext cx="3800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Menlo-Regular" charset="0"/>
              </a:rPr>
              <a:t>vmexpostack-compute-stage-01</a:t>
            </a:r>
            <a:endParaRPr lang="en-US" sz="1600" b="1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7147" y="5202072"/>
            <a:ext cx="3436962" cy="1351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>
            <a:off x="117147" y="6100549"/>
            <a:ext cx="448105" cy="423081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3459" y="5761995"/>
            <a:ext cx="3800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Menlo-Regular" charset="0"/>
              </a:rPr>
              <a:t>vmexpostack-compute-stage-02</a:t>
            </a:r>
            <a:endParaRPr lang="en-US" sz="1600" b="1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55038" y="2365610"/>
            <a:ext cx="3436962" cy="1351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/>
          <p:cNvSpPr/>
          <p:nvPr/>
        </p:nvSpPr>
        <p:spPr>
          <a:xfrm>
            <a:off x="8755038" y="3264087"/>
            <a:ext cx="448105" cy="423081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812739" y="2953194"/>
            <a:ext cx="1448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bc7-b3</a:t>
            </a:r>
            <a:endParaRPr lang="en-US" sz="1600" b="1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818726" y="5202072"/>
            <a:ext cx="3436962" cy="1351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 Arrow 32"/>
          <p:cNvSpPr/>
          <p:nvPr/>
        </p:nvSpPr>
        <p:spPr>
          <a:xfrm>
            <a:off x="8818726" y="6100549"/>
            <a:ext cx="448105" cy="423081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755038" y="5761995"/>
            <a:ext cx="3800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Menlo-Regular" charset="0"/>
              </a:rPr>
              <a:t>vmexpostack-compute-stage-03</a:t>
            </a:r>
            <a:endParaRPr lang="en-US" sz="1600" b="1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3554107" y="1637730"/>
            <a:ext cx="1522860" cy="423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9" idx="1"/>
          </p:cNvCxnSpPr>
          <p:nvPr/>
        </p:nvCxnSpPr>
        <p:spPr>
          <a:xfrm>
            <a:off x="6803976" y="1637730"/>
            <a:ext cx="1951062" cy="1403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554107" y="1637730"/>
            <a:ext cx="1017893" cy="1482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34" idx="1"/>
          </p:cNvCxnSpPr>
          <p:nvPr/>
        </p:nvCxnSpPr>
        <p:spPr>
          <a:xfrm>
            <a:off x="6134668" y="1637730"/>
            <a:ext cx="2620370" cy="429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10571" y="6243849"/>
            <a:ext cx="2264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Compute service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9042785" y="3421766"/>
            <a:ext cx="2264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Compute service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410570" y="3445469"/>
            <a:ext cx="2264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Compute service</a:t>
            </a:r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9111018" y="6269826"/>
            <a:ext cx="2264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Compute service</a:t>
            </a:r>
            <a:endParaRPr lang="en-US" sz="1600" dirty="0"/>
          </a:p>
        </p:txBody>
      </p:sp>
      <p:sp>
        <p:nvSpPr>
          <p:cNvPr id="2" name="Multiply 1"/>
          <p:cNvSpPr/>
          <p:nvPr/>
        </p:nvSpPr>
        <p:spPr>
          <a:xfrm>
            <a:off x="7697337" y="2138148"/>
            <a:ext cx="341194" cy="50496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697904" y="223502"/>
            <a:ext cx="40664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Alert Email NOC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Disable Compute service on controller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Once compute service is online auto enable on controller</a:t>
            </a:r>
          </a:p>
          <a:p>
            <a:pPr marL="285750" indent="-285750">
              <a:buFont typeface="Wingdings" charset="2"/>
              <a:buChar char="§"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charset="2"/>
              <a:buChar char="§"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charset="2"/>
              <a:buChar char="§"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457" y="0"/>
            <a:ext cx="12138543" cy="2456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554107" y="-81890"/>
            <a:ext cx="593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Nova Compute Service Auto Healing &amp; Instance Evacuation </a:t>
            </a:r>
            <a:endParaRPr lang="en-US" dirty="0"/>
          </a:p>
        </p:txBody>
      </p:sp>
      <p:sp>
        <p:nvSpPr>
          <p:cNvPr id="39" name="Heart 38"/>
          <p:cNvSpPr/>
          <p:nvPr/>
        </p:nvSpPr>
        <p:spPr>
          <a:xfrm>
            <a:off x="11708650" y="2390632"/>
            <a:ext cx="483350" cy="398059"/>
          </a:xfrm>
          <a:prstGeom prst="hear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823815" y="2388357"/>
            <a:ext cx="1158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Instances</a:t>
            </a:r>
            <a:endParaRPr lang="en-US" sz="1600" dirty="0"/>
          </a:p>
        </p:txBody>
      </p:sp>
      <p:sp>
        <p:nvSpPr>
          <p:cNvPr id="41" name="Left-Right Arrow Callout 40"/>
          <p:cNvSpPr/>
          <p:nvPr/>
        </p:nvSpPr>
        <p:spPr>
          <a:xfrm>
            <a:off x="11518710" y="3445469"/>
            <a:ext cx="673290" cy="241699"/>
          </a:xfrm>
          <a:prstGeom prst="leftRightArrow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0912515" y="3163050"/>
            <a:ext cx="144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Data Interface</a:t>
            </a:r>
            <a:endParaRPr lang="en-US" sz="1600" dirty="0"/>
          </a:p>
        </p:txBody>
      </p:sp>
      <p:sp>
        <p:nvSpPr>
          <p:cNvPr id="43" name="Left-Right Arrow Callout 42"/>
          <p:cNvSpPr/>
          <p:nvPr/>
        </p:nvSpPr>
        <p:spPr>
          <a:xfrm>
            <a:off x="2854099" y="3501746"/>
            <a:ext cx="673290" cy="241699"/>
          </a:xfrm>
          <a:prstGeom prst="leftRightArrow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247904" y="3219327"/>
            <a:ext cx="144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Data Interface</a:t>
            </a:r>
            <a:endParaRPr lang="en-US" sz="1600" dirty="0"/>
          </a:p>
        </p:txBody>
      </p:sp>
      <p:sp>
        <p:nvSpPr>
          <p:cNvPr id="45" name="Left-Right Arrow Callout 44"/>
          <p:cNvSpPr/>
          <p:nvPr/>
        </p:nvSpPr>
        <p:spPr>
          <a:xfrm>
            <a:off x="2801215" y="6303355"/>
            <a:ext cx="673290" cy="241699"/>
          </a:xfrm>
          <a:prstGeom prst="leftRightArrow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195020" y="6020936"/>
            <a:ext cx="144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Data Interface</a:t>
            </a:r>
            <a:endParaRPr lang="en-US" sz="1600" dirty="0"/>
          </a:p>
        </p:txBody>
      </p:sp>
      <p:sp>
        <p:nvSpPr>
          <p:cNvPr id="47" name="Left-Right Arrow Callout 46"/>
          <p:cNvSpPr/>
          <p:nvPr/>
        </p:nvSpPr>
        <p:spPr>
          <a:xfrm>
            <a:off x="11582398" y="6298144"/>
            <a:ext cx="673290" cy="241699"/>
          </a:xfrm>
          <a:prstGeom prst="leftRightArrow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0976203" y="6015725"/>
            <a:ext cx="144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 Interface</a:t>
            </a:r>
            <a:endParaRPr lang="en-US" sz="1600" dirty="0"/>
          </a:p>
        </p:txBody>
      </p:sp>
      <p:sp>
        <p:nvSpPr>
          <p:cNvPr id="49" name="Heart 48"/>
          <p:cNvSpPr/>
          <p:nvPr/>
        </p:nvSpPr>
        <p:spPr>
          <a:xfrm>
            <a:off x="3044044" y="2404421"/>
            <a:ext cx="483350" cy="398059"/>
          </a:xfrm>
          <a:prstGeom prst="hear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159209" y="2402146"/>
            <a:ext cx="1158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Instances</a:t>
            </a:r>
            <a:endParaRPr lang="en-US" sz="1600" dirty="0"/>
          </a:p>
        </p:txBody>
      </p:sp>
      <p:sp>
        <p:nvSpPr>
          <p:cNvPr id="51" name="Heart 50"/>
          <p:cNvSpPr/>
          <p:nvPr/>
        </p:nvSpPr>
        <p:spPr>
          <a:xfrm>
            <a:off x="11771480" y="5231276"/>
            <a:ext cx="483350" cy="398059"/>
          </a:xfrm>
          <a:prstGeom prst="hear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0886645" y="5229001"/>
            <a:ext cx="1158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Instances</a:t>
            </a:r>
            <a:endParaRPr lang="en-US" sz="1600" dirty="0"/>
          </a:p>
        </p:txBody>
      </p:sp>
      <p:sp>
        <p:nvSpPr>
          <p:cNvPr id="55" name="Heart 54"/>
          <p:cNvSpPr/>
          <p:nvPr/>
        </p:nvSpPr>
        <p:spPr>
          <a:xfrm>
            <a:off x="3069899" y="5231276"/>
            <a:ext cx="483350" cy="398059"/>
          </a:xfrm>
          <a:prstGeom prst="hear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185064" y="5229001"/>
            <a:ext cx="1158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Instances</a:t>
            </a:r>
            <a:endParaRPr lang="en-US" sz="1600" dirty="0"/>
          </a:p>
        </p:txBody>
      </p:sp>
      <p:sp>
        <p:nvSpPr>
          <p:cNvPr id="63" name="8-Point Star 62"/>
          <p:cNvSpPr/>
          <p:nvPr/>
        </p:nvSpPr>
        <p:spPr>
          <a:xfrm>
            <a:off x="410570" y="436727"/>
            <a:ext cx="1390934" cy="1269242"/>
          </a:xfrm>
          <a:prstGeom prst="star8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00495" y="805583"/>
            <a:ext cx="1201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Scenario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521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17159" y="354842"/>
            <a:ext cx="3043449" cy="128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7145" y="2390632"/>
            <a:ext cx="3436962" cy="1351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117145" y="3289109"/>
            <a:ext cx="448105" cy="423081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189865" y="807490"/>
            <a:ext cx="3152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vmexpostack-ctl-stage-01</a:t>
            </a:r>
            <a:endParaRPr lang="en-US" sz="1600" b="1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457" y="2950555"/>
            <a:ext cx="3800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Menlo-Regular" charset="0"/>
              </a:rPr>
              <a:t>vmexpostack-compute-stage-01</a:t>
            </a:r>
            <a:endParaRPr lang="en-US" sz="1600" b="1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7147" y="5202072"/>
            <a:ext cx="3436962" cy="1351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>
            <a:off x="117147" y="6100549"/>
            <a:ext cx="448105" cy="423081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3459" y="5761995"/>
            <a:ext cx="3800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Menlo-Regular" charset="0"/>
              </a:rPr>
              <a:t>vmexpostack-compute-stage-02</a:t>
            </a:r>
            <a:endParaRPr lang="en-US" sz="1600" b="1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55038" y="2365610"/>
            <a:ext cx="3436962" cy="1351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/>
          <p:cNvSpPr/>
          <p:nvPr/>
        </p:nvSpPr>
        <p:spPr>
          <a:xfrm>
            <a:off x="8755038" y="3264087"/>
            <a:ext cx="448105" cy="423081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812739" y="2953194"/>
            <a:ext cx="1448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bc7-b3</a:t>
            </a:r>
            <a:endParaRPr lang="en-US" sz="1600" b="1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818726" y="5202072"/>
            <a:ext cx="3436962" cy="1351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 Arrow 32"/>
          <p:cNvSpPr/>
          <p:nvPr/>
        </p:nvSpPr>
        <p:spPr>
          <a:xfrm>
            <a:off x="8818726" y="6100549"/>
            <a:ext cx="448105" cy="423081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755038" y="5761995"/>
            <a:ext cx="3800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Menlo-Regular" charset="0"/>
              </a:rPr>
              <a:t>vmexpostack-compute-stage-03</a:t>
            </a:r>
            <a:endParaRPr lang="en-US" sz="1600" b="1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3554107" y="1637730"/>
            <a:ext cx="1522860" cy="423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9" idx="1"/>
          </p:cNvCxnSpPr>
          <p:nvPr/>
        </p:nvCxnSpPr>
        <p:spPr>
          <a:xfrm>
            <a:off x="6803976" y="1637730"/>
            <a:ext cx="1951062" cy="1403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554107" y="1637730"/>
            <a:ext cx="1017893" cy="1482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34" idx="1"/>
          </p:cNvCxnSpPr>
          <p:nvPr/>
        </p:nvCxnSpPr>
        <p:spPr>
          <a:xfrm>
            <a:off x="6134668" y="1637730"/>
            <a:ext cx="2620370" cy="429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10571" y="6243849"/>
            <a:ext cx="2264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Compute service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9042785" y="3421766"/>
            <a:ext cx="2264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Compute service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410570" y="3445469"/>
            <a:ext cx="2264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Compute service</a:t>
            </a:r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9111018" y="6269826"/>
            <a:ext cx="2264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Compute service</a:t>
            </a:r>
            <a:endParaRPr lang="en-US" sz="1600" dirty="0"/>
          </a:p>
        </p:txBody>
      </p:sp>
      <p:sp>
        <p:nvSpPr>
          <p:cNvPr id="63" name="Rectangle 62"/>
          <p:cNvSpPr/>
          <p:nvPr/>
        </p:nvSpPr>
        <p:spPr>
          <a:xfrm>
            <a:off x="53457" y="0"/>
            <a:ext cx="12138543" cy="2456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3554107" y="-81890"/>
            <a:ext cx="593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Nova Compute </a:t>
            </a:r>
            <a:r>
              <a:rPr lang="en-US" dirty="0" smtClean="0"/>
              <a:t>Service Auto Healing &amp; Instance Evacuation </a:t>
            </a:r>
            <a:endParaRPr lang="en-US" dirty="0"/>
          </a:p>
        </p:txBody>
      </p:sp>
      <p:sp>
        <p:nvSpPr>
          <p:cNvPr id="2" name="Heart 1"/>
          <p:cNvSpPr/>
          <p:nvPr/>
        </p:nvSpPr>
        <p:spPr>
          <a:xfrm>
            <a:off x="11708650" y="2390632"/>
            <a:ext cx="483350" cy="398059"/>
          </a:xfrm>
          <a:prstGeom prst="hear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823815" y="2388357"/>
            <a:ext cx="1158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Instances</a:t>
            </a:r>
            <a:endParaRPr lang="en-US" sz="1600" dirty="0"/>
          </a:p>
        </p:txBody>
      </p:sp>
      <p:sp>
        <p:nvSpPr>
          <p:cNvPr id="4" name="Left-Right Arrow Callout 3"/>
          <p:cNvSpPr/>
          <p:nvPr/>
        </p:nvSpPr>
        <p:spPr>
          <a:xfrm>
            <a:off x="11518710" y="3445469"/>
            <a:ext cx="673290" cy="241699"/>
          </a:xfrm>
          <a:prstGeom prst="leftRightArrow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912515" y="3163050"/>
            <a:ext cx="144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Data Interface</a:t>
            </a:r>
            <a:endParaRPr lang="en-US" sz="1600" dirty="0"/>
          </a:p>
        </p:txBody>
      </p:sp>
      <p:sp>
        <p:nvSpPr>
          <p:cNvPr id="36" name="Left-Right Arrow Callout 35"/>
          <p:cNvSpPr/>
          <p:nvPr/>
        </p:nvSpPr>
        <p:spPr>
          <a:xfrm>
            <a:off x="2854099" y="3501746"/>
            <a:ext cx="673290" cy="241699"/>
          </a:xfrm>
          <a:prstGeom prst="leftRightArrow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247904" y="3219327"/>
            <a:ext cx="144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Data Interface</a:t>
            </a:r>
            <a:endParaRPr lang="en-US" sz="1600" dirty="0"/>
          </a:p>
        </p:txBody>
      </p:sp>
      <p:sp>
        <p:nvSpPr>
          <p:cNvPr id="38" name="Left-Right Arrow Callout 37"/>
          <p:cNvSpPr/>
          <p:nvPr/>
        </p:nvSpPr>
        <p:spPr>
          <a:xfrm>
            <a:off x="2801215" y="6303355"/>
            <a:ext cx="673290" cy="241699"/>
          </a:xfrm>
          <a:prstGeom prst="leftRightArrow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195020" y="6020936"/>
            <a:ext cx="144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Data Interface</a:t>
            </a:r>
            <a:endParaRPr lang="en-US" sz="1600" dirty="0"/>
          </a:p>
        </p:txBody>
      </p:sp>
      <p:sp>
        <p:nvSpPr>
          <p:cNvPr id="40" name="Left-Right Arrow Callout 39"/>
          <p:cNvSpPr/>
          <p:nvPr/>
        </p:nvSpPr>
        <p:spPr>
          <a:xfrm>
            <a:off x="11582398" y="6298144"/>
            <a:ext cx="673290" cy="241699"/>
          </a:xfrm>
          <a:prstGeom prst="leftRightArrow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0976203" y="6015725"/>
            <a:ext cx="144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 Interface</a:t>
            </a:r>
            <a:endParaRPr lang="en-US" sz="1600" dirty="0"/>
          </a:p>
        </p:txBody>
      </p:sp>
      <p:sp>
        <p:nvSpPr>
          <p:cNvPr id="42" name="Heart 41"/>
          <p:cNvSpPr/>
          <p:nvPr/>
        </p:nvSpPr>
        <p:spPr>
          <a:xfrm>
            <a:off x="3044044" y="2404421"/>
            <a:ext cx="483350" cy="398059"/>
          </a:xfrm>
          <a:prstGeom prst="hear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159209" y="2402146"/>
            <a:ext cx="1158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Instances</a:t>
            </a:r>
            <a:endParaRPr lang="en-US" sz="1600" dirty="0"/>
          </a:p>
        </p:txBody>
      </p:sp>
      <p:sp>
        <p:nvSpPr>
          <p:cNvPr id="44" name="Heart 43"/>
          <p:cNvSpPr/>
          <p:nvPr/>
        </p:nvSpPr>
        <p:spPr>
          <a:xfrm>
            <a:off x="11771480" y="5231276"/>
            <a:ext cx="483350" cy="398059"/>
          </a:xfrm>
          <a:prstGeom prst="hear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0886645" y="5229001"/>
            <a:ext cx="1158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Instances</a:t>
            </a:r>
            <a:endParaRPr lang="en-US" sz="1600" dirty="0"/>
          </a:p>
        </p:txBody>
      </p:sp>
      <p:sp>
        <p:nvSpPr>
          <p:cNvPr id="46" name="Heart 45"/>
          <p:cNvSpPr/>
          <p:nvPr/>
        </p:nvSpPr>
        <p:spPr>
          <a:xfrm>
            <a:off x="3069899" y="5231276"/>
            <a:ext cx="483350" cy="398059"/>
          </a:xfrm>
          <a:prstGeom prst="hear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185064" y="5229001"/>
            <a:ext cx="1158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Instances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7697904" y="223502"/>
            <a:ext cx="40664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Alert Email NOC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Keep sending alerts every 5min until interfaces are up</a:t>
            </a:r>
          </a:p>
          <a:p>
            <a:pPr marL="285750" indent="-285750">
              <a:buFont typeface="Wingdings" charset="2"/>
              <a:buChar char="§"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charset="2"/>
              <a:buChar char="§"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charset="2"/>
              <a:buChar char="§"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charset="2"/>
              <a:buChar char="§"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8-Point Star 48"/>
          <p:cNvSpPr/>
          <p:nvPr/>
        </p:nvSpPr>
        <p:spPr>
          <a:xfrm>
            <a:off x="410570" y="436727"/>
            <a:ext cx="1390934" cy="1269242"/>
          </a:xfrm>
          <a:prstGeom prst="star8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00495" y="805583"/>
            <a:ext cx="1201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Scenario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897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17159" y="354842"/>
            <a:ext cx="3043449" cy="128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7145" y="2390632"/>
            <a:ext cx="3436962" cy="1351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117145" y="3289109"/>
            <a:ext cx="448105" cy="423081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189865" y="807490"/>
            <a:ext cx="3152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vmexpostack-ctl-stage-01</a:t>
            </a:r>
            <a:endParaRPr lang="en-US" sz="1600" b="1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457" y="2950555"/>
            <a:ext cx="3800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Menlo-Regular" charset="0"/>
              </a:rPr>
              <a:t>vmexpostack-compute-stage-01</a:t>
            </a:r>
            <a:endParaRPr lang="en-US" sz="1600" b="1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7147" y="5202072"/>
            <a:ext cx="3436962" cy="1351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>
            <a:off x="117147" y="6100549"/>
            <a:ext cx="448105" cy="423081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3459" y="5761995"/>
            <a:ext cx="3800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Menlo-Regular" charset="0"/>
              </a:rPr>
              <a:t>vmexpostack-compute-stage-02</a:t>
            </a:r>
            <a:endParaRPr lang="en-US" sz="1600" b="1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55038" y="2365610"/>
            <a:ext cx="3436962" cy="1351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/>
          <p:cNvSpPr/>
          <p:nvPr/>
        </p:nvSpPr>
        <p:spPr>
          <a:xfrm>
            <a:off x="8755038" y="3264087"/>
            <a:ext cx="448105" cy="423081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812739" y="2953194"/>
            <a:ext cx="1448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bc7-b3</a:t>
            </a:r>
            <a:endParaRPr lang="en-US" sz="1600" b="1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818726" y="5202072"/>
            <a:ext cx="3436962" cy="1351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 Arrow 32"/>
          <p:cNvSpPr/>
          <p:nvPr/>
        </p:nvSpPr>
        <p:spPr>
          <a:xfrm>
            <a:off x="8818726" y="6100549"/>
            <a:ext cx="448105" cy="423081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755038" y="5761995"/>
            <a:ext cx="3800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Menlo-Regular" charset="0"/>
              </a:rPr>
              <a:t>vmexpostack-compute-stage-03</a:t>
            </a:r>
            <a:endParaRPr lang="en-US" sz="1600" b="1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3554107" y="1637730"/>
            <a:ext cx="1522860" cy="423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9" idx="1"/>
          </p:cNvCxnSpPr>
          <p:nvPr/>
        </p:nvCxnSpPr>
        <p:spPr>
          <a:xfrm>
            <a:off x="6803976" y="1637730"/>
            <a:ext cx="1951062" cy="1403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554107" y="1637730"/>
            <a:ext cx="1017893" cy="1482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34" idx="1"/>
          </p:cNvCxnSpPr>
          <p:nvPr/>
        </p:nvCxnSpPr>
        <p:spPr>
          <a:xfrm>
            <a:off x="6134668" y="1637730"/>
            <a:ext cx="2620370" cy="429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10571" y="6243849"/>
            <a:ext cx="2264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Compute service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9042785" y="3421766"/>
            <a:ext cx="2264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Compute service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410570" y="3445469"/>
            <a:ext cx="2264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Compute service</a:t>
            </a:r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9111018" y="6269826"/>
            <a:ext cx="2264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Compute service</a:t>
            </a:r>
            <a:endParaRPr lang="en-US" sz="1600" dirty="0"/>
          </a:p>
        </p:txBody>
      </p:sp>
      <p:sp>
        <p:nvSpPr>
          <p:cNvPr id="2" name="Multiply 1"/>
          <p:cNvSpPr/>
          <p:nvPr/>
        </p:nvSpPr>
        <p:spPr>
          <a:xfrm>
            <a:off x="7697337" y="1372918"/>
            <a:ext cx="3212903" cy="349382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697904" y="223502"/>
            <a:ext cx="40664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Alert Email NOC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Disable Compute service on controller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Fence Compute Node (physical node {IPMI} &amp; virtual node {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Vcenter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API})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Auto Evacuate instances &amp; distribute between 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computes in availability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zone</a:t>
            </a:r>
          </a:p>
          <a:p>
            <a:pPr marL="285750" indent="-285750">
              <a:buFont typeface="Wingdings" charset="2"/>
              <a:buChar char="§"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charset="2"/>
              <a:buChar char="§"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charset="2"/>
              <a:buChar char="§"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charset="2"/>
              <a:buChar char="§"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3457" y="0"/>
            <a:ext cx="12138543" cy="2456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554107" y="-81890"/>
            <a:ext cx="593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Nova Compute Service Auto Healing &amp; Instance Evacuation </a:t>
            </a:r>
            <a:endParaRPr lang="en-US" dirty="0"/>
          </a:p>
        </p:txBody>
      </p:sp>
      <p:sp>
        <p:nvSpPr>
          <p:cNvPr id="39" name="Heart 38"/>
          <p:cNvSpPr/>
          <p:nvPr/>
        </p:nvSpPr>
        <p:spPr>
          <a:xfrm>
            <a:off x="11708650" y="2390632"/>
            <a:ext cx="483350" cy="398059"/>
          </a:xfrm>
          <a:prstGeom prst="hear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823815" y="2388357"/>
            <a:ext cx="1158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Instances</a:t>
            </a:r>
            <a:endParaRPr lang="en-US" sz="1600" dirty="0"/>
          </a:p>
        </p:txBody>
      </p:sp>
      <p:sp>
        <p:nvSpPr>
          <p:cNvPr id="41" name="Left-Right Arrow Callout 40"/>
          <p:cNvSpPr/>
          <p:nvPr/>
        </p:nvSpPr>
        <p:spPr>
          <a:xfrm>
            <a:off x="11518710" y="3445469"/>
            <a:ext cx="673290" cy="241699"/>
          </a:xfrm>
          <a:prstGeom prst="leftRightArrow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0912515" y="3163050"/>
            <a:ext cx="144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Data Interface</a:t>
            </a:r>
            <a:endParaRPr lang="en-US" sz="1600" dirty="0"/>
          </a:p>
        </p:txBody>
      </p:sp>
      <p:sp>
        <p:nvSpPr>
          <p:cNvPr id="43" name="Left-Right Arrow Callout 42"/>
          <p:cNvSpPr/>
          <p:nvPr/>
        </p:nvSpPr>
        <p:spPr>
          <a:xfrm>
            <a:off x="2854099" y="3501746"/>
            <a:ext cx="673290" cy="241699"/>
          </a:xfrm>
          <a:prstGeom prst="leftRightArrow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247904" y="3219327"/>
            <a:ext cx="144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Data Interface</a:t>
            </a:r>
            <a:endParaRPr lang="en-US" sz="1600" dirty="0"/>
          </a:p>
        </p:txBody>
      </p:sp>
      <p:sp>
        <p:nvSpPr>
          <p:cNvPr id="45" name="Left-Right Arrow Callout 44"/>
          <p:cNvSpPr/>
          <p:nvPr/>
        </p:nvSpPr>
        <p:spPr>
          <a:xfrm>
            <a:off x="2801215" y="6303355"/>
            <a:ext cx="673290" cy="241699"/>
          </a:xfrm>
          <a:prstGeom prst="leftRightArrow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195020" y="6020936"/>
            <a:ext cx="144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Data Interface</a:t>
            </a:r>
            <a:endParaRPr lang="en-US" sz="1600" dirty="0"/>
          </a:p>
        </p:txBody>
      </p:sp>
      <p:sp>
        <p:nvSpPr>
          <p:cNvPr id="47" name="Left-Right Arrow Callout 46"/>
          <p:cNvSpPr/>
          <p:nvPr/>
        </p:nvSpPr>
        <p:spPr>
          <a:xfrm>
            <a:off x="11582398" y="6298144"/>
            <a:ext cx="673290" cy="241699"/>
          </a:xfrm>
          <a:prstGeom prst="leftRightArrow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0976203" y="6015725"/>
            <a:ext cx="144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 Interface</a:t>
            </a:r>
            <a:endParaRPr lang="en-US" sz="1600" dirty="0"/>
          </a:p>
        </p:txBody>
      </p:sp>
      <p:sp>
        <p:nvSpPr>
          <p:cNvPr id="49" name="Heart 48"/>
          <p:cNvSpPr/>
          <p:nvPr/>
        </p:nvSpPr>
        <p:spPr>
          <a:xfrm>
            <a:off x="3044044" y="2404421"/>
            <a:ext cx="483350" cy="398059"/>
          </a:xfrm>
          <a:prstGeom prst="hear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159209" y="2402146"/>
            <a:ext cx="1158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Instances</a:t>
            </a:r>
            <a:endParaRPr lang="en-US" sz="1600" dirty="0"/>
          </a:p>
        </p:txBody>
      </p:sp>
      <p:sp>
        <p:nvSpPr>
          <p:cNvPr id="51" name="Heart 50"/>
          <p:cNvSpPr/>
          <p:nvPr/>
        </p:nvSpPr>
        <p:spPr>
          <a:xfrm>
            <a:off x="11771480" y="5231276"/>
            <a:ext cx="483350" cy="398059"/>
          </a:xfrm>
          <a:prstGeom prst="hear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0886645" y="5229001"/>
            <a:ext cx="1158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Instances</a:t>
            </a:r>
            <a:endParaRPr lang="en-US" sz="1600" dirty="0"/>
          </a:p>
        </p:txBody>
      </p:sp>
      <p:sp>
        <p:nvSpPr>
          <p:cNvPr id="55" name="Heart 54"/>
          <p:cNvSpPr/>
          <p:nvPr/>
        </p:nvSpPr>
        <p:spPr>
          <a:xfrm>
            <a:off x="3069899" y="5231276"/>
            <a:ext cx="483350" cy="398059"/>
          </a:xfrm>
          <a:prstGeom prst="hear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185064" y="5229001"/>
            <a:ext cx="1158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Instances</a:t>
            </a:r>
            <a:endParaRPr lang="en-US" sz="1600" dirty="0"/>
          </a:p>
        </p:txBody>
      </p:sp>
      <p:sp>
        <p:nvSpPr>
          <p:cNvPr id="63" name="8-Point Star 62"/>
          <p:cNvSpPr/>
          <p:nvPr/>
        </p:nvSpPr>
        <p:spPr>
          <a:xfrm>
            <a:off x="410570" y="436727"/>
            <a:ext cx="1390934" cy="1269242"/>
          </a:xfrm>
          <a:prstGeom prst="star8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00495" y="805583"/>
            <a:ext cx="1201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Scenario</a:t>
            </a:r>
          </a:p>
          <a:p>
            <a:r>
              <a:rPr lang="en-US" b="1"/>
              <a:t> </a:t>
            </a:r>
            <a:r>
              <a:rPr lang="en-US" b="1" smtClean="0"/>
              <a:t>      </a:t>
            </a:r>
            <a:r>
              <a:rPr lang="en-US" b="1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421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0998" y="4721957"/>
            <a:ext cx="11278539" cy="128288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47204" y="4913209"/>
            <a:ext cx="112785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Reference</a:t>
            </a:r>
            <a:r>
              <a:rPr lang="en-US" sz="1600" b="1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: </a:t>
            </a:r>
          </a:p>
          <a:p>
            <a:endParaRPr lang="en-US" sz="1600" b="1" dirty="0" smtClean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hlinkClick r:id="rId2"/>
              </a:rPr>
              <a:t>http</a:t>
            </a:r>
            <a:r>
              <a:rPr lang="en-US" sz="1600" b="1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hlinkClick r:id="rId2"/>
              </a:rPr>
              <a:t>://www.danplanet.com/blog/2016/03/03/evacuate-in-nova-one-command-to-confuse-us-all</a:t>
            </a:r>
            <a:r>
              <a:rPr lang="en-US" sz="1600" b="1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  <a:hlinkClick r:id="rId2"/>
              </a:rPr>
              <a:t>/</a:t>
            </a:r>
            <a:endParaRPr lang="en-US" sz="1600" b="1" dirty="0" smtClean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1600" b="1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1600" b="1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3457" y="0"/>
            <a:ext cx="12138543" cy="2456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3554107" y="-81890"/>
            <a:ext cx="593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Nova Compute Service Auto Healing &amp; Instance Evacuation </a:t>
            </a:r>
            <a:endParaRPr lang="en-US" dirty="0"/>
          </a:p>
        </p:txBody>
      </p:sp>
      <p:sp>
        <p:nvSpPr>
          <p:cNvPr id="9" name="8-Point Star 8"/>
          <p:cNvSpPr/>
          <p:nvPr/>
        </p:nvSpPr>
        <p:spPr>
          <a:xfrm>
            <a:off x="369005" y="436727"/>
            <a:ext cx="1390934" cy="1269242"/>
          </a:xfrm>
          <a:prstGeom prst="star8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7205" y="886445"/>
            <a:ext cx="120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END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86417" y="1895614"/>
            <a:ext cx="11278539" cy="12828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47204" y="1927208"/>
            <a:ext cx="112785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rgbClr val="7030A0"/>
                </a:solidFill>
                <a:latin typeface="Menlo" charset="0"/>
                <a:ea typeface="Menlo" charset="0"/>
                <a:cs typeface="Menlo" charset="0"/>
              </a:rPr>
              <a:t>NOTE</a:t>
            </a:r>
            <a:r>
              <a:rPr lang="en-US" sz="1600" b="1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Nova Evacuate:</a:t>
            </a:r>
          </a:p>
          <a:p>
            <a:endParaRPr lang="en-US" sz="1600" b="1" dirty="0" smtClean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/>
              <a:t>In the case of volume-backed instances, the root disk of the instance is usually in a common location such as on a SAN device. In this case, the root disk is not destroyed, but any other instance state is recreated (which includes memory, ephemeral disk, swap disk, </a:t>
            </a:r>
            <a:r>
              <a:rPr lang="en-US" sz="1600" dirty="0" err="1"/>
              <a:t>etc</a:t>
            </a:r>
            <a:r>
              <a:rPr lang="en-US" sz="1600" dirty="0"/>
              <a:t>).</a:t>
            </a:r>
            <a:r>
              <a:rPr lang="en-US" sz="1600" b="1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endParaRPr lang="en-US" sz="1600" b="1" dirty="0" smtClean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1600" b="1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  <a:p>
            <a:endParaRPr lang="en-US" sz="1600" b="1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6417" y="3466542"/>
            <a:ext cx="11278539" cy="10236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34287" y="3546758"/>
            <a:ext cx="111475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Note:</a:t>
            </a:r>
          </a:p>
          <a:p>
            <a:r>
              <a:rPr lang="en-US" sz="1600" dirty="0" smtClean="0"/>
              <a:t>If </a:t>
            </a:r>
            <a:r>
              <a:rPr lang="en-US" sz="1600" dirty="0"/>
              <a:t>you are expecting to be able to recover from an entire compute host needing to evacuated, you should plan </a:t>
            </a:r>
            <a:r>
              <a:rPr lang="en-US" sz="1600"/>
              <a:t>for </a:t>
            </a:r>
            <a:r>
              <a:rPr lang="en-US" sz="1600" smtClean="0"/>
              <a:t>N+1 </a:t>
            </a:r>
            <a:r>
              <a:rPr lang="en-US" sz="1600" dirty="0"/>
              <a:t>compute nodes to your actual needs.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586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376</Words>
  <Application>Microsoft Macintosh PowerPoint</Application>
  <PresentationFormat>Widescreen</PresentationFormat>
  <Paragraphs>129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Menlo</vt:lpstr>
      <vt:lpstr>Menlo-Regular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Suhaib Chishti</dc:creator>
  <cp:lastModifiedBy>Suhaib Chishti</cp:lastModifiedBy>
  <cp:revision>16</cp:revision>
  <dcterms:created xsi:type="dcterms:W3CDTF">2016-07-27T12:08:46Z</dcterms:created>
  <dcterms:modified xsi:type="dcterms:W3CDTF">2016-08-02T06:20:45Z</dcterms:modified>
</cp:coreProperties>
</file>