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tags/tag12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52" r:id="rId2"/>
  </p:sldMasterIdLst>
  <p:notesMasterIdLst>
    <p:notesMasterId r:id="rId36"/>
  </p:notesMasterIdLst>
  <p:sldIdLst>
    <p:sldId id="256" r:id="rId3"/>
    <p:sldId id="313" r:id="rId4"/>
    <p:sldId id="282" r:id="rId5"/>
    <p:sldId id="260" r:id="rId6"/>
    <p:sldId id="315" r:id="rId7"/>
    <p:sldId id="339" r:id="rId8"/>
    <p:sldId id="311" r:id="rId9"/>
    <p:sldId id="284" r:id="rId10"/>
    <p:sldId id="302" r:id="rId11"/>
    <p:sldId id="258" r:id="rId12"/>
    <p:sldId id="347" r:id="rId13"/>
    <p:sldId id="349" r:id="rId14"/>
    <p:sldId id="332" r:id="rId15"/>
    <p:sldId id="287" r:id="rId16"/>
    <p:sldId id="333" r:id="rId17"/>
    <p:sldId id="334" r:id="rId18"/>
    <p:sldId id="264" r:id="rId19"/>
    <p:sldId id="335" r:id="rId20"/>
    <p:sldId id="303" r:id="rId21"/>
    <p:sldId id="276" r:id="rId22"/>
    <p:sldId id="352" r:id="rId23"/>
    <p:sldId id="353" r:id="rId24"/>
    <p:sldId id="354" r:id="rId25"/>
    <p:sldId id="324" r:id="rId26"/>
    <p:sldId id="325" r:id="rId27"/>
    <p:sldId id="356" r:id="rId28"/>
    <p:sldId id="320" r:id="rId29"/>
    <p:sldId id="351" r:id="rId30"/>
    <p:sldId id="350" r:id="rId31"/>
    <p:sldId id="344" r:id="rId32"/>
    <p:sldId id="281" r:id="rId33"/>
    <p:sldId id="290" r:id="rId34"/>
    <p:sldId id="35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5C2A"/>
    <a:srgbClr val="00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80432" autoAdjust="0"/>
  </p:normalViewPr>
  <p:slideViewPr>
    <p:cSldViewPr>
      <p:cViewPr>
        <p:scale>
          <a:sx n="62" d="100"/>
          <a:sy n="62" d="100"/>
        </p:scale>
        <p:origin x="-4848" y="-18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qing%20Gong\Desktop\New%20Microsoft%20Office%20Excel%20Workshe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qing%20Gong\Desktop\New%20Microsoft%20Office%20Excel%20Workshee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qing%20Gong\Desktop\New%20Microsoft%20Office%20Excel%20Workshee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qing%20Gong\Desktop\New%20Microsoft%20Office%20Excel%20Workshee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qing%20Gong\Desktop\New%20Microsoft%20Office%20Excel%20Workshee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qing%20Gong\Desktop\New%20Microsoft%20Office%20Excel%20Workshee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qing%20Gong\Desktop\New%20Microsoft%20Office%20Excel%20Workshee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oqing%20Gong\Desktop\New%20Microsoft%20Office%20Excel%20Work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autoTitleDeleted val="1"/>
    <c:plotArea>
      <c:layout>
        <c:manualLayout>
          <c:layoutTarget val="inner"/>
          <c:xMode val="edge"/>
          <c:yMode val="edge"/>
          <c:x val="7.6935335006201228E-2"/>
          <c:y val="0.16776729559748502"/>
          <c:w val="0.9029181448472775"/>
          <c:h val="0.71911256375971777"/>
        </c:manualLayout>
      </c:layout>
      <c:barChart>
        <c:barDir val="col"/>
        <c:grouping val="clustered"/>
        <c:ser>
          <c:idx val="0"/>
          <c:order val="0"/>
          <c:tx>
            <c:strRef>
              <c:f>Sheet1!$B$30</c:f>
              <c:strCache>
                <c:ptCount val="1"/>
                <c:pt idx="0">
                  <c:v>No adaptation</c:v>
                </c:pt>
              </c:strCache>
            </c:strRef>
          </c:tx>
          <c:cat>
            <c:strRef>
              <c:f>Sheet1!$A$31:$A$37</c:f>
              <c:strCache>
                <c:ptCount val="7"/>
                <c:pt idx="0">
                  <c:v>W--&gt;C</c:v>
                </c:pt>
                <c:pt idx="1">
                  <c:v>W--&gt;A</c:v>
                </c:pt>
                <c:pt idx="2">
                  <c:v>C--&gt;D</c:v>
                </c:pt>
                <c:pt idx="3">
                  <c:v>C--&gt;A</c:v>
                </c:pt>
                <c:pt idx="4">
                  <c:v>A--&gt;W</c:v>
                </c:pt>
                <c:pt idx="5">
                  <c:v>A--&gt;C</c:v>
                </c:pt>
                <c:pt idx="6">
                  <c:v>D--&gt;A</c:v>
                </c:pt>
              </c:strCache>
            </c:strRef>
          </c:cat>
          <c:val>
            <c:numRef>
              <c:f>Sheet1!$B$31:$B$37</c:f>
              <c:numCache>
                <c:formatCode>General</c:formatCode>
                <c:ptCount val="7"/>
                <c:pt idx="0">
                  <c:v>16.100000000000001</c:v>
                </c:pt>
                <c:pt idx="1">
                  <c:v>20.7</c:v>
                </c:pt>
                <c:pt idx="2">
                  <c:v>22</c:v>
                </c:pt>
                <c:pt idx="3">
                  <c:v>20.8</c:v>
                </c:pt>
                <c:pt idx="4">
                  <c:v>23.5</c:v>
                </c:pt>
                <c:pt idx="5">
                  <c:v>22.6</c:v>
                </c:pt>
                <c:pt idx="6">
                  <c:v>27.7</c:v>
                </c:pt>
              </c:numCache>
            </c:numRef>
          </c:val>
        </c:ser>
        <c:ser>
          <c:idx val="1"/>
          <c:order val="1"/>
          <c:tx>
            <c:strRef>
              <c:f>Sheet1!$C$30</c:f>
              <c:strCache>
                <c:ptCount val="1"/>
                <c:pt idx="0">
                  <c:v>[Gopalan et al.'11]</c:v>
                </c:pt>
              </c:strCache>
            </c:strRef>
          </c:tx>
          <c:spPr>
            <a:noFill/>
          </c:spPr>
          <c:cat>
            <c:strRef>
              <c:f>Sheet1!$A$31:$A$37</c:f>
              <c:strCache>
                <c:ptCount val="7"/>
                <c:pt idx="0">
                  <c:v>W--&gt;C</c:v>
                </c:pt>
                <c:pt idx="1">
                  <c:v>W--&gt;A</c:v>
                </c:pt>
                <c:pt idx="2">
                  <c:v>C--&gt;D</c:v>
                </c:pt>
                <c:pt idx="3">
                  <c:v>C--&gt;A</c:v>
                </c:pt>
                <c:pt idx="4">
                  <c:v>A--&gt;W</c:v>
                </c:pt>
                <c:pt idx="5">
                  <c:v>A--&gt;C</c:v>
                </c:pt>
                <c:pt idx="6">
                  <c:v>D--&gt;A</c:v>
                </c:pt>
              </c:strCache>
            </c:strRef>
          </c:cat>
          <c:val>
            <c:numRef>
              <c:f>Sheet1!$C$31:$C$37</c:f>
              <c:numCache>
                <c:formatCode>General</c:formatCode>
                <c:ptCount val="7"/>
                <c:pt idx="0">
                  <c:v>21.7</c:v>
                </c:pt>
                <c:pt idx="1">
                  <c:v>27.5</c:v>
                </c:pt>
                <c:pt idx="2">
                  <c:v>32.6</c:v>
                </c:pt>
                <c:pt idx="3">
                  <c:v>36.800000000000004</c:v>
                </c:pt>
                <c:pt idx="4">
                  <c:v>31</c:v>
                </c:pt>
                <c:pt idx="5">
                  <c:v>35.300000000000004</c:v>
                </c:pt>
                <c:pt idx="6">
                  <c:v>32</c:v>
                </c:pt>
              </c:numCache>
            </c:numRef>
          </c:val>
        </c:ser>
        <c:ser>
          <c:idx val="2"/>
          <c:order val="2"/>
          <c:tx>
            <c:strRef>
              <c:f>Sheet1!$D$30</c:f>
              <c:strCache>
                <c:ptCount val="1"/>
                <c:pt idx="0">
                  <c:v>GFK (ours)</c:v>
                </c:pt>
              </c:strCache>
            </c:strRef>
          </c:tx>
          <c:spPr>
            <a:noFill/>
          </c:spPr>
          <c:cat>
            <c:strRef>
              <c:f>Sheet1!$A$31:$A$37</c:f>
              <c:strCache>
                <c:ptCount val="7"/>
                <c:pt idx="0">
                  <c:v>W--&gt;C</c:v>
                </c:pt>
                <c:pt idx="1">
                  <c:v>W--&gt;A</c:v>
                </c:pt>
                <c:pt idx="2">
                  <c:v>C--&gt;D</c:v>
                </c:pt>
                <c:pt idx="3">
                  <c:v>C--&gt;A</c:v>
                </c:pt>
                <c:pt idx="4">
                  <c:v>A--&gt;W</c:v>
                </c:pt>
                <c:pt idx="5">
                  <c:v>A--&gt;C</c:v>
                </c:pt>
                <c:pt idx="6">
                  <c:v>D--&gt;A</c:v>
                </c:pt>
              </c:strCache>
            </c:strRef>
          </c:cat>
          <c:val>
            <c:numRef>
              <c:f>Sheet1!$D$31:$D$37</c:f>
              <c:numCache>
                <c:formatCode>General</c:formatCode>
                <c:ptCount val="7"/>
                <c:pt idx="0">
                  <c:v>29.3</c:v>
                </c:pt>
                <c:pt idx="1">
                  <c:v>35.5</c:v>
                </c:pt>
                <c:pt idx="2">
                  <c:v>41.1</c:v>
                </c:pt>
                <c:pt idx="3">
                  <c:v>40.4</c:v>
                </c:pt>
                <c:pt idx="4">
                  <c:v>35.700000000000003</c:v>
                </c:pt>
                <c:pt idx="5">
                  <c:v>37.9</c:v>
                </c:pt>
                <c:pt idx="6">
                  <c:v>36.1</c:v>
                </c:pt>
              </c:numCache>
            </c:numRef>
          </c:val>
        </c:ser>
        <c:gapWidth val="75"/>
        <c:overlap val="5"/>
        <c:axId val="49420928"/>
        <c:axId val="49717632"/>
      </c:barChart>
      <c:catAx>
        <c:axId val="49420928"/>
        <c:scaling>
          <c:orientation val="minMax"/>
        </c:scaling>
        <c:axPos val="b"/>
        <c:majorTickMark val="none"/>
        <c:tickLblPos val="nextTo"/>
        <c:crossAx val="49717632"/>
        <c:crosses val="autoZero"/>
        <c:auto val="1"/>
        <c:lblAlgn val="ctr"/>
        <c:lblOffset val="100"/>
      </c:catAx>
      <c:valAx>
        <c:axId val="49717632"/>
        <c:scaling>
          <c:orientation val="minMax"/>
          <c:max val="40"/>
          <c:min val="10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49420928"/>
        <c:crosses val="autoZero"/>
        <c:crossBetween val="between"/>
        <c:majorUnit val="10"/>
      </c:valAx>
    </c:plotArea>
    <c:legend>
      <c:legendPos val="b"/>
      <c:layout>
        <c:manualLayout>
          <c:xMode val="edge"/>
          <c:yMode val="edge"/>
          <c:x val="6.457269764356395E-2"/>
          <c:y val="2.4876640419947602E-3"/>
          <c:w val="0.87818061203888242"/>
          <c:h val="8.1474520873570044E-2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autoTitleDeleted val="1"/>
    <c:plotArea>
      <c:layout>
        <c:manualLayout>
          <c:layoutTarget val="inner"/>
          <c:xMode val="edge"/>
          <c:yMode val="edge"/>
          <c:x val="7.6935335006201144E-2"/>
          <c:y val="0.16776729559748499"/>
          <c:w val="0.90291814484727728"/>
          <c:h val="0.71911256375971755"/>
        </c:manualLayout>
      </c:layout>
      <c:barChart>
        <c:barDir val="col"/>
        <c:grouping val="clustered"/>
        <c:ser>
          <c:idx val="0"/>
          <c:order val="0"/>
          <c:tx>
            <c:strRef>
              <c:f>Sheet1!$B$30</c:f>
              <c:strCache>
                <c:ptCount val="1"/>
                <c:pt idx="0">
                  <c:v>No adaptation</c:v>
                </c:pt>
              </c:strCache>
            </c:strRef>
          </c:tx>
          <c:cat>
            <c:strRef>
              <c:f>Sheet1!$A$31:$A$37</c:f>
              <c:strCache>
                <c:ptCount val="7"/>
                <c:pt idx="0">
                  <c:v>W--&gt;C</c:v>
                </c:pt>
                <c:pt idx="1">
                  <c:v>W--&gt;A</c:v>
                </c:pt>
                <c:pt idx="2">
                  <c:v>C--&gt;D</c:v>
                </c:pt>
                <c:pt idx="3">
                  <c:v>C--&gt;A</c:v>
                </c:pt>
                <c:pt idx="4">
                  <c:v>A--&gt;W</c:v>
                </c:pt>
                <c:pt idx="5">
                  <c:v>A--&gt;C</c:v>
                </c:pt>
                <c:pt idx="6">
                  <c:v>D--&gt;A</c:v>
                </c:pt>
              </c:strCache>
            </c:strRef>
          </c:cat>
          <c:val>
            <c:numRef>
              <c:f>Sheet1!$B$31:$B$37</c:f>
              <c:numCache>
                <c:formatCode>General</c:formatCode>
                <c:ptCount val="7"/>
                <c:pt idx="0">
                  <c:v>16.100000000000001</c:v>
                </c:pt>
                <c:pt idx="1">
                  <c:v>20.7</c:v>
                </c:pt>
                <c:pt idx="2">
                  <c:v>22</c:v>
                </c:pt>
                <c:pt idx="3">
                  <c:v>20.8</c:v>
                </c:pt>
                <c:pt idx="4">
                  <c:v>23.5</c:v>
                </c:pt>
                <c:pt idx="5">
                  <c:v>22.6</c:v>
                </c:pt>
                <c:pt idx="6">
                  <c:v>27.7</c:v>
                </c:pt>
              </c:numCache>
            </c:numRef>
          </c:val>
        </c:ser>
        <c:ser>
          <c:idx val="1"/>
          <c:order val="1"/>
          <c:tx>
            <c:strRef>
              <c:f>Sheet1!$C$30</c:f>
              <c:strCache>
                <c:ptCount val="1"/>
                <c:pt idx="0">
                  <c:v>[Gopalan et al.'11]</c:v>
                </c:pt>
              </c:strCache>
            </c:strRef>
          </c:tx>
          <c:cat>
            <c:strRef>
              <c:f>Sheet1!$A$31:$A$37</c:f>
              <c:strCache>
                <c:ptCount val="7"/>
                <c:pt idx="0">
                  <c:v>W--&gt;C</c:v>
                </c:pt>
                <c:pt idx="1">
                  <c:v>W--&gt;A</c:v>
                </c:pt>
                <c:pt idx="2">
                  <c:v>C--&gt;D</c:v>
                </c:pt>
                <c:pt idx="3">
                  <c:v>C--&gt;A</c:v>
                </c:pt>
                <c:pt idx="4">
                  <c:v>A--&gt;W</c:v>
                </c:pt>
                <c:pt idx="5">
                  <c:v>A--&gt;C</c:v>
                </c:pt>
                <c:pt idx="6">
                  <c:v>D--&gt;A</c:v>
                </c:pt>
              </c:strCache>
            </c:strRef>
          </c:cat>
          <c:val>
            <c:numRef>
              <c:f>Sheet1!$C$31:$C$37</c:f>
              <c:numCache>
                <c:formatCode>General</c:formatCode>
                <c:ptCount val="7"/>
                <c:pt idx="0">
                  <c:v>21.7</c:v>
                </c:pt>
                <c:pt idx="1">
                  <c:v>27.5</c:v>
                </c:pt>
                <c:pt idx="2">
                  <c:v>32.6</c:v>
                </c:pt>
                <c:pt idx="3">
                  <c:v>36.800000000000004</c:v>
                </c:pt>
                <c:pt idx="4">
                  <c:v>31</c:v>
                </c:pt>
                <c:pt idx="5">
                  <c:v>35.300000000000004</c:v>
                </c:pt>
                <c:pt idx="6">
                  <c:v>32</c:v>
                </c:pt>
              </c:numCache>
            </c:numRef>
          </c:val>
        </c:ser>
        <c:ser>
          <c:idx val="2"/>
          <c:order val="2"/>
          <c:tx>
            <c:strRef>
              <c:f>Sheet1!$D$30</c:f>
              <c:strCache>
                <c:ptCount val="1"/>
                <c:pt idx="0">
                  <c:v>GFK (ours)</c:v>
                </c:pt>
              </c:strCache>
            </c:strRef>
          </c:tx>
          <c:spPr>
            <a:noFill/>
          </c:spPr>
          <c:cat>
            <c:strRef>
              <c:f>Sheet1!$A$31:$A$37</c:f>
              <c:strCache>
                <c:ptCount val="7"/>
                <c:pt idx="0">
                  <c:v>W--&gt;C</c:v>
                </c:pt>
                <c:pt idx="1">
                  <c:v>W--&gt;A</c:v>
                </c:pt>
                <c:pt idx="2">
                  <c:v>C--&gt;D</c:v>
                </c:pt>
                <c:pt idx="3">
                  <c:v>C--&gt;A</c:v>
                </c:pt>
                <c:pt idx="4">
                  <c:v>A--&gt;W</c:v>
                </c:pt>
                <c:pt idx="5">
                  <c:v>A--&gt;C</c:v>
                </c:pt>
                <c:pt idx="6">
                  <c:v>D--&gt;A</c:v>
                </c:pt>
              </c:strCache>
            </c:strRef>
          </c:cat>
          <c:val>
            <c:numRef>
              <c:f>Sheet1!$D$31:$D$37</c:f>
              <c:numCache>
                <c:formatCode>General</c:formatCode>
                <c:ptCount val="7"/>
                <c:pt idx="0">
                  <c:v>29.3</c:v>
                </c:pt>
                <c:pt idx="1">
                  <c:v>35.5</c:v>
                </c:pt>
                <c:pt idx="2">
                  <c:v>41.1</c:v>
                </c:pt>
                <c:pt idx="3">
                  <c:v>40.4</c:v>
                </c:pt>
                <c:pt idx="4">
                  <c:v>35.700000000000003</c:v>
                </c:pt>
                <c:pt idx="5">
                  <c:v>37.9</c:v>
                </c:pt>
                <c:pt idx="6">
                  <c:v>36.1</c:v>
                </c:pt>
              </c:numCache>
            </c:numRef>
          </c:val>
        </c:ser>
        <c:gapWidth val="75"/>
        <c:overlap val="5"/>
        <c:axId val="49912448"/>
        <c:axId val="49922432"/>
      </c:barChart>
      <c:catAx>
        <c:axId val="49912448"/>
        <c:scaling>
          <c:orientation val="minMax"/>
        </c:scaling>
        <c:axPos val="b"/>
        <c:majorTickMark val="none"/>
        <c:tickLblPos val="nextTo"/>
        <c:crossAx val="49922432"/>
        <c:crosses val="autoZero"/>
        <c:auto val="1"/>
        <c:lblAlgn val="ctr"/>
        <c:lblOffset val="100"/>
      </c:catAx>
      <c:valAx>
        <c:axId val="49922432"/>
        <c:scaling>
          <c:orientation val="minMax"/>
          <c:max val="40"/>
          <c:min val="10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49912448"/>
        <c:crosses val="autoZero"/>
        <c:crossBetween val="between"/>
        <c:majorUnit val="10"/>
      </c:valAx>
    </c:plotArea>
    <c:legend>
      <c:legendPos val="b"/>
      <c:layout>
        <c:manualLayout>
          <c:xMode val="edge"/>
          <c:yMode val="edge"/>
          <c:x val="6.4572697643563937E-2"/>
          <c:y val="2.4876640419947611E-3"/>
          <c:w val="0.87818061203888309"/>
          <c:h val="8.1474520873570044E-2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autoTitleDeleted val="1"/>
    <c:plotArea>
      <c:layout>
        <c:manualLayout>
          <c:layoutTarget val="inner"/>
          <c:xMode val="edge"/>
          <c:yMode val="edge"/>
          <c:x val="7.6935335006201144E-2"/>
          <c:y val="0.16776729559748499"/>
          <c:w val="0.90291814484727728"/>
          <c:h val="0.71911256375971755"/>
        </c:manualLayout>
      </c:layout>
      <c:barChart>
        <c:barDir val="col"/>
        <c:grouping val="clustered"/>
        <c:ser>
          <c:idx val="0"/>
          <c:order val="0"/>
          <c:tx>
            <c:strRef>
              <c:f>Sheet1!$B$30</c:f>
              <c:strCache>
                <c:ptCount val="1"/>
                <c:pt idx="0">
                  <c:v>No adaptation</c:v>
                </c:pt>
              </c:strCache>
            </c:strRef>
          </c:tx>
          <c:cat>
            <c:strRef>
              <c:f>Sheet1!$A$31:$A$37</c:f>
              <c:strCache>
                <c:ptCount val="7"/>
                <c:pt idx="0">
                  <c:v>W--&gt;C</c:v>
                </c:pt>
                <c:pt idx="1">
                  <c:v>W--&gt;A</c:v>
                </c:pt>
                <c:pt idx="2">
                  <c:v>C--&gt;D</c:v>
                </c:pt>
                <c:pt idx="3">
                  <c:v>C--&gt;A</c:v>
                </c:pt>
                <c:pt idx="4">
                  <c:v>A--&gt;W</c:v>
                </c:pt>
                <c:pt idx="5">
                  <c:v>A--&gt;C</c:v>
                </c:pt>
                <c:pt idx="6">
                  <c:v>D--&gt;A</c:v>
                </c:pt>
              </c:strCache>
            </c:strRef>
          </c:cat>
          <c:val>
            <c:numRef>
              <c:f>Sheet1!$B$31:$B$37</c:f>
              <c:numCache>
                <c:formatCode>General</c:formatCode>
                <c:ptCount val="7"/>
                <c:pt idx="0">
                  <c:v>16.100000000000001</c:v>
                </c:pt>
                <c:pt idx="1">
                  <c:v>20.7</c:v>
                </c:pt>
                <c:pt idx="2">
                  <c:v>22</c:v>
                </c:pt>
                <c:pt idx="3">
                  <c:v>20.8</c:v>
                </c:pt>
                <c:pt idx="4">
                  <c:v>23.5</c:v>
                </c:pt>
                <c:pt idx="5">
                  <c:v>22.6</c:v>
                </c:pt>
                <c:pt idx="6">
                  <c:v>27.7</c:v>
                </c:pt>
              </c:numCache>
            </c:numRef>
          </c:val>
        </c:ser>
        <c:ser>
          <c:idx val="1"/>
          <c:order val="1"/>
          <c:tx>
            <c:strRef>
              <c:f>Sheet1!$C$30</c:f>
              <c:strCache>
                <c:ptCount val="1"/>
                <c:pt idx="0">
                  <c:v>[Gopalan et al.'11]</c:v>
                </c:pt>
              </c:strCache>
            </c:strRef>
          </c:tx>
          <c:cat>
            <c:strRef>
              <c:f>Sheet1!$A$31:$A$37</c:f>
              <c:strCache>
                <c:ptCount val="7"/>
                <c:pt idx="0">
                  <c:v>W--&gt;C</c:v>
                </c:pt>
                <c:pt idx="1">
                  <c:v>W--&gt;A</c:v>
                </c:pt>
                <c:pt idx="2">
                  <c:v>C--&gt;D</c:v>
                </c:pt>
                <c:pt idx="3">
                  <c:v>C--&gt;A</c:v>
                </c:pt>
                <c:pt idx="4">
                  <c:v>A--&gt;W</c:v>
                </c:pt>
                <c:pt idx="5">
                  <c:v>A--&gt;C</c:v>
                </c:pt>
                <c:pt idx="6">
                  <c:v>D--&gt;A</c:v>
                </c:pt>
              </c:strCache>
            </c:strRef>
          </c:cat>
          <c:val>
            <c:numRef>
              <c:f>Sheet1!$C$31:$C$37</c:f>
              <c:numCache>
                <c:formatCode>General</c:formatCode>
                <c:ptCount val="7"/>
                <c:pt idx="0">
                  <c:v>21.7</c:v>
                </c:pt>
                <c:pt idx="1">
                  <c:v>27.5</c:v>
                </c:pt>
                <c:pt idx="2">
                  <c:v>32.6</c:v>
                </c:pt>
                <c:pt idx="3">
                  <c:v>36.800000000000004</c:v>
                </c:pt>
                <c:pt idx="4">
                  <c:v>31</c:v>
                </c:pt>
                <c:pt idx="5">
                  <c:v>35.300000000000004</c:v>
                </c:pt>
                <c:pt idx="6">
                  <c:v>32</c:v>
                </c:pt>
              </c:numCache>
            </c:numRef>
          </c:val>
        </c:ser>
        <c:ser>
          <c:idx val="2"/>
          <c:order val="2"/>
          <c:tx>
            <c:strRef>
              <c:f>Sheet1!$D$30</c:f>
              <c:strCache>
                <c:ptCount val="1"/>
                <c:pt idx="0">
                  <c:v>GFK (ours)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Sheet1!$A$31:$A$37</c:f>
              <c:strCache>
                <c:ptCount val="7"/>
                <c:pt idx="0">
                  <c:v>W--&gt;C</c:v>
                </c:pt>
                <c:pt idx="1">
                  <c:v>W--&gt;A</c:v>
                </c:pt>
                <c:pt idx="2">
                  <c:v>C--&gt;D</c:v>
                </c:pt>
                <c:pt idx="3">
                  <c:v>C--&gt;A</c:v>
                </c:pt>
                <c:pt idx="4">
                  <c:v>A--&gt;W</c:v>
                </c:pt>
                <c:pt idx="5">
                  <c:v>A--&gt;C</c:v>
                </c:pt>
                <c:pt idx="6">
                  <c:v>D--&gt;A</c:v>
                </c:pt>
              </c:strCache>
            </c:strRef>
          </c:cat>
          <c:val>
            <c:numRef>
              <c:f>Sheet1!$D$31:$D$37</c:f>
              <c:numCache>
                <c:formatCode>General</c:formatCode>
                <c:ptCount val="7"/>
                <c:pt idx="0">
                  <c:v>29.3</c:v>
                </c:pt>
                <c:pt idx="1">
                  <c:v>35.5</c:v>
                </c:pt>
                <c:pt idx="2">
                  <c:v>41.1</c:v>
                </c:pt>
                <c:pt idx="3">
                  <c:v>40.4</c:v>
                </c:pt>
                <c:pt idx="4">
                  <c:v>35.700000000000003</c:v>
                </c:pt>
                <c:pt idx="5">
                  <c:v>37.9</c:v>
                </c:pt>
                <c:pt idx="6">
                  <c:v>36.1</c:v>
                </c:pt>
              </c:numCache>
            </c:numRef>
          </c:val>
        </c:ser>
        <c:gapWidth val="75"/>
        <c:overlap val="5"/>
        <c:axId val="50628096"/>
        <c:axId val="50629632"/>
      </c:barChart>
      <c:catAx>
        <c:axId val="50628096"/>
        <c:scaling>
          <c:orientation val="minMax"/>
        </c:scaling>
        <c:axPos val="b"/>
        <c:majorTickMark val="none"/>
        <c:tickLblPos val="nextTo"/>
        <c:crossAx val="50629632"/>
        <c:crosses val="autoZero"/>
        <c:auto val="1"/>
        <c:lblAlgn val="ctr"/>
        <c:lblOffset val="100"/>
      </c:catAx>
      <c:valAx>
        <c:axId val="50629632"/>
        <c:scaling>
          <c:orientation val="minMax"/>
          <c:max val="40"/>
          <c:min val="10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crossAx val="50628096"/>
        <c:crosses val="autoZero"/>
        <c:crossBetween val="between"/>
        <c:majorUnit val="10"/>
      </c:valAx>
    </c:plotArea>
    <c:legend>
      <c:legendPos val="b"/>
      <c:layout>
        <c:manualLayout>
          <c:xMode val="edge"/>
          <c:yMode val="edge"/>
          <c:x val="6.4572697643563937E-2"/>
          <c:y val="2.4876640419947611E-3"/>
          <c:w val="0.87818061203888309"/>
          <c:h val="8.1474520873570044E-2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autoTitleDeleted val="1"/>
    <c:plotArea>
      <c:layout>
        <c:manualLayout>
          <c:layoutTarget val="inner"/>
          <c:xMode val="edge"/>
          <c:yMode val="edge"/>
          <c:x val="0.10640897160582198"/>
          <c:y val="0.30332057451151989"/>
          <c:w val="0.86328799809114753"/>
          <c:h val="0.57607793817439601"/>
        </c:manualLayout>
      </c:layout>
      <c:barChart>
        <c:barDir val="col"/>
        <c:grouping val="clustered"/>
        <c:ser>
          <c:idx val="0"/>
          <c:order val="0"/>
          <c:tx>
            <c:strRef>
              <c:f>Sheet2!$B$1</c:f>
              <c:strCache>
                <c:ptCount val="1"/>
                <c:pt idx="0">
                  <c:v>No adaptation</c:v>
                </c:pt>
              </c:strCache>
            </c:strRef>
          </c:tx>
          <c:cat>
            <c:strRef>
              <c:f>Sheet2!$A$2:$A$4</c:f>
              <c:strCache>
                <c:ptCount val="3"/>
                <c:pt idx="0">
                  <c:v>W--&gt;A</c:v>
                </c:pt>
                <c:pt idx="1">
                  <c:v>C256--&gt;A</c:v>
                </c:pt>
                <c:pt idx="2">
                  <c:v>D--&gt;A</c:v>
                </c:pt>
              </c:strCache>
            </c:strRef>
          </c:cat>
          <c:val>
            <c:numRef>
              <c:f>Sheet2!$B$2:$B$4</c:f>
              <c:numCache>
                <c:formatCode>General</c:formatCode>
                <c:ptCount val="3"/>
                <c:pt idx="0">
                  <c:v>20.7</c:v>
                </c:pt>
                <c:pt idx="1">
                  <c:v>20.8</c:v>
                </c:pt>
                <c:pt idx="2">
                  <c:v>27.7</c:v>
                </c:pt>
              </c:numCache>
            </c:numRef>
          </c:val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[Gopalan et al.'11]</c:v>
                </c:pt>
              </c:strCache>
            </c:strRef>
          </c:tx>
          <c:cat>
            <c:strRef>
              <c:f>Sheet2!$A$2:$A$4</c:f>
              <c:strCache>
                <c:ptCount val="3"/>
                <c:pt idx="0">
                  <c:v>W--&gt;A</c:v>
                </c:pt>
                <c:pt idx="1">
                  <c:v>C256--&gt;A</c:v>
                </c:pt>
                <c:pt idx="2">
                  <c:v>D--&gt;A</c:v>
                </c:pt>
              </c:strCache>
            </c:strRef>
          </c:cat>
          <c:val>
            <c:numRef>
              <c:f>Sheet2!$C$2:$C$4</c:f>
              <c:numCache>
                <c:formatCode>General</c:formatCode>
                <c:ptCount val="3"/>
                <c:pt idx="0">
                  <c:v>27.5</c:v>
                </c:pt>
                <c:pt idx="1">
                  <c:v>36.800000000000004</c:v>
                </c:pt>
                <c:pt idx="2">
                  <c:v>32</c:v>
                </c:pt>
              </c:numCache>
            </c:numRef>
          </c:val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GFK (ours)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Sheet2!$A$2:$A$4</c:f>
              <c:strCache>
                <c:ptCount val="3"/>
                <c:pt idx="0">
                  <c:v>W--&gt;A</c:v>
                </c:pt>
                <c:pt idx="1">
                  <c:v>C256--&gt;A</c:v>
                </c:pt>
                <c:pt idx="2">
                  <c:v>D--&gt;A</c:v>
                </c:pt>
              </c:strCache>
            </c:strRef>
          </c:cat>
          <c:val>
            <c:numRef>
              <c:f>Sheet2!$D$2:$D$4</c:f>
              <c:numCache>
                <c:formatCode>General</c:formatCode>
                <c:ptCount val="3"/>
                <c:pt idx="0">
                  <c:v>35.5</c:v>
                </c:pt>
                <c:pt idx="1">
                  <c:v>40.4</c:v>
                </c:pt>
                <c:pt idx="2">
                  <c:v>36.1</c:v>
                </c:pt>
              </c:numCache>
            </c:numRef>
          </c:val>
        </c:ser>
        <c:gapWidth val="75"/>
        <c:overlap val="5"/>
        <c:axId val="50727168"/>
        <c:axId val="50737152"/>
      </c:barChart>
      <c:catAx>
        <c:axId val="50727168"/>
        <c:scaling>
          <c:orientation val="minMax"/>
        </c:scaling>
        <c:axPos val="b"/>
        <c:maj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0737152"/>
        <c:crosses val="autoZero"/>
        <c:auto val="1"/>
        <c:lblAlgn val="ctr"/>
        <c:lblOffset val="100"/>
      </c:catAx>
      <c:valAx>
        <c:axId val="50737152"/>
        <c:scaling>
          <c:orientation val="minMax"/>
          <c:max val="40"/>
          <c:min val="10"/>
        </c:scaling>
        <c:axPos val="l"/>
        <c:majorGridlines/>
        <c:numFmt formatCode="General" sourceLinked="1"/>
        <c:maj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400"/>
            </a:pPr>
            <a:endParaRPr lang="en-US"/>
          </a:p>
        </c:txPr>
        <c:crossAx val="50727168"/>
        <c:crosses val="autoZero"/>
        <c:crossBetween val="between"/>
        <c:majorUnit val="10"/>
      </c:valAx>
    </c:plotArea>
    <c:legend>
      <c:legendPos val="b"/>
      <c:layout>
        <c:manualLayout>
          <c:xMode val="edge"/>
          <c:yMode val="edge"/>
          <c:x val="0"/>
          <c:y val="2.4664625255176199E-3"/>
          <c:w val="0.99855762347888433"/>
          <c:h val="0.19197798191892679"/>
        </c:manualLayout>
      </c:layout>
      <c:txPr>
        <a:bodyPr/>
        <a:lstStyle/>
        <a:p>
          <a:pPr>
            <a:defRPr sz="1400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hart>
    <c:plotArea>
      <c:layout>
        <c:manualLayout>
          <c:layoutTarget val="inner"/>
          <c:xMode val="edge"/>
          <c:yMode val="edge"/>
          <c:x val="7.17183971189648E-2"/>
          <c:y val="0.2"/>
          <c:w val="0.93782396386498201"/>
          <c:h val="0.64636897361514123"/>
        </c:manualLayout>
      </c:layout>
      <c:barChart>
        <c:barDir val="col"/>
        <c:grouping val="clustered"/>
        <c:ser>
          <c:idx val="0"/>
          <c:order val="0"/>
          <c:tx>
            <c:strRef>
              <c:f>Sheet1!$B$2</c:f>
              <c:strCache>
                <c:ptCount val="1"/>
                <c:pt idx="0">
                  <c:v>No adaptation</c:v>
                </c:pt>
              </c:strCache>
            </c:strRef>
          </c:tx>
          <c:cat>
            <c:strRef>
              <c:f>Sheet1!$A$3:$A$9</c:f>
              <c:strCache>
                <c:ptCount val="7"/>
                <c:pt idx="0">
                  <c:v>W--&gt;C</c:v>
                </c:pt>
                <c:pt idx="1">
                  <c:v>W--&gt;A</c:v>
                </c:pt>
                <c:pt idx="2">
                  <c:v>C--&gt;D</c:v>
                </c:pt>
                <c:pt idx="3">
                  <c:v>C--&gt;A</c:v>
                </c:pt>
                <c:pt idx="4">
                  <c:v>A--&gt;W</c:v>
                </c:pt>
                <c:pt idx="5">
                  <c:v>A--&gt;C</c:v>
                </c:pt>
                <c:pt idx="6">
                  <c:v>D--&gt;A</c:v>
                </c:pt>
              </c:strCache>
            </c:strRef>
          </c:cat>
          <c:val>
            <c:numRef>
              <c:f>Sheet1!$B$3:$B$9</c:f>
              <c:numCache>
                <c:formatCode>General</c:formatCode>
                <c:ptCount val="7"/>
                <c:pt idx="0">
                  <c:v>20.8</c:v>
                </c:pt>
                <c:pt idx="1">
                  <c:v>30.8</c:v>
                </c:pt>
                <c:pt idx="2">
                  <c:v>26.5</c:v>
                </c:pt>
                <c:pt idx="3">
                  <c:v>23.1</c:v>
                </c:pt>
                <c:pt idx="4">
                  <c:v>31.6</c:v>
                </c:pt>
                <c:pt idx="5">
                  <c:v>24</c:v>
                </c:pt>
                <c:pt idx="6">
                  <c:v>31.3</c:v>
                </c:pt>
              </c:numCache>
            </c:numRef>
          </c:val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[Saenko et al.'10]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cat>
            <c:strRef>
              <c:f>Sheet1!$A$3:$A$9</c:f>
              <c:strCache>
                <c:ptCount val="7"/>
                <c:pt idx="0">
                  <c:v>W--&gt;C</c:v>
                </c:pt>
                <c:pt idx="1">
                  <c:v>W--&gt;A</c:v>
                </c:pt>
                <c:pt idx="2">
                  <c:v>C--&gt;D</c:v>
                </c:pt>
                <c:pt idx="3">
                  <c:v>C--&gt;A</c:v>
                </c:pt>
                <c:pt idx="4">
                  <c:v>A--&gt;W</c:v>
                </c:pt>
                <c:pt idx="5">
                  <c:v>A--&gt;C</c:v>
                </c:pt>
                <c:pt idx="6">
                  <c:v>D--&gt;A</c:v>
                </c:pt>
              </c:strCache>
            </c:strRef>
          </c:cat>
          <c:val>
            <c:numRef>
              <c:f>Sheet1!$C$3:$C$9</c:f>
              <c:numCache>
                <c:formatCode>General</c:formatCode>
                <c:ptCount val="7"/>
                <c:pt idx="0">
                  <c:v>21.7</c:v>
                </c:pt>
                <c:pt idx="1">
                  <c:v>32.300000000000004</c:v>
                </c:pt>
                <c:pt idx="2">
                  <c:v>35</c:v>
                </c:pt>
                <c:pt idx="3">
                  <c:v>33.700000000000003</c:v>
                </c:pt>
                <c:pt idx="4">
                  <c:v>36</c:v>
                </c:pt>
                <c:pt idx="5">
                  <c:v>27.3</c:v>
                </c:pt>
                <c:pt idx="6">
                  <c:v>30.3</c:v>
                </c:pt>
              </c:numCache>
            </c:numRef>
          </c:val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[Gopalan et al.'11]</c:v>
                </c:pt>
              </c:strCache>
            </c:strRef>
          </c:tx>
          <c:spPr>
            <a:solidFill>
              <a:srgbClr val="C00000">
                <a:alpha val="78000"/>
              </a:srgbClr>
            </a:solidFill>
          </c:spPr>
          <c:cat>
            <c:strRef>
              <c:f>Sheet1!$A$3:$A$9</c:f>
              <c:strCache>
                <c:ptCount val="7"/>
                <c:pt idx="0">
                  <c:v>W--&gt;C</c:v>
                </c:pt>
                <c:pt idx="1">
                  <c:v>W--&gt;A</c:v>
                </c:pt>
                <c:pt idx="2">
                  <c:v>C--&gt;D</c:v>
                </c:pt>
                <c:pt idx="3">
                  <c:v>C--&gt;A</c:v>
                </c:pt>
                <c:pt idx="4">
                  <c:v>A--&gt;W</c:v>
                </c:pt>
                <c:pt idx="5">
                  <c:v>A--&gt;C</c:v>
                </c:pt>
                <c:pt idx="6">
                  <c:v>D--&gt;A</c:v>
                </c:pt>
              </c:strCache>
            </c:strRef>
          </c:cat>
          <c:val>
            <c:numRef>
              <c:f>Sheet1!$D$3:$D$9</c:f>
              <c:numCache>
                <c:formatCode>General</c:formatCode>
                <c:ptCount val="7"/>
                <c:pt idx="0">
                  <c:v>29.2</c:v>
                </c:pt>
                <c:pt idx="1">
                  <c:v>38.200000000000003</c:v>
                </c:pt>
                <c:pt idx="2">
                  <c:v>36.6</c:v>
                </c:pt>
                <c:pt idx="3">
                  <c:v>40.200000000000003</c:v>
                </c:pt>
                <c:pt idx="4">
                  <c:v>37.9</c:v>
                </c:pt>
                <c:pt idx="5">
                  <c:v>37.700000000000003</c:v>
                </c:pt>
                <c:pt idx="6">
                  <c:v>39.200000000000003</c:v>
                </c:pt>
              </c:numCache>
            </c:numRef>
          </c:val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GFK (ours)</c:v>
                </c:pt>
              </c:strCache>
            </c:strRef>
          </c:tx>
          <c:cat>
            <c:strRef>
              <c:f>Sheet1!$A$3:$A$9</c:f>
              <c:strCache>
                <c:ptCount val="7"/>
                <c:pt idx="0">
                  <c:v>W--&gt;C</c:v>
                </c:pt>
                <c:pt idx="1">
                  <c:v>W--&gt;A</c:v>
                </c:pt>
                <c:pt idx="2">
                  <c:v>C--&gt;D</c:v>
                </c:pt>
                <c:pt idx="3">
                  <c:v>C--&gt;A</c:v>
                </c:pt>
                <c:pt idx="4">
                  <c:v>A--&gt;W</c:v>
                </c:pt>
                <c:pt idx="5">
                  <c:v>A--&gt;C</c:v>
                </c:pt>
                <c:pt idx="6">
                  <c:v>D--&gt;A</c:v>
                </c:pt>
              </c:strCache>
            </c:strRef>
          </c:cat>
          <c:val>
            <c:numRef>
              <c:f>Sheet1!$E$3:$E$9</c:f>
              <c:numCache>
                <c:formatCode>General</c:formatCode>
                <c:ptCount val="7"/>
                <c:pt idx="0">
                  <c:v>32.1</c:v>
                </c:pt>
                <c:pt idx="1">
                  <c:v>46.2</c:v>
                </c:pt>
                <c:pt idx="2">
                  <c:v>55</c:v>
                </c:pt>
                <c:pt idx="3">
                  <c:v>46.1</c:v>
                </c:pt>
                <c:pt idx="4">
                  <c:v>56.9</c:v>
                </c:pt>
                <c:pt idx="5">
                  <c:v>39.6</c:v>
                </c:pt>
                <c:pt idx="6">
                  <c:v>46.2</c:v>
                </c:pt>
              </c:numCache>
            </c:numRef>
          </c:val>
        </c:ser>
        <c:axId val="50812800"/>
        <c:axId val="50814336"/>
      </c:barChart>
      <c:catAx>
        <c:axId val="50812800"/>
        <c:scaling>
          <c:orientation val="minMax"/>
        </c:scaling>
        <c:axPos val="b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50814336"/>
        <c:crosses val="autoZero"/>
        <c:auto val="1"/>
        <c:lblAlgn val="ctr"/>
        <c:lblOffset val="100"/>
      </c:catAx>
      <c:valAx>
        <c:axId val="50814336"/>
        <c:scaling>
          <c:orientation val="minMax"/>
          <c:min val="10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50812800"/>
        <c:crosses val="autoZero"/>
        <c:crossBetween val="between"/>
        <c:majorUnit val="10"/>
      </c:valAx>
    </c:plotArea>
    <c:legend>
      <c:legendPos val="r"/>
      <c:layout>
        <c:manualLayout>
          <c:xMode val="edge"/>
          <c:yMode val="edge"/>
          <c:x val="8.1207196484160443E-2"/>
          <c:y val="1.5238845144356606E-3"/>
          <c:w val="0.86987792223646465"/>
          <c:h val="0.15881222084081617"/>
        </c:manualLayout>
      </c:layout>
      <c:txPr>
        <a:bodyPr/>
        <a:lstStyle/>
        <a:p>
          <a:pPr>
            <a:defRPr sz="1800"/>
          </a:pPr>
          <a:endParaRPr lang="en-US"/>
        </a:p>
      </c:txPr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>
        <c:manualLayout>
          <c:layoutTarget val="inner"/>
          <c:xMode val="edge"/>
          <c:yMode val="edge"/>
          <c:x val="8.1155028318828815E-2"/>
          <c:y val="0.20603568135064199"/>
          <c:w val="0.92150710548073556"/>
          <c:h val="0.6450303477690289"/>
        </c:manualLayout>
      </c:layout>
      <c:barChart>
        <c:barDir val="col"/>
        <c:grouping val="clustered"/>
        <c:ser>
          <c:idx val="0"/>
          <c:order val="0"/>
          <c:tx>
            <c:strRef>
              <c:f>Sheet1!$B$16</c:f>
              <c:strCache>
                <c:ptCount val="1"/>
                <c:pt idx="0">
                  <c:v>Self</c:v>
                </c:pt>
              </c:strCache>
            </c:strRef>
          </c:tx>
          <c:cat>
            <c:strRef>
              <c:f>Sheet1!$A$17:$A$19</c:f>
              <c:strCache>
                <c:ptCount val="3"/>
                <c:pt idx="0">
                  <c:v>PASCAL </c:v>
                </c:pt>
                <c:pt idx="1">
                  <c:v>ImageNet</c:v>
                </c:pt>
                <c:pt idx="2">
                  <c:v>Caltech-101</c:v>
                </c:pt>
              </c:strCache>
            </c:strRef>
          </c:cat>
          <c:val>
            <c:numRef>
              <c:f>Sheet1!$B$17:$B$19</c:f>
              <c:numCache>
                <c:formatCode>General</c:formatCode>
                <c:ptCount val="3"/>
                <c:pt idx="0">
                  <c:v>37.9</c:v>
                </c:pt>
                <c:pt idx="1">
                  <c:v>47.9</c:v>
                </c:pt>
                <c:pt idx="2">
                  <c:v>66.599999999999994</c:v>
                </c:pt>
              </c:numCache>
            </c:numRef>
          </c:val>
        </c:ser>
        <c:ser>
          <c:idx val="1"/>
          <c:order val="1"/>
          <c:tx>
            <c:strRef>
              <c:f>Sheet1!$C$16</c:f>
              <c:strCache>
                <c:ptCount val="1"/>
                <c:pt idx="0">
                  <c:v>Cross (no adaptation)</c:v>
                </c:pt>
              </c:strCache>
            </c:strRef>
          </c:tx>
          <c:spPr>
            <a:noFill/>
          </c:spPr>
          <c:cat>
            <c:strRef>
              <c:f>Sheet1!$A$17:$A$19</c:f>
              <c:strCache>
                <c:ptCount val="3"/>
                <c:pt idx="0">
                  <c:v>PASCAL </c:v>
                </c:pt>
                <c:pt idx="1">
                  <c:v>ImageNet</c:v>
                </c:pt>
                <c:pt idx="2">
                  <c:v>Caltech-101</c:v>
                </c:pt>
              </c:strCache>
            </c:strRef>
          </c:cat>
          <c:val>
            <c:numRef>
              <c:f>Sheet1!$C$17:$C$19</c:f>
              <c:numCache>
                <c:formatCode>General</c:formatCode>
                <c:ptCount val="3"/>
                <c:pt idx="0">
                  <c:v>36.4</c:v>
                </c:pt>
                <c:pt idx="1">
                  <c:v>39</c:v>
                </c:pt>
                <c:pt idx="2">
                  <c:v>35.300000000000004</c:v>
                </c:pt>
              </c:numCache>
            </c:numRef>
          </c:val>
        </c:ser>
        <c:ser>
          <c:idx val="2"/>
          <c:order val="2"/>
          <c:tx>
            <c:strRef>
              <c:f>Sheet1!$D$16</c:f>
              <c:strCache>
                <c:ptCount val="1"/>
                <c:pt idx="0">
                  <c:v>Cross (with adaptation)</c:v>
                </c:pt>
              </c:strCache>
            </c:strRef>
          </c:tx>
          <c:spPr>
            <a:noFill/>
          </c:spPr>
          <c:cat>
            <c:strRef>
              <c:f>Sheet1!$A$17:$A$19</c:f>
              <c:strCache>
                <c:ptCount val="3"/>
                <c:pt idx="0">
                  <c:v>PASCAL </c:v>
                </c:pt>
                <c:pt idx="1">
                  <c:v>ImageNet</c:v>
                </c:pt>
                <c:pt idx="2">
                  <c:v>Caltech-101</c:v>
                </c:pt>
              </c:strCache>
            </c:strRef>
          </c:cat>
          <c:val>
            <c:numRef>
              <c:f>Sheet1!$D$17:$D$19</c:f>
              <c:numCache>
                <c:formatCode>General</c:formatCode>
                <c:ptCount val="3"/>
                <c:pt idx="0">
                  <c:v>41.7</c:v>
                </c:pt>
                <c:pt idx="1">
                  <c:v>46</c:v>
                </c:pt>
                <c:pt idx="2">
                  <c:v>35.800000000000004</c:v>
                </c:pt>
              </c:numCache>
            </c:numRef>
          </c:val>
        </c:ser>
        <c:axId val="50864896"/>
        <c:axId val="50866432"/>
      </c:barChart>
      <c:catAx>
        <c:axId val="50864896"/>
        <c:scaling>
          <c:orientation val="minMax"/>
        </c:scaling>
        <c:axPos val="b"/>
        <c:tickLblPos val="nextTo"/>
        <c:crossAx val="50866432"/>
        <c:crosses val="autoZero"/>
        <c:auto val="1"/>
        <c:lblAlgn val="ctr"/>
        <c:lblOffset val="100"/>
      </c:catAx>
      <c:valAx>
        <c:axId val="50866432"/>
        <c:scaling>
          <c:orientation val="minMax"/>
          <c:min val="30"/>
        </c:scaling>
        <c:axPos val="l"/>
        <c:majorGridlines/>
        <c:numFmt formatCode="General" sourceLinked="1"/>
        <c:tickLblPos val="nextTo"/>
        <c:crossAx val="50864896"/>
        <c:crosses val="autoZero"/>
        <c:crossBetween val="between"/>
        <c:majorUnit val="10"/>
      </c:valAx>
    </c:plotArea>
    <c:legend>
      <c:legendPos val="r"/>
      <c:layout>
        <c:manualLayout>
          <c:xMode val="edge"/>
          <c:yMode val="edge"/>
          <c:x val="0"/>
          <c:y val="3.1712421082500395E-3"/>
          <c:w val="0.99887435945506808"/>
          <c:h val="0.12108718832021002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>
        <c:manualLayout>
          <c:layoutTarget val="inner"/>
          <c:xMode val="edge"/>
          <c:yMode val="edge"/>
          <c:x val="8.1155028318828759E-2"/>
          <c:y val="0.20603568135064199"/>
          <c:w val="0.92150710548073556"/>
          <c:h val="0.6450303477690289"/>
        </c:manualLayout>
      </c:layout>
      <c:barChart>
        <c:barDir val="col"/>
        <c:grouping val="clustered"/>
        <c:ser>
          <c:idx val="0"/>
          <c:order val="0"/>
          <c:tx>
            <c:strRef>
              <c:f>Sheet1!$B$16</c:f>
              <c:strCache>
                <c:ptCount val="1"/>
                <c:pt idx="0">
                  <c:v>Self</c:v>
                </c:pt>
              </c:strCache>
            </c:strRef>
          </c:tx>
          <c:cat>
            <c:strRef>
              <c:f>Sheet1!$A$17:$A$19</c:f>
              <c:strCache>
                <c:ptCount val="3"/>
                <c:pt idx="0">
                  <c:v>PASCAL </c:v>
                </c:pt>
                <c:pt idx="1">
                  <c:v>ImageNet</c:v>
                </c:pt>
                <c:pt idx="2">
                  <c:v>Caltech-101</c:v>
                </c:pt>
              </c:strCache>
            </c:strRef>
          </c:cat>
          <c:val>
            <c:numRef>
              <c:f>Sheet1!$B$17:$B$19</c:f>
              <c:numCache>
                <c:formatCode>General</c:formatCode>
                <c:ptCount val="3"/>
                <c:pt idx="0">
                  <c:v>37.9</c:v>
                </c:pt>
                <c:pt idx="1">
                  <c:v>47.9</c:v>
                </c:pt>
                <c:pt idx="2">
                  <c:v>66.599999999999994</c:v>
                </c:pt>
              </c:numCache>
            </c:numRef>
          </c:val>
        </c:ser>
        <c:ser>
          <c:idx val="1"/>
          <c:order val="1"/>
          <c:tx>
            <c:strRef>
              <c:f>Sheet1!$C$16</c:f>
              <c:strCache>
                <c:ptCount val="1"/>
                <c:pt idx="0">
                  <c:v>Cross (no adaptation)</c:v>
                </c:pt>
              </c:strCache>
            </c:strRef>
          </c:tx>
          <c:cat>
            <c:strRef>
              <c:f>Sheet1!$A$17:$A$19</c:f>
              <c:strCache>
                <c:ptCount val="3"/>
                <c:pt idx="0">
                  <c:v>PASCAL </c:v>
                </c:pt>
                <c:pt idx="1">
                  <c:v>ImageNet</c:v>
                </c:pt>
                <c:pt idx="2">
                  <c:v>Caltech-101</c:v>
                </c:pt>
              </c:strCache>
            </c:strRef>
          </c:cat>
          <c:val>
            <c:numRef>
              <c:f>Sheet1!$C$17:$C$19</c:f>
              <c:numCache>
                <c:formatCode>General</c:formatCode>
                <c:ptCount val="3"/>
                <c:pt idx="0">
                  <c:v>36.4</c:v>
                </c:pt>
                <c:pt idx="1">
                  <c:v>39</c:v>
                </c:pt>
                <c:pt idx="2">
                  <c:v>35.300000000000004</c:v>
                </c:pt>
              </c:numCache>
            </c:numRef>
          </c:val>
        </c:ser>
        <c:ser>
          <c:idx val="2"/>
          <c:order val="2"/>
          <c:tx>
            <c:strRef>
              <c:f>Sheet1!$D$16</c:f>
              <c:strCache>
                <c:ptCount val="1"/>
                <c:pt idx="0">
                  <c:v>Cross (with adaptation)</c:v>
                </c:pt>
              </c:strCache>
            </c:strRef>
          </c:tx>
          <c:spPr>
            <a:noFill/>
          </c:spPr>
          <c:cat>
            <c:strRef>
              <c:f>Sheet1!$A$17:$A$19</c:f>
              <c:strCache>
                <c:ptCount val="3"/>
                <c:pt idx="0">
                  <c:v>PASCAL </c:v>
                </c:pt>
                <c:pt idx="1">
                  <c:v>ImageNet</c:v>
                </c:pt>
                <c:pt idx="2">
                  <c:v>Caltech-101</c:v>
                </c:pt>
              </c:strCache>
            </c:strRef>
          </c:cat>
          <c:val>
            <c:numRef>
              <c:f>Sheet1!$D$17:$D$19</c:f>
              <c:numCache>
                <c:formatCode>General</c:formatCode>
                <c:ptCount val="3"/>
                <c:pt idx="0">
                  <c:v>41.7</c:v>
                </c:pt>
                <c:pt idx="1">
                  <c:v>46</c:v>
                </c:pt>
                <c:pt idx="2">
                  <c:v>35.800000000000004</c:v>
                </c:pt>
              </c:numCache>
            </c:numRef>
          </c:val>
        </c:ser>
        <c:axId val="50953600"/>
        <c:axId val="50959488"/>
      </c:barChart>
      <c:catAx>
        <c:axId val="50953600"/>
        <c:scaling>
          <c:orientation val="minMax"/>
        </c:scaling>
        <c:axPos val="b"/>
        <c:tickLblPos val="nextTo"/>
        <c:crossAx val="50959488"/>
        <c:crosses val="autoZero"/>
        <c:auto val="1"/>
        <c:lblAlgn val="ctr"/>
        <c:lblOffset val="100"/>
      </c:catAx>
      <c:valAx>
        <c:axId val="50959488"/>
        <c:scaling>
          <c:orientation val="minMax"/>
          <c:min val="30"/>
        </c:scaling>
        <c:axPos val="l"/>
        <c:majorGridlines/>
        <c:numFmt formatCode="General" sourceLinked="1"/>
        <c:tickLblPos val="nextTo"/>
        <c:crossAx val="50953600"/>
        <c:crosses val="autoZero"/>
        <c:crossBetween val="between"/>
        <c:majorUnit val="10"/>
      </c:valAx>
    </c:plotArea>
    <c:legend>
      <c:legendPos val="r"/>
      <c:layout>
        <c:manualLayout>
          <c:xMode val="edge"/>
          <c:yMode val="edge"/>
          <c:x val="0"/>
          <c:y val="3.1712421082500395E-3"/>
          <c:w val="0.99887435945506808"/>
          <c:h val="0.12108718832021002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>
        <c:manualLayout>
          <c:layoutTarget val="inner"/>
          <c:xMode val="edge"/>
          <c:yMode val="edge"/>
          <c:x val="8.1155028318828717E-2"/>
          <c:y val="0.20603568135064199"/>
          <c:w val="0.92150710548073556"/>
          <c:h val="0.6450303477690289"/>
        </c:manualLayout>
      </c:layout>
      <c:barChart>
        <c:barDir val="col"/>
        <c:grouping val="clustered"/>
        <c:ser>
          <c:idx val="0"/>
          <c:order val="0"/>
          <c:tx>
            <c:strRef>
              <c:f>Sheet1!$B$16</c:f>
              <c:strCache>
                <c:ptCount val="1"/>
                <c:pt idx="0">
                  <c:v>Self</c:v>
                </c:pt>
              </c:strCache>
            </c:strRef>
          </c:tx>
          <c:cat>
            <c:strRef>
              <c:f>Sheet1!$A$17:$A$19</c:f>
              <c:strCache>
                <c:ptCount val="3"/>
                <c:pt idx="0">
                  <c:v>PASCAL </c:v>
                </c:pt>
                <c:pt idx="1">
                  <c:v>ImageNet</c:v>
                </c:pt>
                <c:pt idx="2">
                  <c:v>Caltech-101</c:v>
                </c:pt>
              </c:strCache>
            </c:strRef>
          </c:cat>
          <c:val>
            <c:numRef>
              <c:f>Sheet1!$B$17:$B$19</c:f>
              <c:numCache>
                <c:formatCode>General</c:formatCode>
                <c:ptCount val="3"/>
                <c:pt idx="0">
                  <c:v>37.9</c:v>
                </c:pt>
                <c:pt idx="1">
                  <c:v>47.9</c:v>
                </c:pt>
                <c:pt idx="2">
                  <c:v>66.599999999999994</c:v>
                </c:pt>
              </c:numCache>
            </c:numRef>
          </c:val>
        </c:ser>
        <c:ser>
          <c:idx val="1"/>
          <c:order val="1"/>
          <c:tx>
            <c:strRef>
              <c:f>Sheet1!$C$16</c:f>
              <c:strCache>
                <c:ptCount val="1"/>
                <c:pt idx="0">
                  <c:v>Cross (no adaptation)</c:v>
                </c:pt>
              </c:strCache>
            </c:strRef>
          </c:tx>
          <c:cat>
            <c:strRef>
              <c:f>Sheet1!$A$17:$A$19</c:f>
              <c:strCache>
                <c:ptCount val="3"/>
                <c:pt idx="0">
                  <c:v>PASCAL </c:v>
                </c:pt>
                <c:pt idx="1">
                  <c:v>ImageNet</c:v>
                </c:pt>
                <c:pt idx="2">
                  <c:v>Caltech-101</c:v>
                </c:pt>
              </c:strCache>
            </c:strRef>
          </c:cat>
          <c:val>
            <c:numRef>
              <c:f>Sheet1!$C$17:$C$19</c:f>
              <c:numCache>
                <c:formatCode>General</c:formatCode>
                <c:ptCount val="3"/>
                <c:pt idx="0">
                  <c:v>36.4</c:v>
                </c:pt>
                <c:pt idx="1">
                  <c:v>39</c:v>
                </c:pt>
                <c:pt idx="2">
                  <c:v>35.300000000000004</c:v>
                </c:pt>
              </c:numCache>
            </c:numRef>
          </c:val>
        </c:ser>
        <c:ser>
          <c:idx val="2"/>
          <c:order val="2"/>
          <c:tx>
            <c:strRef>
              <c:f>Sheet1!$D$16</c:f>
              <c:strCache>
                <c:ptCount val="1"/>
                <c:pt idx="0">
                  <c:v>Cross (with adaptation)</c:v>
                </c:pt>
              </c:strCache>
            </c:strRef>
          </c:tx>
          <c:cat>
            <c:strRef>
              <c:f>Sheet1!$A$17:$A$19</c:f>
              <c:strCache>
                <c:ptCount val="3"/>
                <c:pt idx="0">
                  <c:v>PASCAL </c:v>
                </c:pt>
                <c:pt idx="1">
                  <c:v>ImageNet</c:v>
                </c:pt>
                <c:pt idx="2">
                  <c:v>Caltech-101</c:v>
                </c:pt>
              </c:strCache>
            </c:strRef>
          </c:cat>
          <c:val>
            <c:numRef>
              <c:f>Sheet1!$D$17:$D$19</c:f>
              <c:numCache>
                <c:formatCode>General</c:formatCode>
                <c:ptCount val="3"/>
                <c:pt idx="0">
                  <c:v>41.7</c:v>
                </c:pt>
                <c:pt idx="1">
                  <c:v>46</c:v>
                </c:pt>
                <c:pt idx="2">
                  <c:v>35.800000000000004</c:v>
                </c:pt>
              </c:numCache>
            </c:numRef>
          </c:val>
        </c:ser>
        <c:axId val="51010560"/>
        <c:axId val="51016448"/>
      </c:barChart>
      <c:catAx>
        <c:axId val="51010560"/>
        <c:scaling>
          <c:orientation val="minMax"/>
        </c:scaling>
        <c:axPos val="b"/>
        <c:tickLblPos val="nextTo"/>
        <c:crossAx val="51016448"/>
        <c:crosses val="autoZero"/>
        <c:auto val="1"/>
        <c:lblAlgn val="ctr"/>
        <c:lblOffset val="100"/>
      </c:catAx>
      <c:valAx>
        <c:axId val="51016448"/>
        <c:scaling>
          <c:orientation val="minMax"/>
          <c:min val="30"/>
        </c:scaling>
        <c:axPos val="l"/>
        <c:majorGridlines/>
        <c:numFmt formatCode="General" sourceLinked="1"/>
        <c:tickLblPos val="nextTo"/>
        <c:crossAx val="51010560"/>
        <c:crosses val="autoZero"/>
        <c:crossBetween val="between"/>
        <c:majorUnit val="10"/>
      </c:valAx>
    </c:plotArea>
    <c:legend>
      <c:legendPos val="r"/>
      <c:layout>
        <c:manualLayout>
          <c:xMode val="edge"/>
          <c:yMode val="edge"/>
          <c:x val="0"/>
          <c:y val="3.1712421082500395E-3"/>
          <c:w val="0.99887435945506808"/>
          <c:h val="0.12108718832021002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7.wmf"/><Relationship Id="rId1" Type="http://schemas.openxmlformats.org/officeDocument/2006/relationships/image" Target="../media/image21.wmf"/><Relationship Id="rId4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7.wmf"/><Relationship Id="rId1" Type="http://schemas.openxmlformats.org/officeDocument/2006/relationships/image" Target="../media/image21.wmf"/><Relationship Id="rId4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6.wmf"/><Relationship Id="rId1" Type="http://schemas.openxmlformats.org/officeDocument/2006/relationships/image" Target="../media/image17.wmf"/><Relationship Id="rId4" Type="http://schemas.openxmlformats.org/officeDocument/2006/relationships/image" Target="../media/image2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7.wmf"/><Relationship Id="rId1" Type="http://schemas.openxmlformats.org/officeDocument/2006/relationships/image" Target="../media/image21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63425-1AD1-4C3C-A4B5-27098ECDF21A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B995-86BB-455C-B9CD-CA8A496DA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277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1890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9743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9743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9743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828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828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828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2976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25760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61384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480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480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480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7480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00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0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005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30331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87513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303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9182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2B995-86BB-455C-B9CD-CA8A496DAC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8974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5A2D-2C77-483C-BD94-A439DE7C4D28}" type="datetime1">
              <a:rPr lang="en-US" smtClean="0"/>
              <a:pPr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905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AB39-B1C9-4F05-B8A2-01249E89ADBF}" type="datetime1">
              <a:rPr lang="en-US" smtClean="0"/>
              <a:pPr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1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1934-98A3-4B9A-9196-EB7285712023}" type="datetime1">
              <a:rPr lang="en-US" smtClean="0"/>
              <a:pPr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163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5A2D-2C77-483C-BD94-A439DE7C4D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9051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5A86-522D-4DE8-8527-57055FFE24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005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2165-E835-4462-8B71-1EF78C7EA2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6370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B87C-F444-42E3-BBBD-227D230F2D7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8851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4F74-F6DD-47B8-99F3-27A6F6E09BC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135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4CC7-DF9F-4A4F-97F5-E5E13CEDBE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512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2690-8F1D-4B6D-A84A-6DC9292D2B2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9151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9312-26FE-417E-9A5F-337C9E26FD4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18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5A86-522D-4DE8-8527-57055FFE240A}" type="datetime1">
              <a:rPr lang="en-US" smtClean="0"/>
              <a:pPr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005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AE7A-3F68-4518-8EC8-FBA17BEAB2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1713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AB39-B1C9-4F05-B8A2-01249E89AD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181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1934-98A3-4B9A-9196-EB728571202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163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2165-E835-4462-8B71-1EF78C7EA20B}" type="datetime1">
              <a:rPr lang="en-US" smtClean="0"/>
              <a:pPr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637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B87C-F444-42E3-BBBD-227D230F2D7E}" type="datetime1">
              <a:rPr lang="en-US" smtClean="0"/>
              <a:pPr/>
              <a:t>6/25/2012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885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4F74-F6DD-47B8-99F3-27A6F6E09BCC}" type="datetime1">
              <a:rPr lang="en-US" smtClean="0"/>
              <a:pPr/>
              <a:t>6/25/2012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135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74CC7-DF9F-4A4F-97F5-E5E13CEDBE98}" type="datetime1">
              <a:rPr lang="en-US" smtClean="0"/>
              <a:pPr/>
              <a:t>6/25/2012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7451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2690-8F1D-4B6D-A84A-6DC9292D2B26}" type="datetime1">
              <a:rPr lang="en-US" smtClean="0"/>
              <a:pPr/>
              <a:t>6/25/2012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915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89312-26FE-417E-9A5F-337C9E26FD4D}" type="datetime1">
              <a:rPr lang="en-US" smtClean="0"/>
              <a:pPr/>
              <a:t>6/25/2012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218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AE7A-3F68-4518-8EC8-FBA17BEAB228}" type="datetime1">
              <a:rPr lang="en-US" smtClean="0"/>
              <a:pPr/>
              <a:t>6/25/2012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4171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7A5-1E44-4A2C-9BC8-B0D7AA92C861}" type="datetime1">
              <a:rPr lang="en-US" smtClean="0"/>
              <a:pPr/>
              <a:t>6/25/2012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85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7A5-1E44-4A2C-9BC8-B0D7AA92C86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6/25/2012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85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3.bin"/><Relationship Id="rId2" Type="http://schemas.openxmlformats.org/officeDocument/2006/relationships/tags" Target="../tags/tag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5.bin"/><Relationship Id="rId2" Type="http://schemas.openxmlformats.org/officeDocument/2006/relationships/tags" Target="../tags/tag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11.xml"/><Relationship Id="rId9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oleObject" Target="../embeddings/oleObject20.bin"/><Relationship Id="rId4" Type="http://schemas.openxmlformats.org/officeDocument/2006/relationships/notesSlide" Target="../notesSlides/notesSlide12.xml"/><Relationship Id="rId9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21.bin"/><Relationship Id="rId2" Type="http://schemas.openxmlformats.org/officeDocument/2006/relationships/tags" Target="../tags/tag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png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12.png"/><Relationship Id="rId10" Type="http://schemas.openxmlformats.org/officeDocument/2006/relationships/oleObject" Target="../embeddings/oleObject23.bin"/><Relationship Id="rId4" Type="http://schemas.openxmlformats.org/officeDocument/2006/relationships/notesSlide" Target="../notesSlides/notesSlide13.xml"/><Relationship Id="rId9" Type="http://schemas.openxmlformats.org/officeDocument/2006/relationships/oleObject" Target="../embeddings/oleObject2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13.png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12.png"/><Relationship Id="rId9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13.png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12.png"/><Relationship Id="rId9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oleObject" Target="../embeddings/oleObject3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chart" Target="../charts/char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chart" Target="../charts/char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chart" Target="../charts/char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chart" Target="../charts/char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oleObject" Target="../embeddings/oleObject6.bin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rgbClr val="FF0000"/>
                </a:solidFill>
                <a:latin typeface="+mn-lt"/>
              </a:rPr>
              <a:t>Geodesic Flow Kernel</a:t>
            </a:r>
            <a:r>
              <a:rPr lang="en-US" sz="4000" dirty="0" smtClean="0">
                <a:latin typeface="+mn-lt"/>
              </a:rPr>
              <a:t> for Unsupervised Domain Adaptation</a:t>
            </a:r>
            <a:endParaRPr lang="en-US" sz="4000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8374"/>
            <a:ext cx="7848600" cy="243522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 err="1" smtClean="0">
                <a:solidFill>
                  <a:schemeClr val="tx1"/>
                </a:solidFill>
              </a:rPr>
              <a:t>Boqing</a:t>
            </a:r>
            <a:r>
              <a:rPr lang="en-US" sz="2800" dirty="0" smtClean="0">
                <a:solidFill>
                  <a:schemeClr val="tx1"/>
                </a:solidFill>
              </a:rPr>
              <a:t> Gong </a:t>
            </a:r>
          </a:p>
          <a:p>
            <a:pPr algn="l"/>
            <a:endParaRPr lang="en-US" sz="9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University </a:t>
            </a:r>
            <a:r>
              <a:rPr lang="en-US" sz="2800" dirty="0">
                <a:solidFill>
                  <a:schemeClr val="tx1"/>
                </a:solidFill>
              </a:rPr>
              <a:t>of Southern </a:t>
            </a:r>
            <a:r>
              <a:rPr lang="en-US" sz="2800" dirty="0" smtClean="0">
                <a:solidFill>
                  <a:schemeClr val="tx1"/>
                </a:solidFill>
              </a:rPr>
              <a:t>California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endParaRPr lang="en-US" sz="2600" dirty="0" smtClean="0">
              <a:solidFill>
                <a:schemeClr val="tx1"/>
              </a:solidFill>
            </a:endParaRPr>
          </a:p>
          <a:p>
            <a:pPr algn="r"/>
            <a:r>
              <a:rPr lang="en-US" sz="2200" i="1" dirty="0" smtClean="0">
                <a:solidFill>
                  <a:schemeClr val="tx1"/>
                </a:solidFill>
              </a:rPr>
              <a:t>Joint work with Yuan </a:t>
            </a:r>
            <a:r>
              <a:rPr lang="en-US" sz="2200" i="1" dirty="0">
                <a:solidFill>
                  <a:schemeClr val="tx1"/>
                </a:solidFill>
              </a:rPr>
              <a:t>Shi, </a:t>
            </a:r>
            <a:r>
              <a:rPr lang="en-US" sz="2200" i="1" dirty="0" err="1">
                <a:solidFill>
                  <a:schemeClr val="tx1"/>
                </a:solidFill>
              </a:rPr>
              <a:t>Fei</a:t>
            </a:r>
            <a:r>
              <a:rPr lang="en-US" sz="2200" i="1" dirty="0">
                <a:solidFill>
                  <a:schemeClr val="tx1"/>
                </a:solidFill>
              </a:rPr>
              <a:t> </a:t>
            </a:r>
            <a:r>
              <a:rPr lang="en-US" sz="2200" i="1" dirty="0" err="1" smtClean="0">
                <a:solidFill>
                  <a:schemeClr val="tx1"/>
                </a:solidFill>
              </a:rPr>
              <a:t>Sha</a:t>
            </a:r>
            <a:r>
              <a:rPr lang="en-US" sz="2200" i="1" dirty="0" smtClean="0">
                <a:solidFill>
                  <a:schemeClr val="tx1"/>
                </a:solidFill>
              </a:rPr>
              <a:t>, and Kristen </a:t>
            </a:r>
            <a:r>
              <a:rPr lang="en-US" sz="2200" i="1" dirty="0" err="1" smtClean="0">
                <a:solidFill>
                  <a:schemeClr val="tx1"/>
                </a:solidFill>
              </a:rPr>
              <a:t>Grauman</a:t>
            </a:r>
            <a:r>
              <a:rPr lang="en-US" sz="2200" i="1" dirty="0" smtClean="0">
                <a:solidFill>
                  <a:schemeClr val="tx1"/>
                </a:solidFill>
              </a:rPr>
              <a:t>                    </a:t>
            </a:r>
            <a:endParaRPr lang="en-US" sz="2200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6179893"/>
      </p:ext>
    </p:extLst>
  </p:cSld>
  <p:clrMapOvr>
    <a:masterClrMapping/>
  </p:clrMapOvr>
  <p:transition advTm="1527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088509" y="1600200"/>
            <a:ext cx="4737312" cy="2133600"/>
            <a:chOff x="2088509" y="1600200"/>
            <a:chExt cx="4737312" cy="2133600"/>
          </a:xfrm>
        </p:grpSpPr>
        <p:sp>
          <p:nvSpPr>
            <p:cNvPr id="23" name="Flowchart: Punched Tape 22"/>
            <p:cNvSpPr/>
            <p:nvPr/>
          </p:nvSpPr>
          <p:spPr>
            <a:xfrm>
              <a:off x="2088509" y="1600200"/>
              <a:ext cx="4554347" cy="2133600"/>
            </a:xfrm>
            <a:prstGeom prst="flowChartPunchedTap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4000" y="2590800"/>
              <a:ext cx="1295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Target</a:t>
              </a:r>
            </a:p>
            <a:p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43200" y="3025914"/>
              <a:ext cx="1401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Source </a:t>
              </a:r>
            </a:p>
            <a:p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334000" y="1676400"/>
              <a:ext cx="1491821" cy="430887"/>
            </a:xfrm>
            <a:prstGeom prst="rect">
              <a:avLst/>
            </a:prstGeom>
            <a:blipFill rotWithShape="1">
              <a:blip r:embed="rId5" cstate="print"/>
              <a:stretch>
                <a:fillRect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grpSp>
          <p:nvGrpSpPr>
            <p:cNvPr id="27" name="Group 18"/>
            <p:cNvGrpSpPr/>
            <p:nvPr/>
          </p:nvGrpSpPr>
          <p:grpSpPr>
            <a:xfrm>
              <a:off x="2666999" y="2362200"/>
              <a:ext cx="990600" cy="525452"/>
              <a:chOff x="2819400" y="2454298"/>
              <a:chExt cx="1597353" cy="1050904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3276600" y="2454298"/>
                <a:ext cx="1140153" cy="10509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2819400" y="2606698"/>
                <a:ext cx="457200" cy="8985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3"/>
            <p:cNvGrpSpPr/>
            <p:nvPr/>
          </p:nvGrpSpPr>
          <p:grpSpPr>
            <a:xfrm rot="2311664">
              <a:off x="5270840" y="2174874"/>
              <a:ext cx="951525" cy="602358"/>
              <a:chOff x="2788011" y="2420596"/>
              <a:chExt cx="2160845" cy="986676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rot="19288336">
                <a:off x="3047807" y="2961106"/>
                <a:ext cx="1901049" cy="10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19288336" flipV="1">
                <a:off x="2788011" y="2420596"/>
                <a:ext cx="193047" cy="9866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Flowchart: Connector 28"/>
            <p:cNvSpPr>
              <a:spLocks noChangeAspect="1"/>
            </p:cNvSpPr>
            <p:nvPr/>
          </p:nvSpPr>
          <p:spPr>
            <a:xfrm>
              <a:off x="2875644" y="2834029"/>
              <a:ext cx="178889" cy="188571"/>
            </a:xfrm>
            <a:prstGeom prst="flowChartConnector">
              <a:avLst/>
            </a:prstGeom>
            <a:solidFill>
              <a:srgbClr val="00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>
              <a:spLocks noChangeAspect="1"/>
            </p:cNvSpPr>
            <p:nvPr/>
          </p:nvSpPr>
          <p:spPr>
            <a:xfrm>
              <a:off x="5290641" y="2438400"/>
              <a:ext cx="178889" cy="188571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895600"/>
          </a:xfrm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Geodesic flow</a:t>
            </a:r>
            <a:r>
              <a:rPr lang="en-US" sz="2800" dirty="0" smtClean="0"/>
              <a:t> on the manifold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tarting at source &amp; arriving at target in unit time</a:t>
            </a:r>
          </a:p>
          <a:p>
            <a:pPr lvl="1"/>
            <a:r>
              <a:rPr lang="en-US" sz="2400" dirty="0" smtClean="0"/>
              <a:t>flow </a:t>
            </a:r>
            <a:r>
              <a:rPr lang="en-US" sz="2400" dirty="0"/>
              <a:t>parameterized with one </a:t>
            </a:r>
            <a:r>
              <a:rPr lang="en-US" sz="2400" dirty="0" smtClean="0"/>
              <a:t>parameter </a:t>
            </a:r>
          </a:p>
          <a:p>
            <a:pPr lvl="1"/>
            <a:r>
              <a:rPr lang="en-US" sz="2400" dirty="0" smtClean="0"/>
              <a:t>closed-form, easy to compute with SVD</a:t>
            </a:r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Modeling domain shift with geodesic flow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34086" name="Object 2342"/>
          <p:cNvGraphicFramePr>
            <a:graphicFrameLocks noChangeAspect="1"/>
          </p:cNvGraphicFramePr>
          <p:nvPr/>
        </p:nvGraphicFramePr>
        <p:xfrm>
          <a:off x="2166937" y="2692400"/>
          <a:ext cx="728663" cy="431800"/>
        </p:xfrm>
        <a:graphic>
          <a:graphicData uri="http://schemas.openxmlformats.org/presentationml/2006/ole">
            <p:oleObj spid="_x0000_s34086" name="Equation" r:id="rId6" imgW="342720" imgH="203040" progId="">
              <p:embed/>
            </p:oleObj>
          </a:graphicData>
        </a:graphic>
      </p:graphicFrame>
      <p:graphicFrame>
        <p:nvGraphicFramePr>
          <p:cNvPr id="34085" name="Object 2341"/>
          <p:cNvGraphicFramePr>
            <a:graphicFrameLocks noChangeAspect="1"/>
          </p:cNvGraphicFramePr>
          <p:nvPr/>
        </p:nvGraphicFramePr>
        <p:xfrm>
          <a:off x="4648200" y="2006600"/>
          <a:ext cx="674688" cy="431800"/>
        </p:xfrm>
        <a:graphic>
          <a:graphicData uri="http://schemas.openxmlformats.org/presentationml/2006/ole">
            <p:oleObj spid="_x0000_s34085" name="Equation" r:id="rId7" imgW="317160" imgH="203040" progId="">
              <p:embed/>
            </p:oleObj>
          </a:graphicData>
        </a:graphic>
      </p:graphicFrame>
      <p:graphicFrame>
        <p:nvGraphicFramePr>
          <p:cNvPr id="34087" name="Object 2343"/>
          <p:cNvGraphicFramePr>
            <a:graphicFrameLocks noChangeAspect="1"/>
          </p:cNvGraphicFramePr>
          <p:nvPr/>
        </p:nvGraphicFramePr>
        <p:xfrm>
          <a:off x="3648075" y="2895600"/>
          <a:ext cx="1914525" cy="457200"/>
        </p:xfrm>
        <a:graphic>
          <a:graphicData uri="http://schemas.openxmlformats.org/presentationml/2006/ole">
            <p:oleObj spid="_x0000_s34087" name="Equation" r:id="rId8" imgW="850680" imgH="203040" progId="">
              <p:embed/>
            </p:oleObj>
          </a:graphicData>
        </a:graphic>
      </p:graphicFrame>
      <p:sp>
        <p:nvSpPr>
          <p:cNvPr id="68" name="Freeform 67"/>
          <p:cNvSpPr/>
          <p:nvPr/>
        </p:nvSpPr>
        <p:spPr>
          <a:xfrm>
            <a:off x="2971800" y="2514600"/>
            <a:ext cx="2362200" cy="381000"/>
          </a:xfrm>
          <a:custGeom>
            <a:avLst/>
            <a:gdLst>
              <a:gd name="connsiteX0" fmla="*/ 0 w 2380343"/>
              <a:gd name="connsiteY0" fmla="*/ 391886 h 391886"/>
              <a:gd name="connsiteX1" fmla="*/ 1306286 w 2380343"/>
              <a:gd name="connsiteY1" fmla="*/ 304800 h 391886"/>
              <a:gd name="connsiteX2" fmla="*/ 2380343 w 2380343"/>
              <a:gd name="connsiteY2" fmla="*/ 0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343" h="391886">
                <a:moveTo>
                  <a:pt x="0" y="391886"/>
                </a:moveTo>
                <a:cubicBezTo>
                  <a:pt x="454781" y="381000"/>
                  <a:pt x="909562" y="370114"/>
                  <a:pt x="1306286" y="304800"/>
                </a:cubicBezTo>
                <a:cubicBezTo>
                  <a:pt x="1703010" y="239486"/>
                  <a:pt x="2041676" y="119743"/>
                  <a:pt x="2380343" y="0"/>
                </a:cubicBezTo>
              </a:path>
            </a:pathLst>
          </a:custGeom>
          <a:ln w="50800">
            <a:gradFill flip="none" rotWithShape="1">
              <a:gsLst>
                <a:gs pos="9900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2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="" xmlns:p14="http://schemas.microsoft.com/office/powerpoint/2010/main" val="2373905145"/>
      </p:ext>
    </p:extLst>
  </p:cSld>
  <p:clrMapOvr>
    <a:masterClrMapping/>
  </p:clrMapOvr>
  <p:transition advTm="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3714750"/>
            <a:ext cx="54006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21"/>
          <p:cNvGrpSpPr/>
          <p:nvPr/>
        </p:nvGrpSpPr>
        <p:grpSpPr>
          <a:xfrm>
            <a:off x="2088509" y="1600200"/>
            <a:ext cx="4737312" cy="2133600"/>
            <a:chOff x="2088509" y="1600200"/>
            <a:chExt cx="4737312" cy="2133600"/>
          </a:xfrm>
        </p:grpSpPr>
        <p:sp>
          <p:nvSpPr>
            <p:cNvPr id="23" name="Flowchart: Punched Tape 22"/>
            <p:cNvSpPr/>
            <p:nvPr/>
          </p:nvSpPr>
          <p:spPr>
            <a:xfrm>
              <a:off x="2088509" y="1600200"/>
              <a:ext cx="4554347" cy="2133600"/>
            </a:xfrm>
            <a:prstGeom prst="flowChartPunchedTap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4000" y="2590800"/>
              <a:ext cx="1295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Target</a:t>
              </a:r>
            </a:p>
            <a:p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43200" y="3025914"/>
              <a:ext cx="1401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Source </a:t>
              </a:r>
            </a:p>
            <a:p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334000" y="1676400"/>
              <a:ext cx="1491821" cy="430887"/>
            </a:xfrm>
            <a:prstGeom prst="rect">
              <a:avLst/>
            </a:prstGeom>
            <a:blipFill rotWithShape="1">
              <a:blip r:embed="rId6" cstate="print"/>
              <a:stretch>
                <a:fillRect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grpSp>
          <p:nvGrpSpPr>
            <p:cNvPr id="5" name="Group 18"/>
            <p:cNvGrpSpPr/>
            <p:nvPr/>
          </p:nvGrpSpPr>
          <p:grpSpPr>
            <a:xfrm>
              <a:off x="2666999" y="2362200"/>
              <a:ext cx="990600" cy="525452"/>
              <a:chOff x="2819400" y="2454298"/>
              <a:chExt cx="1597353" cy="1050904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3276600" y="2454298"/>
                <a:ext cx="1140153" cy="10509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2819400" y="2606698"/>
                <a:ext cx="457200" cy="8985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23"/>
            <p:cNvGrpSpPr/>
            <p:nvPr/>
          </p:nvGrpSpPr>
          <p:grpSpPr>
            <a:xfrm rot="2311664">
              <a:off x="5270840" y="2174874"/>
              <a:ext cx="951525" cy="602358"/>
              <a:chOff x="2788011" y="2420596"/>
              <a:chExt cx="2160845" cy="986676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rot="19288336">
                <a:off x="3047807" y="2961106"/>
                <a:ext cx="1901049" cy="10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19288336" flipV="1">
                <a:off x="2788011" y="2420596"/>
                <a:ext cx="193047" cy="9866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Flowchart: Connector 28"/>
            <p:cNvSpPr>
              <a:spLocks noChangeAspect="1"/>
            </p:cNvSpPr>
            <p:nvPr/>
          </p:nvSpPr>
          <p:spPr>
            <a:xfrm>
              <a:off x="2875644" y="2834029"/>
              <a:ext cx="178889" cy="188571"/>
            </a:xfrm>
            <a:prstGeom prst="flowChartConnector">
              <a:avLst/>
            </a:prstGeom>
            <a:solidFill>
              <a:srgbClr val="00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>
              <a:spLocks noChangeAspect="1"/>
            </p:cNvSpPr>
            <p:nvPr/>
          </p:nvSpPr>
          <p:spPr>
            <a:xfrm>
              <a:off x="5290641" y="2438400"/>
              <a:ext cx="178889" cy="188571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Modeling domain shift with geodesic flow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34086" name="Object 2342"/>
          <p:cNvGraphicFramePr>
            <a:graphicFrameLocks noChangeAspect="1"/>
          </p:cNvGraphicFramePr>
          <p:nvPr/>
        </p:nvGraphicFramePr>
        <p:xfrm>
          <a:off x="2166937" y="2692400"/>
          <a:ext cx="728663" cy="431800"/>
        </p:xfrm>
        <a:graphic>
          <a:graphicData uri="http://schemas.openxmlformats.org/presentationml/2006/ole">
            <p:oleObj spid="_x0000_s209923" name="Equation" r:id="rId7" imgW="342720" imgH="203040" progId="">
              <p:embed/>
            </p:oleObj>
          </a:graphicData>
        </a:graphic>
      </p:graphicFrame>
      <p:graphicFrame>
        <p:nvGraphicFramePr>
          <p:cNvPr id="34085" name="Object 2341"/>
          <p:cNvGraphicFramePr>
            <a:graphicFrameLocks noChangeAspect="1"/>
          </p:cNvGraphicFramePr>
          <p:nvPr/>
        </p:nvGraphicFramePr>
        <p:xfrm>
          <a:off x="4648200" y="2006600"/>
          <a:ext cx="674688" cy="431800"/>
        </p:xfrm>
        <a:graphic>
          <a:graphicData uri="http://schemas.openxmlformats.org/presentationml/2006/ole">
            <p:oleObj spid="_x0000_s209922" name="Equation" r:id="rId8" imgW="317160" imgH="203040" progId="">
              <p:embed/>
            </p:oleObj>
          </a:graphicData>
        </a:graphic>
      </p:graphicFrame>
      <p:graphicFrame>
        <p:nvGraphicFramePr>
          <p:cNvPr id="34087" name="Object 2343"/>
          <p:cNvGraphicFramePr>
            <a:graphicFrameLocks noChangeAspect="1"/>
          </p:cNvGraphicFramePr>
          <p:nvPr/>
        </p:nvGraphicFramePr>
        <p:xfrm>
          <a:off x="3648075" y="2895600"/>
          <a:ext cx="1914525" cy="457200"/>
        </p:xfrm>
        <a:graphic>
          <a:graphicData uri="http://schemas.openxmlformats.org/presentationml/2006/ole">
            <p:oleObj spid="_x0000_s209924" name="Equation" r:id="rId9" imgW="850680" imgH="203040" progId="">
              <p:embed/>
            </p:oleObj>
          </a:graphicData>
        </a:graphic>
      </p:graphicFrame>
      <p:sp>
        <p:nvSpPr>
          <p:cNvPr id="68" name="Freeform 67"/>
          <p:cNvSpPr/>
          <p:nvPr/>
        </p:nvSpPr>
        <p:spPr>
          <a:xfrm>
            <a:off x="2971800" y="2514600"/>
            <a:ext cx="2362200" cy="381000"/>
          </a:xfrm>
          <a:custGeom>
            <a:avLst/>
            <a:gdLst>
              <a:gd name="connsiteX0" fmla="*/ 0 w 2380343"/>
              <a:gd name="connsiteY0" fmla="*/ 391886 h 391886"/>
              <a:gd name="connsiteX1" fmla="*/ 1306286 w 2380343"/>
              <a:gd name="connsiteY1" fmla="*/ 304800 h 391886"/>
              <a:gd name="connsiteX2" fmla="*/ 2380343 w 2380343"/>
              <a:gd name="connsiteY2" fmla="*/ 0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343" h="391886">
                <a:moveTo>
                  <a:pt x="0" y="391886"/>
                </a:moveTo>
                <a:cubicBezTo>
                  <a:pt x="454781" y="381000"/>
                  <a:pt x="909562" y="370114"/>
                  <a:pt x="1306286" y="304800"/>
                </a:cubicBezTo>
                <a:cubicBezTo>
                  <a:pt x="1703010" y="239486"/>
                  <a:pt x="2041676" y="119743"/>
                  <a:pt x="2380343" y="0"/>
                </a:cubicBezTo>
              </a:path>
            </a:pathLst>
          </a:custGeom>
          <a:ln w="50800">
            <a:gradFill flip="none" rotWithShape="1">
              <a:gsLst>
                <a:gs pos="9900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2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8600" y="23622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Subspaces: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" y="46437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Domains:</a:t>
            </a:r>
            <a:endParaRPr lang="en-US" sz="2400" dirty="0"/>
          </a:p>
        </p:txBody>
      </p:sp>
      <p:sp>
        <p:nvSpPr>
          <p:cNvPr id="34" name="Rounded Rectangle 33"/>
          <p:cNvSpPr/>
          <p:nvPr/>
        </p:nvSpPr>
        <p:spPr>
          <a:xfrm>
            <a:off x="1905000" y="4572000"/>
            <a:ext cx="838200" cy="838200"/>
          </a:xfrm>
          <a:prstGeom prst="roundRect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943600" y="4343400"/>
            <a:ext cx="1219200" cy="1066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5" idx="1"/>
            <a:endCxn id="34" idx="0"/>
          </p:cNvCxnSpPr>
          <p:nvPr/>
        </p:nvCxnSpPr>
        <p:spPr>
          <a:xfrm flipH="1">
            <a:off x="2324100" y="3379857"/>
            <a:ext cx="419100" cy="1192143"/>
          </a:xfrm>
          <a:prstGeom prst="straightConnector1">
            <a:avLst/>
          </a:prstGeom>
          <a:ln w="38100">
            <a:solidFill>
              <a:srgbClr val="0033C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5" idx="0"/>
          </p:cNvCxnSpPr>
          <p:nvPr/>
        </p:nvCxnSpPr>
        <p:spPr>
          <a:xfrm>
            <a:off x="5715000" y="3048000"/>
            <a:ext cx="838200" cy="12954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52600" y="5486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Source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6019800" y="5486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Target</a:t>
            </a:r>
            <a:endParaRPr lang="en-US" sz="2400" dirty="0"/>
          </a:p>
        </p:txBody>
      </p:sp>
    </p:spTree>
    <p:custDataLst>
      <p:tags r:id="rId2"/>
    </p:custDataLst>
    <p:extLst>
      <p:ext uri="{BB962C8B-B14F-4D97-AF65-F5344CB8AC3E}">
        <p14:creationId xmlns="" xmlns:p14="http://schemas.microsoft.com/office/powerpoint/2010/main" val="2373905145"/>
      </p:ext>
    </p:extLst>
  </p:cSld>
  <p:clrMapOvr>
    <a:masterClrMapping/>
  </p:clrMapOvr>
  <p:transition advTm="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3714750"/>
            <a:ext cx="54006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29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43201" y="3886200"/>
            <a:ext cx="3200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1"/>
          <p:cNvGrpSpPr/>
          <p:nvPr/>
        </p:nvGrpSpPr>
        <p:grpSpPr>
          <a:xfrm>
            <a:off x="2088509" y="1600200"/>
            <a:ext cx="4737312" cy="2133600"/>
            <a:chOff x="2088509" y="1600200"/>
            <a:chExt cx="4737312" cy="2133600"/>
          </a:xfrm>
        </p:grpSpPr>
        <p:sp>
          <p:nvSpPr>
            <p:cNvPr id="23" name="Flowchart: Punched Tape 22"/>
            <p:cNvSpPr/>
            <p:nvPr/>
          </p:nvSpPr>
          <p:spPr>
            <a:xfrm>
              <a:off x="2088509" y="1600200"/>
              <a:ext cx="4554347" cy="2133600"/>
            </a:xfrm>
            <a:prstGeom prst="flowChartPunchedTap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34000" y="2590800"/>
              <a:ext cx="1295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Target</a:t>
              </a:r>
            </a:p>
            <a:p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43200" y="3025914"/>
              <a:ext cx="1401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Source </a:t>
              </a:r>
            </a:p>
            <a:p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334000" y="1676400"/>
              <a:ext cx="1491821" cy="430887"/>
            </a:xfrm>
            <a:prstGeom prst="rect">
              <a:avLst/>
            </a:prstGeom>
            <a:blipFill rotWithShape="1">
              <a:blip r:embed="rId7" cstate="print"/>
              <a:stretch>
                <a:fillRect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grpSp>
          <p:nvGrpSpPr>
            <p:cNvPr id="4" name="Group 18"/>
            <p:cNvGrpSpPr/>
            <p:nvPr/>
          </p:nvGrpSpPr>
          <p:grpSpPr>
            <a:xfrm>
              <a:off x="2666999" y="2362200"/>
              <a:ext cx="990600" cy="525452"/>
              <a:chOff x="2819400" y="2454298"/>
              <a:chExt cx="1597353" cy="1050904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3276600" y="2454298"/>
                <a:ext cx="1140153" cy="10509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2819400" y="2606698"/>
                <a:ext cx="457200" cy="8985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3"/>
            <p:cNvGrpSpPr/>
            <p:nvPr/>
          </p:nvGrpSpPr>
          <p:grpSpPr>
            <a:xfrm rot="2311664">
              <a:off x="5270840" y="2174874"/>
              <a:ext cx="951525" cy="602358"/>
              <a:chOff x="2788011" y="2420596"/>
              <a:chExt cx="2160845" cy="986676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 rot="19288336">
                <a:off x="3047807" y="2961106"/>
                <a:ext cx="1901049" cy="10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19288336" flipV="1">
                <a:off x="2788011" y="2420596"/>
                <a:ext cx="193047" cy="9866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Flowchart: Connector 28"/>
            <p:cNvSpPr>
              <a:spLocks noChangeAspect="1"/>
            </p:cNvSpPr>
            <p:nvPr/>
          </p:nvSpPr>
          <p:spPr>
            <a:xfrm>
              <a:off x="2875644" y="2834029"/>
              <a:ext cx="178889" cy="188571"/>
            </a:xfrm>
            <a:prstGeom prst="flowChartConnector">
              <a:avLst/>
            </a:prstGeom>
            <a:solidFill>
              <a:srgbClr val="00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>
              <a:spLocks noChangeAspect="1"/>
            </p:cNvSpPr>
            <p:nvPr/>
          </p:nvSpPr>
          <p:spPr>
            <a:xfrm>
              <a:off x="5290641" y="2438400"/>
              <a:ext cx="178889" cy="188571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Modeling domain shift with geodesic flow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34086" name="Object 2342"/>
          <p:cNvGraphicFramePr>
            <a:graphicFrameLocks noChangeAspect="1"/>
          </p:cNvGraphicFramePr>
          <p:nvPr/>
        </p:nvGraphicFramePr>
        <p:xfrm>
          <a:off x="2166937" y="2692400"/>
          <a:ext cx="728663" cy="431800"/>
        </p:xfrm>
        <a:graphic>
          <a:graphicData uri="http://schemas.openxmlformats.org/presentationml/2006/ole">
            <p:oleObj spid="_x0000_s212995" name="Equation" r:id="rId8" imgW="342720" imgH="203040" progId="">
              <p:embed/>
            </p:oleObj>
          </a:graphicData>
        </a:graphic>
      </p:graphicFrame>
      <p:graphicFrame>
        <p:nvGraphicFramePr>
          <p:cNvPr id="34085" name="Object 2341"/>
          <p:cNvGraphicFramePr>
            <a:graphicFrameLocks noChangeAspect="1"/>
          </p:cNvGraphicFramePr>
          <p:nvPr/>
        </p:nvGraphicFramePr>
        <p:xfrm>
          <a:off x="4648200" y="2006600"/>
          <a:ext cx="674688" cy="431800"/>
        </p:xfrm>
        <a:graphic>
          <a:graphicData uri="http://schemas.openxmlformats.org/presentationml/2006/ole">
            <p:oleObj spid="_x0000_s212994" name="Equation" r:id="rId9" imgW="317160" imgH="203040" progId="">
              <p:embed/>
            </p:oleObj>
          </a:graphicData>
        </a:graphic>
      </p:graphicFrame>
      <p:graphicFrame>
        <p:nvGraphicFramePr>
          <p:cNvPr id="34087" name="Object 2343"/>
          <p:cNvGraphicFramePr>
            <a:graphicFrameLocks noChangeAspect="1"/>
          </p:cNvGraphicFramePr>
          <p:nvPr/>
        </p:nvGraphicFramePr>
        <p:xfrm>
          <a:off x="3648075" y="2895600"/>
          <a:ext cx="1914525" cy="457200"/>
        </p:xfrm>
        <a:graphic>
          <a:graphicData uri="http://schemas.openxmlformats.org/presentationml/2006/ole">
            <p:oleObj spid="_x0000_s212996" name="Equation" r:id="rId10" imgW="850680" imgH="203040" progId="">
              <p:embed/>
            </p:oleObj>
          </a:graphicData>
        </a:graphic>
      </p:graphicFrame>
      <p:sp>
        <p:nvSpPr>
          <p:cNvPr id="68" name="Freeform 67"/>
          <p:cNvSpPr/>
          <p:nvPr/>
        </p:nvSpPr>
        <p:spPr>
          <a:xfrm>
            <a:off x="2971800" y="2514600"/>
            <a:ext cx="2362200" cy="381000"/>
          </a:xfrm>
          <a:custGeom>
            <a:avLst/>
            <a:gdLst>
              <a:gd name="connsiteX0" fmla="*/ 0 w 2380343"/>
              <a:gd name="connsiteY0" fmla="*/ 391886 h 391886"/>
              <a:gd name="connsiteX1" fmla="*/ 1306286 w 2380343"/>
              <a:gd name="connsiteY1" fmla="*/ 304800 h 391886"/>
              <a:gd name="connsiteX2" fmla="*/ 2380343 w 2380343"/>
              <a:gd name="connsiteY2" fmla="*/ 0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343" h="391886">
                <a:moveTo>
                  <a:pt x="0" y="391886"/>
                </a:moveTo>
                <a:cubicBezTo>
                  <a:pt x="454781" y="381000"/>
                  <a:pt x="909562" y="370114"/>
                  <a:pt x="1306286" y="304800"/>
                </a:cubicBezTo>
                <a:cubicBezTo>
                  <a:pt x="1703010" y="239486"/>
                  <a:pt x="2041676" y="119743"/>
                  <a:pt x="2380343" y="0"/>
                </a:cubicBezTo>
              </a:path>
            </a:pathLst>
          </a:custGeom>
          <a:ln w="50800">
            <a:gradFill flip="none" rotWithShape="1">
              <a:gsLst>
                <a:gs pos="9900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2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28600" y="23622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Subspaces: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304800" y="46437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Domains:</a:t>
            </a:r>
            <a:endParaRPr lang="en-US" sz="2400" dirty="0"/>
          </a:p>
        </p:txBody>
      </p:sp>
      <p:sp>
        <p:nvSpPr>
          <p:cNvPr id="34" name="Rounded Rectangle 33"/>
          <p:cNvSpPr/>
          <p:nvPr/>
        </p:nvSpPr>
        <p:spPr>
          <a:xfrm>
            <a:off x="1905000" y="4572000"/>
            <a:ext cx="838200" cy="838200"/>
          </a:xfrm>
          <a:prstGeom prst="roundRect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943600" y="4343400"/>
            <a:ext cx="1219200" cy="1066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/>
          <p:cNvCxnSpPr>
            <a:stCxn id="25" idx="1"/>
            <a:endCxn id="34" idx="0"/>
          </p:cNvCxnSpPr>
          <p:nvPr/>
        </p:nvCxnSpPr>
        <p:spPr>
          <a:xfrm flipH="1">
            <a:off x="2324100" y="3379857"/>
            <a:ext cx="419100" cy="1192143"/>
          </a:xfrm>
          <a:prstGeom prst="straightConnector1">
            <a:avLst/>
          </a:prstGeom>
          <a:ln w="38100">
            <a:solidFill>
              <a:srgbClr val="0033CC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35" idx="0"/>
          </p:cNvCxnSpPr>
          <p:nvPr/>
        </p:nvCxnSpPr>
        <p:spPr>
          <a:xfrm>
            <a:off x="5715000" y="3048000"/>
            <a:ext cx="838200" cy="129540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048000" y="3429000"/>
            <a:ext cx="0" cy="6858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581400" y="3429000"/>
            <a:ext cx="0" cy="6096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114800" y="3352800"/>
            <a:ext cx="0" cy="5334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800600" y="3276600"/>
            <a:ext cx="0" cy="6858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5400" y="3276600"/>
            <a:ext cx="457200" cy="762000"/>
          </a:xfrm>
          <a:prstGeom prst="straightConnector1">
            <a:avLst/>
          </a:prstGeom>
          <a:ln w="381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686800" cy="307816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2800" dirty="0" smtClean="0"/>
              <a:t>Along this flow, 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points (subspaces) represent intermediate domains.</a:t>
            </a:r>
          </a:p>
          <a:p>
            <a:pPr lvl="1">
              <a:buFontTx/>
              <a:buChar char="-"/>
            </a:pPr>
            <a:endParaRPr lang="en-US" sz="2400" dirty="0" smtClean="0"/>
          </a:p>
        </p:txBody>
      </p:sp>
    </p:spTree>
    <p:custDataLst>
      <p:tags r:id="rId2"/>
    </p:custDataLst>
    <p:extLst>
      <p:ext uri="{BB962C8B-B14F-4D97-AF65-F5344CB8AC3E}">
        <p14:creationId xmlns="" xmlns:p14="http://schemas.microsoft.com/office/powerpoint/2010/main" val="2373905145"/>
      </p:ext>
    </p:extLst>
  </p:cSld>
  <p:clrMapOvr>
    <a:masterClrMapping/>
  </p:clrMapOvr>
  <p:transition advTm="1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77268"/>
            <a:ext cx="137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76376">
            <a:off x="7290464" y="3522304"/>
            <a:ext cx="1289143" cy="77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Domain-invariant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sz="1400" i="1" dirty="0" smtClean="0">
              <a:solidFill>
                <a:srgbClr val="0033CC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26903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04946506"/>
              </p:ext>
            </p:extLst>
          </p:nvPr>
        </p:nvGraphicFramePr>
        <p:xfrm>
          <a:off x="1449388" y="1524000"/>
          <a:ext cx="5865812" cy="1246188"/>
        </p:xfrm>
        <a:graphic>
          <a:graphicData uri="http://schemas.openxmlformats.org/presentationml/2006/ole">
            <p:oleObj spid="_x0000_s123906" name="Equation" r:id="rId7" imgW="2273040" imgH="482400" progId="">
              <p:embed/>
            </p:oleObj>
          </a:graphicData>
        </a:graphic>
      </p:graphicFrame>
      <p:sp>
        <p:nvSpPr>
          <p:cNvPr id="36" name="Flowchart: Punched Tape 35"/>
          <p:cNvSpPr/>
          <p:nvPr/>
        </p:nvSpPr>
        <p:spPr>
          <a:xfrm>
            <a:off x="1981200" y="3048000"/>
            <a:ext cx="5410200" cy="2133600"/>
          </a:xfrm>
          <a:prstGeom prst="flowChartPunchedTap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Connector 42"/>
          <p:cNvSpPr>
            <a:spLocks noChangeAspect="1"/>
          </p:cNvSpPr>
          <p:nvPr/>
        </p:nvSpPr>
        <p:spPr>
          <a:xfrm>
            <a:off x="5976534" y="3886200"/>
            <a:ext cx="195666" cy="18857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498511" y="4419600"/>
            <a:ext cx="1416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Target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400" y="4419600"/>
            <a:ext cx="153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Source </a:t>
            </a:r>
          </a:p>
        </p:txBody>
      </p:sp>
      <p:sp>
        <p:nvSpPr>
          <p:cNvPr id="39" name="Rectangle 3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59669" y="3124200"/>
            <a:ext cx="1631731" cy="430887"/>
          </a:xfrm>
          <a:prstGeom prst="rect">
            <a:avLst/>
          </a:prstGeom>
          <a:blipFill rotWithShape="1">
            <a:blip r:embed="rId8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48" name="Object 2342"/>
          <p:cNvGraphicFramePr>
            <a:graphicFrameLocks noChangeAspect="1"/>
          </p:cNvGraphicFramePr>
          <p:nvPr/>
        </p:nvGraphicFramePr>
        <p:xfrm>
          <a:off x="2250999" y="4114800"/>
          <a:ext cx="797001" cy="431800"/>
        </p:xfrm>
        <a:graphic>
          <a:graphicData uri="http://schemas.openxmlformats.org/presentationml/2006/ole">
            <p:oleObj spid="_x0000_s123907" name="Equation" r:id="rId9" imgW="342720" imgH="203040" progId="">
              <p:embed/>
            </p:oleObj>
          </a:graphicData>
        </a:graphic>
      </p:graphicFrame>
      <p:graphicFrame>
        <p:nvGraphicFramePr>
          <p:cNvPr id="49" name="Object 2341"/>
          <p:cNvGraphicFramePr>
            <a:graphicFrameLocks noChangeAspect="1"/>
          </p:cNvGraphicFramePr>
          <p:nvPr/>
        </p:nvGraphicFramePr>
        <p:xfrm>
          <a:off x="6120037" y="3810000"/>
          <a:ext cx="737963" cy="431800"/>
        </p:xfrm>
        <a:graphic>
          <a:graphicData uri="http://schemas.openxmlformats.org/presentationml/2006/ole">
            <p:oleObj spid="_x0000_s123908" name="Equation" r:id="rId10" imgW="317160" imgH="203040" progId="">
              <p:embed/>
            </p:oleObj>
          </a:graphicData>
        </a:graphic>
      </p:graphicFrame>
      <p:graphicFrame>
        <p:nvGraphicFramePr>
          <p:cNvPr id="50" name="Object 2343"/>
          <p:cNvGraphicFramePr>
            <a:graphicFrameLocks noChangeAspect="1"/>
          </p:cNvGraphicFramePr>
          <p:nvPr/>
        </p:nvGraphicFramePr>
        <p:xfrm>
          <a:off x="4114800" y="4419600"/>
          <a:ext cx="2094078" cy="457200"/>
        </p:xfrm>
        <a:graphic>
          <a:graphicData uri="http://schemas.openxmlformats.org/presentationml/2006/ole">
            <p:oleObj spid="_x0000_s123909" name="Equation" r:id="rId11" imgW="850680" imgH="203040" progId="">
              <p:embed/>
            </p:oleObj>
          </a:graphicData>
        </a:graphic>
      </p:graphicFrame>
      <p:sp>
        <p:nvSpPr>
          <p:cNvPr id="51" name="Freeform 50"/>
          <p:cNvSpPr/>
          <p:nvPr/>
        </p:nvSpPr>
        <p:spPr>
          <a:xfrm>
            <a:off x="3207461" y="3962400"/>
            <a:ext cx="2812339" cy="457200"/>
          </a:xfrm>
          <a:custGeom>
            <a:avLst/>
            <a:gdLst>
              <a:gd name="connsiteX0" fmla="*/ 0 w 2380343"/>
              <a:gd name="connsiteY0" fmla="*/ 391886 h 391886"/>
              <a:gd name="connsiteX1" fmla="*/ 1306286 w 2380343"/>
              <a:gd name="connsiteY1" fmla="*/ 304800 h 391886"/>
              <a:gd name="connsiteX2" fmla="*/ 2380343 w 2380343"/>
              <a:gd name="connsiteY2" fmla="*/ 0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343" h="391886">
                <a:moveTo>
                  <a:pt x="0" y="391886"/>
                </a:moveTo>
                <a:cubicBezTo>
                  <a:pt x="454781" y="381000"/>
                  <a:pt x="909562" y="370114"/>
                  <a:pt x="1306286" y="304800"/>
                </a:cubicBezTo>
                <a:cubicBezTo>
                  <a:pt x="1703010" y="239486"/>
                  <a:pt x="2041676" y="119743"/>
                  <a:pt x="2380343" y="0"/>
                </a:cubicBezTo>
              </a:path>
            </a:pathLst>
          </a:custGeom>
          <a:ln w="50800">
            <a:gradFill flip="none" rotWithShape="1">
              <a:gsLst>
                <a:gs pos="9900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2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>
            <a:spLocks noChangeAspect="1"/>
          </p:cNvSpPr>
          <p:nvPr/>
        </p:nvSpPr>
        <p:spPr>
          <a:xfrm>
            <a:off x="3070756" y="4281829"/>
            <a:ext cx="195666" cy="188571"/>
          </a:xfrm>
          <a:prstGeom prst="flowChartConnector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685800" y="2133600"/>
            <a:ext cx="3352800" cy="3200400"/>
          </a:xfrm>
          <a:prstGeom prst="roundRect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7200" y="54864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33CC"/>
                </a:solidFill>
              </a:rPr>
              <a:t>More similar to source.</a:t>
            </a:r>
            <a:endParaRPr lang="en-US" sz="2800" dirty="0">
              <a:solidFill>
                <a:srgbClr val="0033CC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="" xmlns:p14="http://schemas.microsoft.com/office/powerpoint/2010/main" val="3220179152"/>
      </p:ext>
    </p:extLst>
  </p:cSld>
  <p:clrMapOvr>
    <a:masterClrMapping/>
  </p:clrMapOvr>
  <p:transition advTm="257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animBg="1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Domain-invariant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sz="1400" i="1" dirty="0" smtClean="0">
              <a:solidFill>
                <a:srgbClr val="0033CC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26903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77268"/>
            <a:ext cx="137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76376">
            <a:off x="7290464" y="3522304"/>
            <a:ext cx="1289143" cy="77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04946506"/>
              </p:ext>
            </p:extLst>
          </p:nvPr>
        </p:nvGraphicFramePr>
        <p:xfrm>
          <a:off x="1449388" y="1524000"/>
          <a:ext cx="5865812" cy="1246188"/>
        </p:xfrm>
        <a:graphic>
          <a:graphicData uri="http://schemas.openxmlformats.org/presentationml/2006/ole">
            <p:oleObj spid="_x0000_s21875" name="Equation" r:id="rId6" imgW="2273040" imgH="482400" progId="">
              <p:embed/>
            </p:oleObj>
          </a:graphicData>
        </a:graphic>
      </p:graphicFrame>
      <p:sp>
        <p:nvSpPr>
          <p:cNvPr id="36" name="Flowchart: Punched Tape 35"/>
          <p:cNvSpPr/>
          <p:nvPr/>
        </p:nvSpPr>
        <p:spPr>
          <a:xfrm>
            <a:off x="1981200" y="3048000"/>
            <a:ext cx="5410200" cy="2133600"/>
          </a:xfrm>
          <a:prstGeom prst="flowChartPunchedTap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498511" y="4419600"/>
            <a:ext cx="1416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Target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400" y="4419600"/>
            <a:ext cx="153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Source </a:t>
            </a:r>
          </a:p>
        </p:txBody>
      </p:sp>
      <p:sp>
        <p:nvSpPr>
          <p:cNvPr id="39" name="Rectangle 3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59669" y="3124200"/>
            <a:ext cx="1631731" cy="430887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3" name="Flowchart: Connector 42"/>
          <p:cNvSpPr>
            <a:spLocks noChangeAspect="1"/>
          </p:cNvSpPr>
          <p:nvPr/>
        </p:nvSpPr>
        <p:spPr>
          <a:xfrm>
            <a:off x="5976534" y="3886200"/>
            <a:ext cx="195666" cy="18857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Object 2342"/>
          <p:cNvGraphicFramePr>
            <a:graphicFrameLocks noChangeAspect="1"/>
          </p:cNvGraphicFramePr>
          <p:nvPr/>
        </p:nvGraphicFramePr>
        <p:xfrm>
          <a:off x="2250999" y="4114800"/>
          <a:ext cx="797001" cy="431800"/>
        </p:xfrm>
        <a:graphic>
          <a:graphicData uri="http://schemas.openxmlformats.org/presentationml/2006/ole">
            <p:oleObj spid="_x0000_s21876" name="Equation" r:id="rId8" imgW="342720" imgH="203040" progId="">
              <p:embed/>
            </p:oleObj>
          </a:graphicData>
        </a:graphic>
      </p:graphicFrame>
      <p:graphicFrame>
        <p:nvGraphicFramePr>
          <p:cNvPr id="49" name="Object 2341"/>
          <p:cNvGraphicFramePr>
            <a:graphicFrameLocks noChangeAspect="1"/>
          </p:cNvGraphicFramePr>
          <p:nvPr/>
        </p:nvGraphicFramePr>
        <p:xfrm>
          <a:off x="6120037" y="3810000"/>
          <a:ext cx="737963" cy="431800"/>
        </p:xfrm>
        <a:graphic>
          <a:graphicData uri="http://schemas.openxmlformats.org/presentationml/2006/ole">
            <p:oleObj spid="_x0000_s21877" name="Equation" r:id="rId9" imgW="317160" imgH="203040" progId="">
              <p:embed/>
            </p:oleObj>
          </a:graphicData>
        </a:graphic>
      </p:graphicFrame>
      <p:sp>
        <p:nvSpPr>
          <p:cNvPr id="51" name="Freeform 50"/>
          <p:cNvSpPr/>
          <p:nvPr/>
        </p:nvSpPr>
        <p:spPr>
          <a:xfrm>
            <a:off x="3207461" y="3962400"/>
            <a:ext cx="2812339" cy="457200"/>
          </a:xfrm>
          <a:custGeom>
            <a:avLst/>
            <a:gdLst>
              <a:gd name="connsiteX0" fmla="*/ 0 w 2380343"/>
              <a:gd name="connsiteY0" fmla="*/ 391886 h 391886"/>
              <a:gd name="connsiteX1" fmla="*/ 1306286 w 2380343"/>
              <a:gd name="connsiteY1" fmla="*/ 304800 h 391886"/>
              <a:gd name="connsiteX2" fmla="*/ 2380343 w 2380343"/>
              <a:gd name="connsiteY2" fmla="*/ 0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343" h="391886">
                <a:moveTo>
                  <a:pt x="0" y="391886"/>
                </a:moveTo>
                <a:cubicBezTo>
                  <a:pt x="454781" y="381000"/>
                  <a:pt x="909562" y="370114"/>
                  <a:pt x="1306286" y="304800"/>
                </a:cubicBezTo>
                <a:cubicBezTo>
                  <a:pt x="1703010" y="239486"/>
                  <a:pt x="2041676" y="119743"/>
                  <a:pt x="2380343" y="0"/>
                </a:cubicBezTo>
              </a:path>
            </a:pathLst>
          </a:custGeom>
          <a:ln w="50800">
            <a:gradFill flip="none" rotWithShape="1">
              <a:gsLst>
                <a:gs pos="9900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2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>
            <a:spLocks noChangeAspect="1"/>
          </p:cNvSpPr>
          <p:nvPr/>
        </p:nvSpPr>
        <p:spPr>
          <a:xfrm>
            <a:off x="3070756" y="4281829"/>
            <a:ext cx="195666" cy="188571"/>
          </a:xfrm>
          <a:prstGeom prst="flowChartConnector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562600" y="2133600"/>
            <a:ext cx="3124200" cy="3200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34000" y="548640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More similar to target.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21879" name="Object 375"/>
          <p:cNvGraphicFramePr>
            <a:graphicFrameLocks noChangeAspect="1"/>
          </p:cNvGraphicFramePr>
          <p:nvPr/>
        </p:nvGraphicFramePr>
        <p:xfrm>
          <a:off x="4114800" y="4419600"/>
          <a:ext cx="2093913" cy="457200"/>
        </p:xfrm>
        <a:graphic>
          <a:graphicData uri="http://schemas.openxmlformats.org/presentationml/2006/ole">
            <p:oleObj spid="_x0000_s21879" name="Equation" r:id="rId10" imgW="850680" imgH="20304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20179152"/>
      </p:ext>
    </p:extLst>
  </p:cSld>
  <p:clrMapOvr>
    <a:masterClrMapping/>
  </p:clrMapOvr>
  <p:transition advTm="32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Domain-invariant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endParaRPr lang="en-US" sz="1400" i="1" dirty="0" smtClean="0">
              <a:solidFill>
                <a:srgbClr val="0033CC"/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0" y="26903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77268"/>
            <a:ext cx="137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76376">
            <a:off x="7290464" y="3522304"/>
            <a:ext cx="1289143" cy="77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04946506"/>
              </p:ext>
            </p:extLst>
          </p:nvPr>
        </p:nvGraphicFramePr>
        <p:xfrm>
          <a:off x="1449388" y="1524000"/>
          <a:ext cx="5865812" cy="1246188"/>
        </p:xfrm>
        <a:graphic>
          <a:graphicData uri="http://schemas.openxmlformats.org/presentationml/2006/ole">
            <p:oleObj spid="_x0000_s124930" name="Equation" r:id="rId6" imgW="2273040" imgH="482400" progId="">
              <p:embed/>
            </p:oleObj>
          </a:graphicData>
        </a:graphic>
      </p:graphicFrame>
      <p:sp>
        <p:nvSpPr>
          <p:cNvPr id="36" name="Flowchart: Punched Tape 35"/>
          <p:cNvSpPr/>
          <p:nvPr/>
        </p:nvSpPr>
        <p:spPr>
          <a:xfrm>
            <a:off x="1981200" y="3048000"/>
            <a:ext cx="5410200" cy="2133600"/>
          </a:xfrm>
          <a:prstGeom prst="flowChartPunchedTap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498511" y="4419600"/>
            <a:ext cx="1416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Target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4400" y="4419600"/>
            <a:ext cx="1533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Source </a:t>
            </a:r>
          </a:p>
        </p:txBody>
      </p:sp>
      <p:sp>
        <p:nvSpPr>
          <p:cNvPr id="39" name="Rectangle 3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759669" y="3124200"/>
            <a:ext cx="1631731" cy="430887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3" name="Flowchart: Connector 42"/>
          <p:cNvSpPr>
            <a:spLocks noChangeAspect="1"/>
          </p:cNvSpPr>
          <p:nvPr/>
        </p:nvSpPr>
        <p:spPr>
          <a:xfrm>
            <a:off x="5976534" y="3886200"/>
            <a:ext cx="195666" cy="188571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Object 2342"/>
          <p:cNvGraphicFramePr>
            <a:graphicFrameLocks noChangeAspect="1"/>
          </p:cNvGraphicFramePr>
          <p:nvPr/>
        </p:nvGraphicFramePr>
        <p:xfrm>
          <a:off x="2250999" y="4114800"/>
          <a:ext cx="797001" cy="431800"/>
        </p:xfrm>
        <a:graphic>
          <a:graphicData uri="http://schemas.openxmlformats.org/presentationml/2006/ole">
            <p:oleObj spid="_x0000_s124931" name="Equation" r:id="rId8" imgW="342720" imgH="203040" progId="">
              <p:embed/>
            </p:oleObj>
          </a:graphicData>
        </a:graphic>
      </p:graphicFrame>
      <p:graphicFrame>
        <p:nvGraphicFramePr>
          <p:cNvPr id="49" name="Object 2341"/>
          <p:cNvGraphicFramePr>
            <a:graphicFrameLocks noChangeAspect="1"/>
          </p:cNvGraphicFramePr>
          <p:nvPr/>
        </p:nvGraphicFramePr>
        <p:xfrm>
          <a:off x="6120037" y="3810000"/>
          <a:ext cx="737963" cy="431800"/>
        </p:xfrm>
        <a:graphic>
          <a:graphicData uri="http://schemas.openxmlformats.org/presentationml/2006/ole">
            <p:oleObj spid="_x0000_s124932" name="Equation" r:id="rId9" imgW="317160" imgH="203040" progId="">
              <p:embed/>
            </p:oleObj>
          </a:graphicData>
        </a:graphic>
      </p:graphicFrame>
      <p:sp>
        <p:nvSpPr>
          <p:cNvPr id="51" name="Freeform 50"/>
          <p:cNvSpPr/>
          <p:nvPr/>
        </p:nvSpPr>
        <p:spPr>
          <a:xfrm>
            <a:off x="3207461" y="3962400"/>
            <a:ext cx="2812339" cy="457200"/>
          </a:xfrm>
          <a:custGeom>
            <a:avLst/>
            <a:gdLst>
              <a:gd name="connsiteX0" fmla="*/ 0 w 2380343"/>
              <a:gd name="connsiteY0" fmla="*/ 391886 h 391886"/>
              <a:gd name="connsiteX1" fmla="*/ 1306286 w 2380343"/>
              <a:gd name="connsiteY1" fmla="*/ 304800 h 391886"/>
              <a:gd name="connsiteX2" fmla="*/ 2380343 w 2380343"/>
              <a:gd name="connsiteY2" fmla="*/ 0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343" h="391886">
                <a:moveTo>
                  <a:pt x="0" y="391886"/>
                </a:moveTo>
                <a:cubicBezTo>
                  <a:pt x="454781" y="381000"/>
                  <a:pt x="909562" y="370114"/>
                  <a:pt x="1306286" y="304800"/>
                </a:cubicBezTo>
                <a:cubicBezTo>
                  <a:pt x="1703010" y="239486"/>
                  <a:pt x="2041676" y="119743"/>
                  <a:pt x="2380343" y="0"/>
                </a:cubicBezTo>
              </a:path>
            </a:pathLst>
          </a:custGeom>
          <a:ln w="50800">
            <a:gradFill flip="none" rotWithShape="1">
              <a:gsLst>
                <a:gs pos="9900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2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/>
          <p:cNvSpPr>
            <a:spLocks noChangeAspect="1"/>
          </p:cNvSpPr>
          <p:nvPr/>
        </p:nvSpPr>
        <p:spPr>
          <a:xfrm>
            <a:off x="3070756" y="4281829"/>
            <a:ext cx="195666" cy="188571"/>
          </a:xfrm>
          <a:prstGeom prst="flowChartConnector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3733800" y="2133600"/>
            <a:ext cx="2057400" cy="3200400"/>
          </a:xfrm>
          <a:prstGeom prst="roundRect">
            <a:avLst/>
          </a:prstGeom>
          <a:noFill/>
          <a:ln w="38100">
            <a:solidFill>
              <a:srgbClr val="005C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657600" y="54864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5C2A"/>
                </a:solidFill>
              </a:rPr>
              <a:t>Blend the two.</a:t>
            </a:r>
            <a:endParaRPr lang="en-US" sz="2800" dirty="0">
              <a:solidFill>
                <a:srgbClr val="005C2A"/>
              </a:solidFill>
            </a:endParaRPr>
          </a:p>
        </p:txBody>
      </p:sp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4114800" y="4419600"/>
          <a:ext cx="2093913" cy="457200"/>
        </p:xfrm>
        <a:graphic>
          <a:graphicData uri="http://schemas.openxmlformats.org/presentationml/2006/ole">
            <p:oleObj spid="_x0000_s124934" name="Equation" r:id="rId10" imgW="850680" imgH="20304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220179152"/>
      </p:ext>
    </p:extLst>
  </p:cSld>
  <p:clrMapOvr>
    <a:masterClrMapping/>
  </p:clrMapOvr>
  <p:transition advTm="477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Measuring feature similarities with inner products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704653"/>
            <a:ext cx="117565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76376">
            <a:off x="6955100" y="3864860"/>
            <a:ext cx="1160689" cy="69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286000" y="281358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904946506"/>
              </p:ext>
            </p:extLst>
          </p:nvPr>
        </p:nvGraphicFramePr>
        <p:xfrm>
          <a:off x="1122363" y="2028253"/>
          <a:ext cx="6521450" cy="1312862"/>
        </p:xfrm>
        <a:graphic>
          <a:graphicData uri="http://schemas.openxmlformats.org/presentationml/2006/ole">
            <p:oleObj spid="_x0000_s125954" name="Equation" r:id="rId6" imgW="2527200" imgH="507960" progId="">
              <p:embed/>
            </p:oleObj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2057400" y="1875853"/>
            <a:ext cx="1905000" cy="1600200"/>
          </a:xfrm>
          <a:prstGeom prst="roundRect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3512546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33CC"/>
                </a:solidFill>
              </a:rPr>
              <a:t>More similar to source.</a:t>
            </a:r>
            <a:endParaRPr lang="en-US" sz="2400" dirty="0">
              <a:solidFill>
                <a:srgbClr val="0033CC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715000" y="1875853"/>
            <a:ext cx="1905000" cy="1600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62600" y="3512546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More similar to target.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1066800" y="5029200"/>
          <a:ext cx="1554163" cy="609600"/>
        </p:xfrm>
        <a:graphic>
          <a:graphicData uri="http://schemas.openxmlformats.org/presentationml/2006/ole">
            <p:oleObj spid="_x0000_s125959" name="Equation" r:id="rId7" imgW="647640" imgH="253800" progId="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667000" y="503938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5C2A"/>
                </a:solidFill>
              </a:rPr>
              <a:t>Invariant to either source or target.</a:t>
            </a:r>
            <a:endParaRPr lang="en-US" sz="2800" dirty="0">
              <a:solidFill>
                <a:srgbClr val="005C2A"/>
              </a:solidFill>
            </a:endParaRPr>
          </a:p>
        </p:txBody>
      </p:sp>
    </p:spTree>
  </p:cSld>
  <p:clrMapOvr>
    <a:masterClrMapping/>
  </p:clrMapOvr>
  <p:transition advTm="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610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We define the </a:t>
            </a:r>
            <a:r>
              <a:rPr lang="en-US" sz="2800" b="1" dirty="0" smtClean="0">
                <a:solidFill>
                  <a:srgbClr val="FF0000"/>
                </a:solidFill>
              </a:rPr>
              <a:t>geodesic flow kernel (GFK)</a:t>
            </a:r>
            <a:r>
              <a:rPr lang="en-US" sz="2800" dirty="0" smtClean="0"/>
              <a:t>:</a:t>
            </a:r>
          </a:p>
          <a:p>
            <a:pPr>
              <a:buNone/>
            </a:pPr>
            <a:endParaRPr lang="en-US" sz="1000" dirty="0" smtClean="0"/>
          </a:p>
          <a:p>
            <a:endParaRPr lang="en-US" dirty="0"/>
          </a:p>
          <a:p>
            <a:endParaRPr lang="en-US" sz="2800" dirty="0" smtClean="0"/>
          </a:p>
          <a:p>
            <a:r>
              <a:rPr lang="en-US" sz="2800" b="1" dirty="0" smtClean="0"/>
              <a:t>Advantages</a:t>
            </a:r>
          </a:p>
          <a:p>
            <a:endParaRPr lang="en-US" sz="700" dirty="0" smtClean="0"/>
          </a:p>
          <a:p>
            <a:pPr lvl="1"/>
            <a:r>
              <a:rPr lang="en-US" sz="2400" dirty="0" smtClean="0"/>
              <a:t>Analytically computable</a:t>
            </a:r>
          </a:p>
          <a:p>
            <a:pPr lvl="1"/>
            <a:endParaRPr lang="en-US" sz="700" dirty="0" smtClean="0"/>
          </a:p>
          <a:p>
            <a:pPr lvl="1"/>
            <a:r>
              <a:rPr lang="en-US" sz="2400" dirty="0" smtClean="0"/>
              <a:t>Robust to variants towards either source or target</a:t>
            </a:r>
          </a:p>
          <a:p>
            <a:pPr lvl="1"/>
            <a:endParaRPr lang="en-US" sz="700" dirty="0" smtClean="0"/>
          </a:p>
          <a:p>
            <a:pPr lvl="1"/>
            <a:r>
              <a:rPr lang="en-US" sz="2400" dirty="0" smtClean="0"/>
              <a:t>Broadly applicable: can </a:t>
            </a:r>
            <a:r>
              <a:rPr lang="en-US" sz="2400" dirty="0" err="1" smtClean="0"/>
              <a:t>kernelize</a:t>
            </a:r>
            <a:r>
              <a:rPr lang="en-US" sz="2400" dirty="0" smtClean="0"/>
              <a:t> many classifiers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 smtClean="0"/>
              <a:t>Learning domain-invariant features with kernels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752404331"/>
              </p:ext>
            </p:extLst>
          </p:nvPr>
        </p:nvGraphicFramePr>
        <p:xfrm>
          <a:off x="1447800" y="2438400"/>
          <a:ext cx="6388806" cy="762000"/>
        </p:xfrm>
        <a:graphic>
          <a:graphicData uri="http://schemas.openxmlformats.org/presentationml/2006/ole">
            <p:oleObj spid="_x0000_s16119" name="Equation" r:id="rId4" imgW="2768600" imgH="330200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011651743"/>
      </p:ext>
    </p:extLst>
  </p:cSld>
  <p:clrMapOvr>
    <a:masterClrMapping/>
  </p:clrMapOvr>
  <p:transition advTm="21669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Contrast to discretely sampling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2" descr="https://6fe2445a-a-62cb3a1a-s-sites.googlegroups.com/site/raghuramana/Home/Web2.png?attachauth=ANoY7cpTgQkMoiUISKPbppTvli0Go5xaxiQKFg1mJiW0nDnq4p6qLXmY2Q0UDSU69eZXmTbgW8r3O6oLz5x9nTnGop_wlMOg43Yhn0YjaTRKCejCs-zDTA-37xMCfaCILnGe4GqfbNjtfsZlmvtEtNxz_6KqMGQ8WKyOTjF8FnyYqtgwMipJIjsBo3oMvwHUjbK-arKMJC3-N5-qj2O17qS8KW41Q8RE2Q%3D%3D&amp;attredirects=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2148840"/>
            <a:ext cx="2343953" cy="12801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1066800" y="2164238"/>
            <a:ext cx="2286000" cy="1181100"/>
            <a:chOff x="1981200" y="3048000"/>
            <a:chExt cx="5410200" cy="2133601"/>
          </a:xfrm>
        </p:grpSpPr>
        <p:grpSp>
          <p:nvGrpSpPr>
            <p:cNvPr id="19" name="Group 18"/>
            <p:cNvGrpSpPr/>
            <p:nvPr/>
          </p:nvGrpSpPr>
          <p:grpSpPr>
            <a:xfrm>
              <a:off x="1981200" y="3048000"/>
              <a:ext cx="5410200" cy="2133601"/>
              <a:chOff x="1981200" y="3048000"/>
              <a:chExt cx="5410200" cy="2133601"/>
            </a:xfrm>
          </p:grpSpPr>
          <p:sp>
            <p:nvSpPr>
              <p:cNvPr id="13" name="Flowchart: Punched Tape 12"/>
              <p:cNvSpPr/>
              <p:nvPr/>
            </p:nvSpPr>
            <p:spPr>
              <a:xfrm>
                <a:off x="1981200" y="3048000"/>
                <a:ext cx="5410200" cy="2133601"/>
              </a:xfrm>
              <a:prstGeom prst="flowChartPunchedTape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669" y="3124200"/>
                <a:ext cx="1631731" cy="430887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  <p:graphicFrame>
            <p:nvGraphicFramePr>
              <p:cNvPr id="15" name="Object 2342"/>
              <p:cNvGraphicFramePr>
                <a:graphicFrameLocks noChangeAspect="1"/>
              </p:cNvGraphicFramePr>
              <p:nvPr/>
            </p:nvGraphicFramePr>
            <p:xfrm>
              <a:off x="2250999" y="4114800"/>
              <a:ext cx="797001" cy="431800"/>
            </p:xfrm>
            <a:graphic>
              <a:graphicData uri="http://schemas.openxmlformats.org/presentationml/2006/ole">
                <p:oleObj spid="_x0000_s126981" name="Equation" r:id="rId6" imgW="342720" imgH="203040" progId="">
                  <p:embed/>
                </p:oleObj>
              </a:graphicData>
            </a:graphic>
          </p:graphicFrame>
          <p:graphicFrame>
            <p:nvGraphicFramePr>
              <p:cNvPr id="16" name="Object 2341"/>
              <p:cNvGraphicFramePr>
                <a:graphicFrameLocks noChangeAspect="1"/>
              </p:cNvGraphicFramePr>
              <p:nvPr/>
            </p:nvGraphicFramePr>
            <p:xfrm>
              <a:off x="6120037" y="3810000"/>
              <a:ext cx="737963" cy="431800"/>
            </p:xfrm>
            <a:graphic>
              <a:graphicData uri="http://schemas.openxmlformats.org/presentationml/2006/ole">
                <p:oleObj spid="_x0000_s126982" name="Equation" r:id="rId7" imgW="317160" imgH="203040" progId="">
                  <p:embed/>
                </p:oleObj>
              </a:graphicData>
            </a:graphic>
          </p:graphicFrame>
          <p:graphicFrame>
            <p:nvGraphicFramePr>
              <p:cNvPr id="17" name="Object 2343"/>
              <p:cNvGraphicFramePr>
                <a:graphicFrameLocks noChangeAspect="1"/>
              </p:cNvGraphicFramePr>
              <p:nvPr/>
            </p:nvGraphicFramePr>
            <p:xfrm>
              <a:off x="3773323" y="3657599"/>
              <a:ext cx="2094079" cy="457201"/>
            </p:xfrm>
            <a:graphic>
              <a:graphicData uri="http://schemas.openxmlformats.org/presentationml/2006/ole">
                <p:oleObj spid="_x0000_s126983" name="Equation" r:id="rId8" imgW="850680" imgH="203040" progId="">
                  <p:embed/>
                </p:oleObj>
              </a:graphicData>
            </a:graphic>
          </p:graphicFrame>
          <p:sp>
            <p:nvSpPr>
              <p:cNvPr id="18" name="Freeform 17"/>
              <p:cNvSpPr/>
              <p:nvPr/>
            </p:nvSpPr>
            <p:spPr>
              <a:xfrm>
                <a:off x="3207461" y="3962400"/>
                <a:ext cx="2812339" cy="457200"/>
              </a:xfrm>
              <a:custGeom>
                <a:avLst/>
                <a:gdLst>
                  <a:gd name="connsiteX0" fmla="*/ 0 w 2380343"/>
                  <a:gd name="connsiteY0" fmla="*/ 391886 h 391886"/>
                  <a:gd name="connsiteX1" fmla="*/ 1306286 w 2380343"/>
                  <a:gd name="connsiteY1" fmla="*/ 304800 h 391886"/>
                  <a:gd name="connsiteX2" fmla="*/ 2380343 w 2380343"/>
                  <a:gd name="connsiteY2" fmla="*/ 0 h 391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0343" h="391886">
                    <a:moveTo>
                      <a:pt x="0" y="391886"/>
                    </a:moveTo>
                    <a:cubicBezTo>
                      <a:pt x="454781" y="381000"/>
                      <a:pt x="909562" y="370114"/>
                      <a:pt x="1306286" y="304800"/>
                    </a:cubicBezTo>
                    <a:cubicBezTo>
                      <a:pt x="1703010" y="239486"/>
                      <a:pt x="2041676" y="119743"/>
                      <a:pt x="2380343" y="0"/>
                    </a:cubicBezTo>
                  </a:path>
                </a:pathLst>
              </a:custGeom>
              <a:ln w="50800">
                <a:gradFill flip="none" rotWithShape="1">
                  <a:gsLst>
                    <a:gs pos="99000">
                      <a:srgbClr val="000082"/>
                    </a:gs>
                    <a:gs pos="30000">
                      <a:srgbClr val="66008F"/>
                    </a:gs>
                    <a:gs pos="64999">
                      <a:srgbClr val="BA0066"/>
                    </a:gs>
                    <a:gs pos="89999">
                      <a:srgbClr val="FF0000"/>
                    </a:gs>
                    <a:gs pos="100000">
                      <a:srgbClr val="FF8200"/>
                    </a:gs>
                  </a:gsLst>
                  <a:lin ang="240000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lowchart: Connector 19"/>
            <p:cNvSpPr>
              <a:spLocks noChangeAspect="1"/>
            </p:cNvSpPr>
            <p:nvPr/>
          </p:nvSpPr>
          <p:spPr>
            <a:xfrm>
              <a:off x="5976534" y="3886200"/>
              <a:ext cx="195666" cy="188571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3070756" y="4281829"/>
              <a:ext cx="195666" cy="188571"/>
            </a:xfrm>
            <a:prstGeom prst="flowChartConnector">
              <a:avLst/>
            </a:prstGeom>
            <a:solidFill>
              <a:srgbClr val="00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990600" y="3528376"/>
          <a:ext cx="3438525" cy="1012986"/>
        </p:xfrm>
        <a:graphic>
          <a:graphicData uri="http://schemas.openxmlformats.org/presentationml/2006/ole">
            <p:oleObj spid="_x0000_s126984" name="Equation" r:id="rId9" imgW="2070000" imgH="609480" progId="">
              <p:embed/>
            </p:oleObj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295400" y="14478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GFK (ours)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4572000" y="1447800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[</a:t>
            </a:r>
            <a:r>
              <a:rPr lang="en-US" sz="2800" i="1" dirty="0" err="1" smtClean="0"/>
              <a:t>Gopalan</a:t>
            </a:r>
            <a:r>
              <a:rPr lang="en-US" sz="2800" i="1" dirty="0" smtClean="0"/>
              <a:t> et al. ICCV 2011]</a:t>
            </a:r>
            <a:endParaRPr lang="en-US" sz="28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10200" y="3646135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Dimensionality reduction</a:t>
            </a:r>
            <a:endParaRPr lang="en-US" sz="2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838200" y="47244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 free parameters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410200" y="4563070"/>
            <a:ext cx="358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Number of subspaces, dimensionality of subspace, dimensionality after reduction</a:t>
            </a:r>
            <a:endParaRPr lang="en-US" sz="20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1828800" y="5599093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GFK is conceptually </a:t>
            </a:r>
            <a:r>
              <a:rPr lang="en-US" sz="2800" dirty="0" smtClean="0">
                <a:solidFill>
                  <a:srgbClr val="FF0000"/>
                </a:solidFill>
              </a:rPr>
              <a:t>cleaner</a:t>
            </a:r>
            <a:r>
              <a:rPr lang="en-US" sz="2800" dirty="0" smtClean="0"/>
              <a:t> and computationally </a:t>
            </a:r>
            <a:r>
              <a:rPr lang="en-US" sz="2800" dirty="0" smtClean="0">
                <a:solidFill>
                  <a:srgbClr val="FF0000"/>
                </a:solidFill>
              </a:rPr>
              <a:t>more tractable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ransition advTm="1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Recap of key steps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81132" y="4114800"/>
            <a:ext cx="3829468" cy="17228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4724399" y="4114800"/>
                <a:ext cx="58452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𝑯</m:t>
                          </m:r>
                        </m:e>
                        <m:sup>
                          <m:r>
                            <a:rPr lang="pt-BR" sz="2000" b="1" i="1" smtClean="0">
                              <a:latin typeface="Cambria Math"/>
                            </a:rPr>
                            <m:t>∞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399" y="4114800"/>
                <a:ext cx="584527" cy="400110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Rectangle 21"/>
              <p:cNvSpPr/>
              <p:nvPr/>
            </p:nvSpPr>
            <p:spPr>
              <a:xfrm>
                <a:off x="7391400" y="4114800"/>
                <a:ext cx="914400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𝐺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</p:txBody>
          </p:sp>
        </mc:Choice>
        <mc:Fallback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114800"/>
                <a:ext cx="914400" cy="424796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r="-120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6252757"/>
              </p:ext>
            </p:extLst>
          </p:nvPr>
        </p:nvGraphicFramePr>
        <p:xfrm>
          <a:off x="6576840" y="4145729"/>
          <a:ext cx="890760" cy="379047"/>
        </p:xfrm>
        <a:graphic>
          <a:graphicData uri="http://schemas.openxmlformats.org/presentationml/2006/ole">
            <p:oleObj spid="_x0000_s35953" name="Equation" r:id="rId6" imgW="596641" imgH="253890" progId="">
              <p:embed/>
            </p:oleObj>
          </a:graphicData>
        </a:graphic>
      </p:graphicFrame>
      <p:sp>
        <p:nvSpPr>
          <p:cNvPr id="28" name="Bent Arrow 27"/>
          <p:cNvSpPr/>
          <p:nvPr/>
        </p:nvSpPr>
        <p:spPr>
          <a:xfrm rot="5400000">
            <a:off x="5461207" y="2108411"/>
            <a:ext cx="1663489" cy="2196889"/>
          </a:xfrm>
          <a:prstGeom prst="bentArrow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410200" y="2209800"/>
                <a:ext cx="2259770" cy="155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pt-BR" sz="2400" i="1" smtClean="0">
                            <a:latin typeface="Cambria Math"/>
                          </a:rPr>
                          <m:t>∞</m:t>
                        </m:r>
                      </m:sup>
                    </m:sSup>
                    <m:r>
                      <a:rPr lang="pt-BR" sz="240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sz="24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2400" i="1" smtClean="0">
                                <a:latin typeface="Cambria Math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el-GR" sz="240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latin typeface="Cambria Math"/>
                                      </a:rPr>
                                      <m:t>Φ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(0)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l-GR" sz="24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latin typeface="Cambria Math"/>
                                      </a:rPr>
                                      <m:t>Φ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eqArr>
                          </m:num>
                          <m:den>
                            <m:eqArr>
                              <m:eqArrPr>
                                <m:ctrlPr>
                                  <a:rPr lang="pt-BR" sz="240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l-GR" sz="2400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400" i="1" smtClean="0">
                                        <a:latin typeface="Cambria Math"/>
                                      </a:rPr>
                                      <m:t>Φ</m:t>
                                    </m:r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(1)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209800"/>
                <a:ext cx="2259770" cy="1557927"/>
              </a:xfrm>
              <a:prstGeom prst="rect">
                <a:avLst/>
              </a:prstGeom>
              <a:blipFill rotWithShape="1">
                <a:blip r:embed="rId7" cstate="print"/>
                <a:stretch>
                  <a:fillRect r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562600" y="4549112"/>
            <a:ext cx="428625" cy="1040039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991224" y="4549112"/>
            <a:ext cx="284637" cy="288597"/>
          </a:xfrm>
          <a:prstGeom prst="ellipse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247916" y="4913616"/>
            <a:ext cx="284637" cy="2885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5251415" y="5181600"/>
            <a:ext cx="284637" cy="27625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/>
          <p:cNvSpPr/>
          <p:nvPr/>
        </p:nvSpPr>
        <p:spPr>
          <a:xfrm>
            <a:off x="5011546" y="4775489"/>
            <a:ext cx="284637" cy="276254"/>
          </a:xfrm>
          <a:prstGeom prst="triangle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/>
          <p:cNvSpPr/>
          <p:nvPr/>
        </p:nvSpPr>
        <p:spPr>
          <a:xfrm>
            <a:off x="5016662" y="838200"/>
            <a:ext cx="760250" cy="762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1</a:t>
            </a:r>
            <a:endParaRPr lang="en-US" sz="4000" b="1" dirty="0"/>
          </a:p>
        </p:txBody>
      </p:sp>
      <p:sp>
        <p:nvSpPr>
          <p:cNvPr id="34" name="Flowchart: Connector 33"/>
          <p:cNvSpPr/>
          <p:nvPr/>
        </p:nvSpPr>
        <p:spPr>
          <a:xfrm>
            <a:off x="7697950" y="2667000"/>
            <a:ext cx="760250" cy="762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3</a:t>
            </a:r>
            <a:endParaRPr lang="en-US" sz="4400" b="1" dirty="0"/>
          </a:p>
        </p:txBody>
      </p:sp>
      <p:sp>
        <p:nvSpPr>
          <p:cNvPr id="35" name="Flowchart: Connector 34"/>
          <p:cNvSpPr/>
          <p:nvPr/>
        </p:nvSpPr>
        <p:spPr>
          <a:xfrm>
            <a:off x="6707350" y="4953000"/>
            <a:ext cx="760250" cy="762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4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81000" y="1295400"/>
            <a:ext cx="4737312" cy="2133600"/>
            <a:chOff x="2088509" y="1600200"/>
            <a:chExt cx="4737312" cy="2133600"/>
          </a:xfrm>
        </p:grpSpPr>
        <p:sp>
          <p:nvSpPr>
            <p:cNvPr id="67" name="Flowchart: Punched Tape 66"/>
            <p:cNvSpPr/>
            <p:nvPr/>
          </p:nvSpPr>
          <p:spPr>
            <a:xfrm>
              <a:off x="2088509" y="1600200"/>
              <a:ext cx="4554347" cy="2133600"/>
            </a:xfrm>
            <a:prstGeom prst="flowChartPunchedTap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34000" y="2590800"/>
              <a:ext cx="1295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Target</a:t>
              </a:r>
            </a:p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subspace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253821" y="3025914"/>
              <a:ext cx="1401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Source </a:t>
              </a:r>
            </a:p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subspace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69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334000" y="1676400"/>
              <a:ext cx="1491821" cy="430887"/>
            </a:xfrm>
            <a:prstGeom prst="rect">
              <a:avLst/>
            </a:prstGeom>
            <a:blipFill rotWithShape="1">
              <a:blip r:embed="rId8" cstate="print"/>
              <a:stretch>
                <a:fillRect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grpSp>
          <p:nvGrpSpPr>
            <p:cNvPr id="71" name="Group 18"/>
            <p:cNvGrpSpPr/>
            <p:nvPr/>
          </p:nvGrpSpPr>
          <p:grpSpPr>
            <a:xfrm>
              <a:off x="2666999" y="2362200"/>
              <a:ext cx="990600" cy="525452"/>
              <a:chOff x="2819400" y="2454298"/>
              <a:chExt cx="1597353" cy="1050904"/>
            </a:xfrm>
          </p:grpSpPr>
          <p:cxnSp>
            <p:nvCxnSpPr>
              <p:cNvPr id="77" name="Straight Arrow Connector 76"/>
              <p:cNvCxnSpPr/>
              <p:nvPr/>
            </p:nvCxnSpPr>
            <p:spPr>
              <a:xfrm flipV="1">
                <a:off x="3276600" y="2454298"/>
                <a:ext cx="1140153" cy="10509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H="1" flipV="1">
                <a:off x="2819400" y="2606698"/>
                <a:ext cx="457200" cy="8985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23"/>
            <p:cNvGrpSpPr/>
            <p:nvPr/>
          </p:nvGrpSpPr>
          <p:grpSpPr>
            <a:xfrm rot="2311664">
              <a:off x="5270840" y="2174874"/>
              <a:ext cx="951525" cy="602358"/>
              <a:chOff x="2788011" y="2420596"/>
              <a:chExt cx="2160845" cy="986676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 rot="19288336">
                <a:off x="3047807" y="2961106"/>
                <a:ext cx="1901049" cy="10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rot="19288336" flipV="1">
                <a:off x="2788011" y="2420596"/>
                <a:ext cx="193047" cy="9866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Flowchart: Connector 72"/>
            <p:cNvSpPr>
              <a:spLocks noChangeAspect="1"/>
            </p:cNvSpPr>
            <p:nvPr/>
          </p:nvSpPr>
          <p:spPr>
            <a:xfrm>
              <a:off x="2875644" y="2834029"/>
              <a:ext cx="178889" cy="188571"/>
            </a:xfrm>
            <a:prstGeom prst="flowChartConnector">
              <a:avLst/>
            </a:prstGeom>
            <a:solidFill>
              <a:srgbClr val="00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Connector 73"/>
            <p:cNvSpPr>
              <a:spLocks noChangeAspect="1"/>
            </p:cNvSpPr>
            <p:nvPr/>
          </p:nvSpPr>
          <p:spPr>
            <a:xfrm>
              <a:off x="5290641" y="2438400"/>
              <a:ext cx="178889" cy="188571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Freeform 81"/>
          <p:cNvSpPr/>
          <p:nvPr/>
        </p:nvSpPr>
        <p:spPr>
          <a:xfrm>
            <a:off x="1308312" y="2209800"/>
            <a:ext cx="2362200" cy="381000"/>
          </a:xfrm>
          <a:custGeom>
            <a:avLst/>
            <a:gdLst>
              <a:gd name="connsiteX0" fmla="*/ 0 w 2380343"/>
              <a:gd name="connsiteY0" fmla="*/ 391886 h 391886"/>
              <a:gd name="connsiteX1" fmla="*/ 1306286 w 2380343"/>
              <a:gd name="connsiteY1" fmla="*/ 304800 h 391886"/>
              <a:gd name="connsiteX2" fmla="*/ 2380343 w 2380343"/>
              <a:gd name="connsiteY2" fmla="*/ 0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343" h="391886">
                <a:moveTo>
                  <a:pt x="0" y="391886"/>
                </a:moveTo>
                <a:cubicBezTo>
                  <a:pt x="454781" y="381000"/>
                  <a:pt x="909562" y="370114"/>
                  <a:pt x="1306286" y="304800"/>
                </a:cubicBezTo>
                <a:cubicBezTo>
                  <a:pt x="1703010" y="239486"/>
                  <a:pt x="2041676" y="119743"/>
                  <a:pt x="2380343" y="0"/>
                </a:cubicBezTo>
              </a:path>
            </a:pathLst>
          </a:custGeom>
          <a:ln w="50800">
            <a:gradFill flip="none" rotWithShape="1">
              <a:gsLst>
                <a:gs pos="9900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2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343400" y="1828800"/>
            <a:ext cx="284637" cy="28859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3886200" y="1752600"/>
            <a:ext cx="284637" cy="27625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1086963" y="1857346"/>
            <a:ext cx="284637" cy="276254"/>
          </a:xfrm>
          <a:prstGeom prst="triangle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467963" y="1768803"/>
            <a:ext cx="284637" cy="288597"/>
          </a:xfrm>
          <a:prstGeom prst="ellipse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/>
          <p:cNvSpPr/>
          <p:nvPr/>
        </p:nvSpPr>
        <p:spPr>
          <a:xfrm>
            <a:off x="2211550" y="2667000"/>
            <a:ext cx="760250" cy="762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/>
              <a:t>2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87939574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8" grpId="0" animBg="1"/>
      <p:bldP spid="25" grpId="0" animBg="1"/>
      <p:bldP spid="47" grpId="0" animBg="1"/>
      <p:bldP spid="48" grpId="0" animBg="1"/>
      <p:bldP spid="49" grpId="0" animBg="1"/>
      <p:bldP spid="50" grpId="0" animBg="1"/>
      <p:bldP spid="34" grpId="0" animBg="1"/>
      <p:bldP spid="35" grpId="0" animBg="1"/>
      <p:bldP spid="82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Motivation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524000"/>
            <a:ext cx="4876800" cy="3429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300" dirty="0" smtClean="0">
                <a:solidFill>
                  <a:srgbClr val="FF0000"/>
                </a:solidFill>
              </a:rPr>
              <a:t>Mismatch</a:t>
            </a:r>
            <a:r>
              <a:rPr lang="en-US" sz="3300" dirty="0" smtClean="0"/>
              <a:t> between different domains/datasets</a:t>
            </a:r>
          </a:p>
          <a:p>
            <a:pPr lvl="1"/>
            <a:r>
              <a:rPr lang="en-US" dirty="0" smtClean="0"/>
              <a:t>Object recognition </a:t>
            </a:r>
          </a:p>
          <a:p>
            <a:pPr lvl="2"/>
            <a:r>
              <a:rPr lang="en-US" sz="1700" i="1" dirty="0" smtClean="0"/>
              <a:t>Ex. [</a:t>
            </a:r>
            <a:r>
              <a:rPr lang="en-US" sz="1700" i="1" dirty="0" err="1" smtClean="0"/>
              <a:t>Torralba</a:t>
            </a:r>
            <a:r>
              <a:rPr lang="en-US" sz="1700" i="1" dirty="0" smtClean="0"/>
              <a:t> &amp; Efros’11, </a:t>
            </a:r>
            <a:r>
              <a:rPr lang="en-US" sz="1700" i="1" dirty="0" err="1" smtClean="0"/>
              <a:t>Perronnin</a:t>
            </a:r>
            <a:r>
              <a:rPr lang="en-US" sz="1700" i="1" dirty="0" smtClean="0"/>
              <a:t> et al.’10]</a:t>
            </a:r>
          </a:p>
          <a:p>
            <a:pPr lvl="1"/>
            <a:r>
              <a:rPr lang="en-US" dirty="0" smtClean="0"/>
              <a:t>Video analysis </a:t>
            </a:r>
          </a:p>
          <a:p>
            <a:pPr lvl="2"/>
            <a:r>
              <a:rPr lang="en-US" sz="1700" i="1" dirty="0" smtClean="0"/>
              <a:t>Ex. [</a:t>
            </a:r>
            <a:r>
              <a:rPr lang="en-US" sz="1700" i="1" dirty="0" err="1" smtClean="0"/>
              <a:t>Duan</a:t>
            </a:r>
            <a:r>
              <a:rPr lang="en-US" sz="1700" i="1" dirty="0" smtClean="0"/>
              <a:t> et al.’09, 10]</a:t>
            </a:r>
            <a:endParaRPr lang="en-US" sz="1800" i="1" dirty="0" smtClean="0"/>
          </a:p>
          <a:p>
            <a:pPr lvl="1"/>
            <a:r>
              <a:rPr lang="en-US" dirty="0" smtClean="0"/>
              <a:t>Pedestrian detection </a:t>
            </a:r>
          </a:p>
          <a:p>
            <a:pPr lvl="2"/>
            <a:r>
              <a:rPr lang="en-US" sz="1700" i="1" dirty="0" smtClean="0"/>
              <a:t>Ex. [</a:t>
            </a:r>
            <a:r>
              <a:rPr lang="en-US" sz="1700" i="1" dirty="0" err="1" smtClean="0"/>
              <a:t>Dollár</a:t>
            </a:r>
            <a:r>
              <a:rPr lang="en-US" sz="1700" i="1" dirty="0" smtClean="0"/>
              <a:t> et al.’09]</a:t>
            </a:r>
          </a:p>
          <a:p>
            <a:pPr lvl="1"/>
            <a:r>
              <a:rPr lang="en-US" dirty="0" smtClean="0"/>
              <a:t>Other vision tasks</a:t>
            </a:r>
            <a:endParaRPr lang="en-US" sz="38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53000" y="4876800"/>
            <a:ext cx="2667000" cy="11430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Performance </a:t>
            </a:r>
            <a:r>
              <a:rPr lang="en-US" sz="2400" dirty="0" smtClean="0">
                <a:solidFill>
                  <a:srgbClr val="FF0000"/>
                </a:solidFill>
              </a:rPr>
              <a:t>degrades</a:t>
            </a:r>
            <a:r>
              <a:rPr lang="en-US" sz="2400" dirty="0" smtClean="0">
                <a:solidFill>
                  <a:schemeClr val="tx1"/>
                </a:solidFill>
              </a:rPr>
              <a:t> significantly!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7892" name="Picture 4" descr="C:\Users\Boqing Gong\Desktop\temp\amaz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27432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3" name="Picture 5" descr="C:\Users\Boqing Gong\Desktop\temp2\dslr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43400"/>
            <a:ext cx="27432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8600" y="6477000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Images from [</a:t>
            </a:r>
            <a:r>
              <a:rPr lang="en-US" sz="1400" i="1" dirty="0" err="1" smtClean="0"/>
              <a:t>Saenko</a:t>
            </a:r>
            <a:r>
              <a:rPr lang="en-US" sz="1400" i="1" dirty="0" smtClean="0"/>
              <a:t> et al.’10].</a:t>
            </a:r>
            <a:endParaRPr lang="en-US" sz="1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2860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TRAIN</a:t>
            </a:r>
            <a:endParaRPr lang="en-US" b="1" dirty="0">
              <a:solidFill>
                <a:srgbClr val="0033CC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00400" y="50408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TEST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3352800" y="2895600"/>
            <a:ext cx="533400" cy="1981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849016616"/>
      </p:ext>
    </p:extLst>
  </p:cSld>
  <p:clrMapOvr>
    <a:masterClrMapping/>
  </p:clrMapOvr>
  <p:transition advTm="507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Experimental setup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724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Four domains</a:t>
            </a:r>
          </a:p>
          <a:p>
            <a:pPr lvl="1"/>
            <a:endParaRPr lang="en-US" sz="1400" dirty="0" smtClean="0"/>
          </a:p>
          <a:p>
            <a:r>
              <a:rPr lang="en-US" sz="2800" dirty="0" smtClean="0"/>
              <a:t>Features</a:t>
            </a:r>
          </a:p>
          <a:p>
            <a:pPr lvl="1">
              <a:buNone/>
            </a:pPr>
            <a:r>
              <a:rPr lang="en-US" sz="2400" dirty="0" smtClean="0"/>
              <a:t>Bag-of-SURF</a:t>
            </a:r>
          </a:p>
          <a:p>
            <a:pPr lvl="1"/>
            <a:endParaRPr lang="en-US" sz="1400" dirty="0" smtClean="0"/>
          </a:p>
          <a:p>
            <a:r>
              <a:rPr lang="en-US" sz="2800" dirty="0" smtClean="0"/>
              <a:t>Classifier: 1NN</a:t>
            </a:r>
          </a:p>
          <a:p>
            <a:pPr lvl="1"/>
            <a:endParaRPr lang="en-US" sz="1400" dirty="0" smtClean="0"/>
          </a:p>
          <a:p>
            <a:r>
              <a:rPr lang="en-US" sz="2800" dirty="0" smtClean="0"/>
              <a:t>Average over 20 random trials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676400"/>
            <a:ext cx="1828800" cy="7315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048000"/>
            <a:ext cx="1828800" cy="7315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048000"/>
            <a:ext cx="1828800" cy="7315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676400"/>
            <a:ext cx="1828800" cy="7315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95800" y="236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Caltech-256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62800" y="2362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Amazon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800600" y="3733800"/>
            <a:ext cx="13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DSLR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86600" y="3733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Webcam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5890658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/>
          <p:nvPr/>
        </p:nvGraphicFramePr>
        <p:xfrm>
          <a:off x="1295400" y="1752600"/>
          <a:ext cx="6934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Classification accuracy on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135" y="3278832"/>
            <a:ext cx="461665" cy="1295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0800000">
            <a:off x="726757" y="2438400"/>
            <a:ext cx="492443" cy="1752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000" dirty="0" smtClean="0"/>
              <a:t>Accuracy (%)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56388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Source</a:t>
            </a:r>
            <a:r>
              <a:rPr lang="en-US" sz="2000" dirty="0" err="1" smtClean="0">
                <a:sym typeface="Wingdings" pitchFamily="2" charset="2"/>
              </a:rPr>
              <a:t></a:t>
            </a:r>
            <a:r>
              <a:rPr lang="en-US" sz="2000" dirty="0" err="1" smtClean="0"/>
              <a:t>Target</a:t>
            </a:r>
            <a:endParaRPr lang="en-US" sz="2000" dirty="0"/>
          </a:p>
        </p:txBody>
      </p:sp>
      <p:sp>
        <p:nvSpPr>
          <p:cNvPr id="14" name="Round Single Corner Rectangle 13"/>
          <p:cNvSpPr/>
          <p:nvPr/>
        </p:nvSpPr>
        <p:spPr>
          <a:xfrm>
            <a:off x="4038600" y="1752600"/>
            <a:ext cx="4038600" cy="457200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77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/>
          <p:nvPr/>
        </p:nvGraphicFramePr>
        <p:xfrm>
          <a:off x="1295400" y="1752600"/>
          <a:ext cx="6934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Classification accuracy on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135" y="3278832"/>
            <a:ext cx="461665" cy="1295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0800000">
            <a:off x="726757" y="2438400"/>
            <a:ext cx="492443" cy="1752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000" dirty="0" smtClean="0"/>
              <a:t>Accuracy (%)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56388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Source</a:t>
            </a:r>
            <a:r>
              <a:rPr lang="en-US" sz="2000" dirty="0" err="1" smtClean="0">
                <a:sym typeface="Wingdings" pitchFamily="2" charset="2"/>
              </a:rPr>
              <a:t></a:t>
            </a:r>
            <a:r>
              <a:rPr lang="en-US" sz="2000" dirty="0" err="1" smtClean="0"/>
              <a:t>Target</a:t>
            </a:r>
            <a:endParaRPr lang="en-US" sz="2000" dirty="0"/>
          </a:p>
        </p:txBody>
      </p:sp>
      <p:sp>
        <p:nvSpPr>
          <p:cNvPr id="9" name="Round Single Corner Rectangle 8"/>
          <p:cNvSpPr/>
          <p:nvPr/>
        </p:nvSpPr>
        <p:spPr>
          <a:xfrm>
            <a:off x="6324600" y="1676400"/>
            <a:ext cx="1524000" cy="457200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977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Chart 40"/>
          <p:cNvGraphicFramePr/>
          <p:nvPr/>
        </p:nvGraphicFramePr>
        <p:xfrm>
          <a:off x="1295400" y="1752600"/>
          <a:ext cx="6934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Classification accuracy on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5135" y="3278832"/>
            <a:ext cx="461665" cy="1295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0800000">
            <a:off x="726757" y="2438400"/>
            <a:ext cx="492443" cy="1752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000" dirty="0" smtClean="0"/>
              <a:t>Accuracy (%)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56388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Source</a:t>
            </a:r>
            <a:r>
              <a:rPr lang="en-US" sz="2000" dirty="0" err="1" smtClean="0">
                <a:sym typeface="Wingdings" pitchFamily="2" charset="2"/>
              </a:rPr>
              <a:t></a:t>
            </a:r>
            <a:r>
              <a:rPr lang="en-US" sz="2000" dirty="0" err="1" smtClean="0"/>
              <a:t>Target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99773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loud 47"/>
          <p:cNvSpPr/>
          <p:nvPr/>
        </p:nvSpPr>
        <p:spPr>
          <a:xfrm>
            <a:off x="5715000" y="2926080"/>
            <a:ext cx="2819400" cy="1645920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Which domain should be used as the source?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20" name="Picture 4" descr="C:\Users\Boqing Gong\Desktop\temp\amaz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0"/>
            <a:ext cx="2057400" cy="1371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/>
          <p:cNvGrpSpPr/>
          <p:nvPr/>
        </p:nvGrpSpPr>
        <p:grpSpPr>
          <a:xfrm>
            <a:off x="1981200" y="1478280"/>
            <a:ext cx="2819400" cy="1645920"/>
            <a:chOff x="457200" y="1295400"/>
            <a:chExt cx="2819400" cy="1905000"/>
          </a:xfrm>
        </p:grpSpPr>
        <p:sp>
          <p:nvSpPr>
            <p:cNvPr id="19" name="Cloud 18"/>
            <p:cNvSpPr/>
            <p:nvPr/>
          </p:nvSpPr>
          <p:spPr>
            <a:xfrm>
              <a:off x="457200" y="1295400"/>
              <a:ext cx="2819400" cy="1905000"/>
            </a:xfrm>
            <a:prstGeom prst="cloud">
              <a:avLst/>
            </a:prstGeom>
            <a:noFill/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5" descr="C:\Users\Boqing Gong\Desktop\temp2\dsl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447800"/>
              <a:ext cx="2194560" cy="146304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1981200" y="4953000"/>
            <a:ext cx="2819400" cy="1645920"/>
            <a:chOff x="457200" y="1295400"/>
            <a:chExt cx="2819400" cy="1905000"/>
          </a:xfrm>
        </p:grpSpPr>
        <p:sp>
          <p:nvSpPr>
            <p:cNvPr id="29" name="Cloud 28"/>
            <p:cNvSpPr/>
            <p:nvPr/>
          </p:nvSpPr>
          <p:spPr>
            <a:xfrm>
              <a:off x="457200" y="1295400"/>
              <a:ext cx="2819400" cy="1905000"/>
            </a:xfrm>
            <a:prstGeom prst="cloud">
              <a:avLst/>
            </a:prstGeom>
            <a:noFill/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5" descr="C:\Users\Boqing Gong\Desktop\temp2\dsl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447800"/>
              <a:ext cx="2194560" cy="146304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1981200" y="3215640"/>
            <a:ext cx="2819400" cy="1645920"/>
            <a:chOff x="457200" y="1295400"/>
            <a:chExt cx="2819400" cy="1905000"/>
          </a:xfrm>
        </p:grpSpPr>
        <p:sp>
          <p:nvSpPr>
            <p:cNvPr id="32" name="Cloud 31"/>
            <p:cNvSpPr/>
            <p:nvPr/>
          </p:nvSpPr>
          <p:spPr>
            <a:xfrm>
              <a:off x="457200" y="1295400"/>
              <a:ext cx="2819400" cy="1905000"/>
            </a:xfrm>
            <a:prstGeom prst="cloud">
              <a:avLst/>
            </a:prstGeom>
            <a:noFill/>
            <a:ln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5" descr="C:\Users\Boqing Gong\Desktop\temp2\dsl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447800"/>
              <a:ext cx="2194560" cy="146304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Straight Arrow Connector 33"/>
          <p:cNvCxnSpPr/>
          <p:nvPr/>
        </p:nvCxnSpPr>
        <p:spPr>
          <a:xfrm flipV="1">
            <a:off x="4800600" y="4419600"/>
            <a:ext cx="1295400" cy="1143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00600" y="2133600"/>
            <a:ext cx="12192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800600" y="3810000"/>
            <a:ext cx="8382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259541" y="1896070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257800" y="4029670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876800" y="3048000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81000" y="1981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DSLR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76200" y="37293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Caltech-256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533400" y="5481935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Webcam</a:t>
            </a:r>
            <a:endParaRPr lang="en-US" sz="2400" dirty="0"/>
          </a:p>
        </p:txBody>
      </p:sp>
      <p:pic>
        <p:nvPicPr>
          <p:cNvPr id="68" name="Picture 67" descr="webcam.jpg"/>
          <p:cNvPicPr preferRelativeResize="0"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2200" y="5062728"/>
            <a:ext cx="2194560" cy="1261872"/>
          </a:xfrm>
          <a:prstGeom prst="rect">
            <a:avLst/>
          </a:prstGeom>
        </p:spPr>
      </p:pic>
      <p:pic>
        <p:nvPicPr>
          <p:cNvPr id="70" name="Picture 69" descr="caltech.jpg"/>
          <p:cNvPicPr preferRelativeResize="0"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62200" y="3352800"/>
            <a:ext cx="2194560" cy="1261872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477000" y="4719935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Amazon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997734107"/>
      </p:ext>
    </p:extLst>
  </p:cSld>
  <p:clrMapOvr>
    <a:masterClrMapping/>
  </p:clrMapOvr>
  <p:transition advTm="31138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We introduce the </a:t>
            </a:r>
            <a:r>
              <a:rPr lang="en-US" sz="2800" b="1" dirty="0" smtClean="0">
                <a:solidFill>
                  <a:srgbClr val="FF0000"/>
                </a:solidFill>
              </a:rPr>
              <a:t>Rank of Domains </a:t>
            </a:r>
            <a:r>
              <a:rPr lang="en-US" sz="2800" dirty="0" smtClean="0"/>
              <a:t>measure:</a:t>
            </a:r>
          </a:p>
          <a:p>
            <a:pPr>
              <a:buNone/>
            </a:pPr>
            <a:endParaRPr lang="en-US" sz="2800" dirty="0" smtClean="0"/>
          </a:p>
          <a:p>
            <a:pPr lvl="1"/>
            <a:endParaRPr lang="en-US" sz="2400" dirty="0" smtClean="0"/>
          </a:p>
          <a:p>
            <a:pPr lvl="1"/>
            <a:endParaRPr lang="en-US" sz="1400" dirty="0" smtClean="0"/>
          </a:p>
          <a:p>
            <a:pPr>
              <a:buNone/>
            </a:pPr>
            <a:r>
              <a:rPr lang="en-US" sz="2800" b="1" dirty="0" smtClean="0"/>
              <a:t>Intuition</a:t>
            </a:r>
          </a:p>
          <a:p>
            <a:pPr lvl="1"/>
            <a:r>
              <a:rPr lang="en-US" sz="2400" dirty="0" smtClean="0"/>
              <a:t>Geometrically, how subspaces disagree</a:t>
            </a:r>
          </a:p>
          <a:p>
            <a:pPr lvl="1"/>
            <a:r>
              <a:rPr lang="en-US" sz="2400" dirty="0" smtClean="0"/>
              <a:t>Statistically, how distributions disagree</a:t>
            </a:r>
          </a:p>
          <a:p>
            <a:pPr lvl="1"/>
            <a:endParaRPr lang="en-US" sz="24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428" y="2246448"/>
            <a:ext cx="6019800" cy="103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Automatically selecting the best</a:t>
            </a:r>
          </a:p>
        </p:txBody>
      </p:sp>
    </p:spTree>
    <p:extLst>
      <p:ext uri="{BB962C8B-B14F-4D97-AF65-F5344CB8AC3E}">
        <p14:creationId xmlns="" xmlns:p14="http://schemas.microsoft.com/office/powerpoint/2010/main" val="2925980698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770151988"/>
              </p:ext>
            </p:extLst>
          </p:nvPr>
        </p:nvGraphicFramePr>
        <p:xfrm>
          <a:off x="699450" y="1905000"/>
          <a:ext cx="3186750" cy="26771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32799"/>
                <a:gridCol w="1553951"/>
              </a:tblGrid>
              <a:tr h="622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Possible sources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/>
                        <a:cs typeface="Times New Roman"/>
                      </a:endParaRPr>
                    </a:p>
                  </a:txBody>
                  <a:tcPr marL="0" marR="0" marT="63500" marB="6350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/>
                          <a:cs typeface="Times New Roman"/>
                        </a:rPr>
                        <a:t>Our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/>
                          <a:cs typeface="Times New Roman"/>
                        </a:rPr>
                        <a:t>ROD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/>
                          <a:cs typeface="Times New Roman"/>
                        </a:rPr>
                        <a:t>measure</a:t>
                      </a:r>
                    </a:p>
                  </a:txBody>
                  <a:tcPr marL="63500" marR="63500" marT="63500" marB="63500"/>
                </a:tc>
              </a:tr>
              <a:tr h="4169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Caltech-256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FF0000"/>
                          </a:solidFill>
                          <a:effectLst/>
                        </a:rPr>
                        <a:t>0.003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ヒラギノ角ゴ Pro W3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169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Amazon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63500" marR="63500" marT="63500" marB="63500"/>
                </a:tc>
              </a:tr>
              <a:tr h="4169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DSLR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/>
                        <a:cs typeface="Times New Roman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0.26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  <a:tr h="4169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Webcam</a:t>
                      </a:r>
                      <a:endParaRPr lang="en-US" sz="1100" b="1" dirty="0" smtClean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0.05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/>
                        <a:cs typeface="Times New Roman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67892" y="5029200"/>
            <a:ext cx="6782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Caltech-256 adapts the best to Amazon.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0800000">
            <a:off x="4038601" y="2209799"/>
            <a:ext cx="492443" cy="1752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Accuracy (%)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 rot="19136073">
            <a:off x="4280258" y="4167913"/>
            <a:ext cx="766558" cy="376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rot="19136073">
            <a:off x="5376399" y="4244113"/>
            <a:ext cx="766558" cy="376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9136073">
            <a:off x="6443199" y="4244113"/>
            <a:ext cx="766558" cy="376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9136073">
            <a:off x="6855609" y="4156149"/>
            <a:ext cx="766558" cy="4717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22" name="Chart 21"/>
          <p:cNvGraphicFramePr/>
          <p:nvPr/>
        </p:nvGraphicFramePr>
        <p:xfrm>
          <a:off x="4419600" y="1981200"/>
          <a:ext cx="4191000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15000" y="447669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prstClr val="black"/>
                </a:solidFill>
              </a:rPr>
              <a:t>Source</a:t>
            </a:r>
            <a:r>
              <a:rPr lang="en-US" sz="2000" dirty="0" err="1" smtClean="0">
                <a:solidFill>
                  <a:prstClr val="black"/>
                </a:solidFill>
                <a:sym typeface="Wingdings" pitchFamily="2" charset="2"/>
              </a:rPr>
              <a:t></a:t>
            </a:r>
            <a:r>
              <a:rPr lang="en-US" sz="2000" dirty="0" err="1" smtClean="0">
                <a:solidFill>
                  <a:prstClr val="black"/>
                </a:solidFill>
              </a:rPr>
              <a:t>Target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00800" y="2286000"/>
            <a:ext cx="914400" cy="2209800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 rot="5400000">
            <a:off x="2038350" y="1314450"/>
            <a:ext cx="495300" cy="3505200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/>
              <a:t>Automatically selecting the best</a:t>
            </a:r>
          </a:p>
        </p:txBody>
      </p:sp>
    </p:spTree>
    <p:extLst>
      <p:ext uri="{BB962C8B-B14F-4D97-AF65-F5344CB8AC3E}">
        <p14:creationId xmlns:p14="http://schemas.microsoft.com/office/powerpoint/2010/main" xmlns="" val="12420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Graphic spid="22" grpId="0">
        <p:bldAsOne/>
      </p:bldGraphic>
      <p:bldP spid="12" grpId="0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Semi-supervised domain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Label three instances per category in the target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5" name="Chart 4"/>
          <p:cNvGraphicFramePr/>
          <p:nvPr/>
        </p:nvGraphicFramePr>
        <p:xfrm>
          <a:off x="1447800" y="2419290"/>
          <a:ext cx="65532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/>
          <p:cNvSpPr txBox="1"/>
          <p:nvPr/>
        </p:nvSpPr>
        <p:spPr>
          <a:xfrm rot="10800000">
            <a:off x="879156" y="3409890"/>
            <a:ext cx="492443" cy="1752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000" dirty="0" smtClean="0"/>
              <a:t>Accuracy (%)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038600" y="607689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Source</a:t>
            </a:r>
            <a:r>
              <a:rPr lang="en-US" sz="2000" dirty="0" err="1" smtClean="0">
                <a:sym typeface="Wingdings" pitchFamily="2" charset="2"/>
              </a:rPr>
              <a:t></a:t>
            </a:r>
            <a:r>
              <a:rPr lang="en-US" sz="2000" dirty="0" err="1" smtClean="0"/>
              <a:t>Target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ransition advTm="589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Cross-dataset generalization</a:t>
            </a:r>
            <a:r>
              <a:rPr lang="en-US" sz="2000" i="1" dirty="0" smtClean="0"/>
              <a:t> [</a:t>
            </a:r>
            <a:r>
              <a:rPr lang="en-US" sz="2000" i="1" dirty="0" err="1" smtClean="0"/>
              <a:t>Torralba</a:t>
            </a:r>
            <a:r>
              <a:rPr lang="en-US" sz="2000" i="1" dirty="0" smtClean="0"/>
              <a:t> &amp; Efros’11]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10" name="Chart 9"/>
          <p:cNvGraphicFramePr/>
          <p:nvPr/>
        </p:nvGraphicFramePr>
        <p:xfrm>
          <a:off x="1600200" y="2438400"/>
          <a:ext cx="57912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 rot="10800000">
            <a:off x="1031557" y="2971800"/>
            <a:ext cx="492443" cy="1752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000" dirty="0" smtClean="0"/>
              <a:t>Accuracy (%)</a:t>
            </a:r>
            <a:endParaRPr lang="en-US" sz="200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Analyzing datasets in light of domain adaptation</a:t>
            </a:r>
            <a:endParaRPr lang="en-US" sz="3600" i="1" dirty="0"/>
          </a:p>
        </p:txBody>
      </p:sp>
      <p:sp>
        <p:nvSpPr>
          <p:cNvPr id="20" name="Rectangle 19"/>
          <p:cNvSpPr/>
          <p:nvPr/>
        </p:nvSpPr>
        <p:spPr>
          <a:xfrm>
            <a:off x="4953000" y="2438400"/>
            <a:ext cx="2438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14600" y="2438400"/>
            <a:ext cx="2438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502857112"/>
      </p:ext>
    </p:extLst>
  </p:cSld>
  <p:clrMapOvr>
    <a:masterClrMapping/>
  </p:clrMapOvr>
  <p:transition advTm="13058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Cross-dataset generalization</a:t>
            </a:r>
            <a:r>
              <a:rPr lang="en-US" sz="2000" i="1" dirty="0" smtClean="0"/>
              <a:t> [</a:t>
            </a:r>
            <a:r>
              <a:rPr lang="en-US" sz="2000" i="1" dirty="0" err="1" smtClean="0"/>
              <a:t>Torralba</a:t>
            </a:r>
            <a:r>
              <a:rPr lang="en-US" sz="2000" i="1" dirty="0" smtClean="0"/>
              <a:t> &amp; Efros’11]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10" name="Chart 9"/>
          <p:cNvGraphicFramePr/>
          <p:nvPr/>
        </p:nvGraphicFramePr>
        <p:xfrm>
          <a:off x="1600200" y="2438400"/>
          <a:ext cx="57912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 rot="10800000">
            <a:off x="1031557" y="2971800"/>
            <a:ext cx="492443" cy="1752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000" dirty="0" smtClean="0"/>
              <a:t>Accuracy (%)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609600" y="5410200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Caltech-101 generalizes the worst.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Performance drop of </a:t>
            </a:r>
            <a:r>
              <a:rPr lang="en-US" sz="2400" dirty="0" err="1" smtClean="0">
                <a:solidFill>
                  <a:srgbClr val="FF0000"/>
                </a:solidFill>
              </a:rPr>
              <a:t>ImageNet</a:t>
            </a:r>
            <a:r>
              <a:rPr lang="en-US" sz="2400" dirty="0" smtClean="0">
                <a:solidFill>
                  <a:srgbClr val="FF0000"/>
                </a:solidFill>
              </a:rPr>
              <a:t> is big.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Analyzing datasets in light of domain adaptation</a:t>
            </a:r>
            <a:endParaRPr lang="en-US" sz="3600" i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181600" y="4038600"/>
            <a:ext cx="0" cy="381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5800" y="4038600"/>
            <a:ext cx="76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495800" y="4419600"/>
            <a:ext cx="76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953000" y="2438400"/>
            <a:ext cx="24384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2743200" y="4495800"/>
            <a:ext cx="76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43200" y="4572000"/>
            <a:ext cx="76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934200" y="3200400"/>
            <a:ext cx="0" cy="13716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248400" y="3200400"/>
            <a:ext cx="76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248400" y="4572000"/>
            <a:ext cx="76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/>
          <p:cNvSpPr/>
          <p:nvPr/>
        </p:nvSpPr>
        <p:spPr>
          <a:xfrm>
            <a:off x="7162800" y="2667000"/>
            <a:ext cx="1752600" cy="838200"/>
          </a:xfrm>
          <a:prstGeom prst="wedgeRoundRectCallou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Performance drop!</a:t>
            </a:r>
            <a:endParaRPr lang="en-US" sz="20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352800" y="4343400"/>
            <a:ext cx="0" cy="15240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352800" y="4572000"/>
            <a:ext cx="0" cy="15240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3502857112"/>
      </p:ext>
    </p:extLst>
  </p:cSld>
  <p:clrMapOvr>
    <a:masterClrMapping/>
  </p:clrMapOvr>
  <p:transition advTm="130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i="1" dirty="0" smtClean="0"/>
              <a:t>Unsupervised </a:t>
            </a:r>
            <a:r>
              <a:rPr lang="en-US" dirty="0" smtClean="0"/>
              <a:t>domain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33CC"/>
                </a:solidFill>
              </a:rPr>
              <a:t>Source</a:t>
            </a:r>
            <a:r>
              <a:rPr lang="en-US" sz="2800" dirty="0" smtClean="0"/>
              <a:t> domain (</a:t>
            </a:r>
            <a:r>
              <a:rPr lang="en-US" sz="2800" dirty="0" smtClean="0">
                <a:solidFill>
                  <a:srgbClr val="0033CC"/>
                </a:solidFill>
              </a:rPr>
              <a:t>labeled</a:t>
            </a:r>
            <a:r>
              <a:rPr lang="en-US" sz="2800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sz="1400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Target</a:t>
            </a:r>
            <a:r>
              <a:rPr lang="en-US" sz="2800" dirty="0" smtClean="0"/>
              <a:t> domain (</a:t>
            </a:r>
            <a:r>
              <a:rPr lang="en-US" sz="2800" dirty="0" smtClean="0">
                <a:solidFill>
                  <a:srgbClr val="FF0000"/>
                </a:solidFill>
              </a:rPr>
              <a:t>unlabeled</a:t>
            </a:r>
            <a:r>
              <a:rPr lang="en-US" sz="2800" dirty="0" smtClean="0"/>
              <a:t>)</a:t>
            </a:r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800" b="1" dirty="0" smtClean="0"/>
              <a:t>Objective</a:t>
            </a:r>
          </a:p>
          <a:p>
            <a:pPr lvl="1">
              <a:buNone/>
            </a:pPr>
            <a:r>
              <a:rPr lang="en-US" sz="2400" dirty="0" smtClean="0"/>
              <a:t>Train classification model to </a:t>
            </a:r>
            <a:r>
              <a:rPr lang="en-US" sz="2400" dirty="0" smtClean="0">
                <a:solidFill>
                  <a:srgbClr val="FF0000"/>
                </a:solidFill>
              </a:rPr>
              <a:t>work well on the target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33896773"/>
              </p:ext>
            </p:extLst>
          </p:nvPr>
        </p:nvGraphicFramePr>
        <p:xfrm>
          <a:off x="2057400" y="2209800"/>
          <a:ext cx="5571067" cy="533400"/>
        </p:xfrm>
        <a:graphic>
          <a:graphicData uri="http://schemas.openxmlformats.org/presentationml/2006/ole">
            <p:oleObj spid="_x0000_s15244" name="Equation" r:id="rId5" imgW="2387600" imgH="228600" progId="">
              <p:embed/>
            </p:oleObj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6172200" y="2133600"/>
            <a:ext cx="1600200" cy="1981200"/>
          </a:xfrm>
          <a:prstGeom prst="roundRect">
            <a:avLst/>
          </a:prstGeom>
          <a:noFill/>
          <a:ln w="38100">
            <a:solidFill>
              <a:srgbClr val="005C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41910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005C2A"/>
                </a:solidFill>
              </a:rPr>
              <a:t>The two distributions are </a:t>
            </a:r>
            <a:r>
              <a:rPr lang="en-US" sz="2000" b="1" i="1" dirty="0" smtClean="0">
                <a:solidFill>
                  <a:srgbClr val="005C2A"/>
                </a:solidFill>
              </a:rPr>
              <a:t>not</a:t>
            </a:r>
            <a:r>
              <a:rPr lang="en-US" sz="2000" i="1" dirty="0" smtClean="0">
                <a:solidFill>
                  <a:srgbClr val="005C2A"/>
                </a:solidFill>
              </a:rPr>
              <a:t> the same!</a:t>
            </a:r>
            <a:endParaRPr lang="en-US" sz="2000" i="1" dirty="0">
              <a:solidFill>
                <a:srgbClr val="005C2A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012950" y="3453825"/>
            <a:ext cx="5651500" cy="584775"/>
            <a:chOff x="2012950" y="3453825"/>
            <a:chExt cx="5651500" cy="584775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1980138048"/>
                </p:ext>
              </p:extLst>
            </p:nvPr>
          </p:nvGraphicFramePr>
          <p:xfrm>
            <a:off x="2012950" y="3505200"/>
            <a:ext cx="5651500" cy="533400"/>
          </p:xfrm>
          <a:graphic>
            <a:graphicData uri="http://schemas.openxmlformats.org/presentationml/2006/ole">
              <p:oleObj spid="_x0000_s15245" name="Equation" r:id="rId6" imgW="2400120" imgH="228600" progId="">
                <p:embed/>
              </p:oleObj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3429000" y="3453825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  <a:endPara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="" xmlns:p14="http://schemas.microsoft.com/office/powerpoint/2010/main" val="1531600959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Cross-dataset generalization</a:t>
            </a:r>
            <a:r>
              <a:rPr lang="en-US" sz="2000" i="1" dirty="0" smtClean="0"/>
              <a:t> [</a:t>
            </a:r>
            <a:r>
              <a:rPr lang="en-US" sz="2000" i="1" dirty="0" err="1" smtClean="0"/>
              <a:t>Torralba</a:t>
            </a:r>
            <a:r>
              <a:rPr lang="en-US" sz="2000" i="1" dirty="0" smtClean="0"/>
              <a:t> &amp; Efros’11]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10" name="Chart 9"/>
          <p:cNvGraphicFramePr/>
          <p:nvPr/>
        </p:nvGraphicFramePr>
        <p:xfrm>
          <a:off x="1600200" y="2438400"/>
          <a:ext cx="579120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TextBox 11"/>
          <p:cNvSpPr txBox="1"/>
          <p:nvPr/>
        </p:nvSpPr>
        <p:spPr>
          <a:xfrm rot="10800000">
            <a:off x="1031557" y="2971800"/>
            <a:ext cx="492443" cy="1752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2000" dirty="0" smtClean="0"/>
              <a:t>Accuracy (%)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95800" y="4038600"/>
            <a:ext cx="1219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4114800"/>
            <a:ext cx="1219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3886200" y="2895600"/>
            <a:ext cx="1981200" cy="914400"/>
          </a:xfrm>
          <a:prstGeom prst="wedgeRoundRectCallou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Performance drop becomes smaller!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609600" y="5410200"/>
            <a:ext cx="8686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Caltech-101 generalizes the worst (w/ or w/o adaptation).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There is nearly no performance drop of </a:t>
            </a:r>
            <a:r>
              <a:rPr lang="en-US" sz="2400" dirty="0" err="1" smtClean="0">
                <a:solidFill>
                  <a:srgbClr val="FF0000"/>
                </a:solidFill>
              </a:rPr>
              <a:t>ImageNet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Analyzing datasets in light of domain adaptation</a:t>
            </a:r>
            <a:endParaRPr lang="en-US" sz="3600" i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315200" y="3200400"/>
            <a:ext cx="0" cy="13716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3200400"/>
            <a:ext cx="1219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248400" y="4572000"/>
            <a:ext cx="1219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62600" y="3886200"/>
            <a:ext cx="0" cy="15240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562600" y="4114800"/>
            <a:ext cx="0" cy="15240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43200" y="4267200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43200" y="4495800"/>
            <a:ext cx="1219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10000" y="4114800"/>
            <a:ext cx="0" cy="15240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10000" y="4495800"/>
            <a:ext cx="0" cy="15240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="" xmlns:p14="http://schemas.microsoft.com/office/powerpoint/2010/main" val="3502857112"/>
      </p:ext>
    </p:extLst>
  </p:cSld>
  <p:clrMapOvr>
    <a:masterClrMapping/>
  </p:clrMapOvr>
  <p:transition advTm="130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Unsupervised domain adaptation</a:t>
            </a:r>
          </a:p>
          <a:p>
            <a:pPr lvl="1"/>
            <a:r>
              <a:rPr lang="en-US" sz="2600" dirty="0" smtClean="0"/>
              <a:t>Important in visual recognition</a:t>
            </a:r>
          </a:p>
          <a:p>
            <a:pPr lvl="1"/>
            <a:r>
              <a:rPr lang="en-US" sz="2600" dirty="0" smtClean="0">
                <a:solidFill>
                  <a:srgbClr val="005C2A"/>
                </a:solidFill>
              </a:rPr>
              <a:t>Challenge: no labeled data from the target</a:t>
            </a:r>
          </a:p>
          <a:p>
            <a:endParaRPr lang="en-US" sz="1000" dirty="0" smtClean="0"/>
          </a:p>
          <a:p>
            <a:r>
              <a:rPr lang="en-US" sz="3000" dirty="0" smtClean="0">
                <a:solidFill>
                  <a:srgbClr val="FF0000"/>
                </a:solidFill>
              </a:rPr>
              <a:t>Geodesic flow kernel (GFK)</a:t>
            </a:r>
          </a:p>
          <a:p>
            <a:pPr lvl="1"/>
            <a:r>
              <a:rPr lang="en-US" sz="2600" b="1" dirty="0" smtClean="0"/>
              <a:t>Conceptually clean formulation</a:t>
            </a:r>
            <a:r>
              <a:rPr lang="en-US" sz="2600" dirty="0" smtClean="0"/>
              <a:t>: no free parameter</a:t>
            </a:r>
          </a:p>
          <a:p>
            <a:pPr lvl="1"/>
            <a:r>
              <a:rPr lang="en-US" sz="2600" b="1" dirty="0" smtClean="0"/>
              <a:t>Computationally tractable</a:t>
            </a:r>
            <a:r>
              <a:rPr lang="en-US" sz="2600" dirty="0" smtClean="0"/>
              <a:t>: closed-form solution</a:t>
            </a:r>
          </a:p>
          <a:p>
            <a:pPr lvl="1"/>
            <a:r>
              <a:rPr lang="en-US" sz="2600" b="1" dirty="0" smtClean="0"/>
              <a:t>Empirically successful</a:t>
            </a:r>
            <a:r>
              <a:rPr lang="en-US" sz="2600" dirty="0" smtClean="0"/>
              <a:t>: state-of-the-art results</a:t>
            </a:r>
          </a:p>
          <a:p>
            <a:pPr lvl="1"/>
            <a:endParaRPr lang="en-US" sz="900" dirty="0" smtClean="0"/>
          </a:p>
          <a:p>
            <a:r>
              <a:rPr lang="en-US" sz="3000" dirty="0" smtClean="0">
                <a:solidFill>
                  <a:srgbClr val="FF0000"/>
                </a:solidFill>
              </a:rPr>
              <a:t>New insight on vision datasets</a:t>
            </a:r>
          </a:p>
          <a:p>
            <a:pPr lvl="1"/>
            <a:r>
              <a:rPr lang="en-US" sz="2600" dirty="0" smtClean="0"/>
              <a:t>Cross-dataset generalization with domain adaptation</a:t>
            </a:r>
          </a:p>
          <a:p>
            <a:pPr lvl="1"/>
            <a:r>
              <a:rPr lang="en-US" sz="2600" dirty="0" smtClean="0">
                <a:solidFill>
                  <a:srgbClr val="005C2A"/>
                </a:solidFill>
              </a:rPr>
              <a:t>Leveraging existing datasets despite their idiosyncrasies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1099634"/>
      </p:ext>
    </p:extLst>
  </p:cSld>
  <p:clrMapOvr>
    <a:masterClrMapping/>
  </p:clrMapOvr>
  <p:transition advTm="26598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subspaces</a:t>
            </a:r>
          </a:p>
          <a:p>
            <a:pPr lvl="1">
              <a:buNone/>
            </a:pPr>
            <a:r>
              <a:rPr lang="en-US" dirty="0" smtClean="0"/>
              <a:t>Other techniques to model domain shift</a:t>
            </a:r>
          </a:p>
          <a:p>
            <a:endParaRPr lang="en-US" dirty="0" smtClean="0"/>
          </a:p>
          <a:p>
            <a:r>
              <a:rPr lang="en-US" dirty="0" smtClean="0"/>
              <a:t>From GFK to statistical flow kernel</a:t>
            </a:r>
          </a:p>
          <a:p>
            <a:pPr lvl="1">
              <a:buNone/>
            </a:pPr>
            <a:r>
              <a:rPr lang="en-US" dirty="0" smtClean="0"/>
              <a:t>Add more statistical properties to the flow</a:t>
            </a:r>
          </a:p>
          <a:p>
            <a:endParaRPr lang="en-US" dirty="0" smtClean="0"/>
          </a:p>
          <a:p>
            <a:r>
              <a:rPr lang="en-US" dirty="0" smtClean="0"/>
              <a:t>Applications of GFK </a:t>
            </a:r>
          </a:p>
          <a:p>
            <a:pPr lvl="1">
              <a:buNone/>
            </a:pPr>
            <a:r>
              <a:rPr lang="en-US" dirty="0" smtClean="0"/>
              <a:t>Ex., face recognition, video analysis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68482140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27814" y="524470"/>
            <a:ext cx="3877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i="1" cap="none" spc="0" dirty="0" smtClean="0">
                <a:ln w="11430"/>
                <a:solidFill>
                  <a:srgbClr val="00B05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you!</a:t>
            </a:r>
            <a:endParaRPr lang="en-US" sz="5400" b="1" i="1" cap="none" spc="0" dirty="0">
              <a:ln w="11430"/>
              <a:solidFill>
                <a:srgbClr val="00B05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Unsupervised domain adaptation</a:t>
            </a:r>
          </a:p>
          <a:p>
            <a:pPr lvl="1"/>
            <a:r>
              <a:rPr lang="en-US" sz="2600" dirty="0" smtClean="0"/>
              <a:t>Important in visual recognition</a:t>
            </a:r>
          </a:p>
          <a:p>
            <a:pPr lvl="1"/>
            <a:r>
              <a:rPr lang="en-US" sz="2600" dirty="0" smtClean="0">
                <a:solidFill>
                  <a:srgbClr val="005C2A"/>
                </a:solidFill>
              </a:rPr>
              <a:t>Challenge: no labeled data from the target</a:t>
            </a:r>
          </a:p>
          <a:p>
            <a:endParaRPr lang="en-US" sz="1000" dirty="0" smtClean="0"/>
          </a:p>
          <a:p>
            <a:r>
              <a:rPr lang="en-US" sz="3000" dirty="0" smtClean="0">
                <a:solidFill>
                  <a:srgbClr val="FF0000"/>
                </a:solidFill>
              </a:rPr>
              <a:t>Geodesic flow kernel (GFK)</a:t>
            </a:r>
          </a:p>
          <a:p>
            <a:pPr lvl="1"/>
            <a:r>
              <a:rPr lang="en-US" sz="2600" dirty="0" smtClean="0"/>
              <a:t>Conceptually clean formulation</a:t>
            </a:r>
          </a:p>
          <a:p>
            <a:pPr lvl="1"/>
            <a:r>
              <a:rPr lang="en-US" sz="2600" dirty="0" smtClean="0"/>
              <a:t>Computationally tractable</a:t>
            </a:r>
          </a:p>
          <a:p>
            <a:pPr lvl="1"/>
            <a:r>
              <a:rPr lang="en-US" sz="2600" dirty="0" smtClean="0"/>
              <a:t>Empirically successful</a:t>
            </a:r>
          </a:p>
          <a:p>
            <a:pPr lvl="1"/>
            <a:endParaRPr lang="en-US" sz="900" dirty="0" smtClean="0"/>
          </a:p>
          <a:p>
            <a:r>
              <a:rPr lang="en-US" sz="3000" dirty="0" smtClean="0">
                <a:solidFill>
                  <a:srgbClr val="FF0000"/>
                </a:solidFill>
              </a:rPr>
              <a:t>New insight on vision datasets</a:t>
            </a:r>
          </a:p>
          <a:p>
            <a:pPr lvl="1"/>
            <a:r>
              <a:rPr lang="en-US" sz="2600" dirty="0" smtClean="0"/>
              <a:t>Cross-dataset generalization with domain adaptation</a:t>
            </a:r>
          </a:p>
          <a:p>
            <a:pPr lvl="1"/>
            <a:r>
              <a:rPr lang="en-US" sz="2600" dirty="0" smtClean="0">
                <a:solidFill>
                  <a:srgbClr val="005C2A"/>
                </a:solidFill>
              </a:rPr>
              <a:t>Leveraging existing datasets despite their idiosyncrasies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1099634"/>
      </p:ext>
    </p:extLst>
  </p:cSld>
  <p:clrMapOvr>
    <a:masterClrMapping/>
  </p:clrMapOvr>
  <p:transition advTm="2659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Challenges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33CC"/>
                </a:solidFill>
              </a:rPr>
              <a:t>How to optimally, </a:t>
            </a:r>
            <a:r>
              <a:rPr lang="en-US" sz="2800" dirty="0" err="1" smtClean="0">
                <a:solidFill>
                  <a:srgbClr val="0033CC"/>
                </a:solidFill>
              </a:rPr>
              <a:t>w.r.t</a:t>
            </a:r>
            <a:r>
              <a:rPr lang="en-US" sz="2800" dirty="0" smtClean="0">
                <a:solidFill>
                  <a:srgbClr val="0033CC"/>
                </a:solidFill>
              </a:rPr>
              <a:t>. </a:t>
            </a:r>
            <a:r>
              <a:rPr lang="en-US" sz="2800" dirty="0" smtClean="0">
                <a:solidFill>
                  <a:srgbClr val="FF0000"/>
                </a:solidFill>
              </a:rPr>
              <a:t>target</a:t>
            </a:r>
            <a:r>
              <a:rPr lang="en-US" sz="2800" dirty="0" smtClean="0">
                <a:solidFill>
                  <a:srgbClr val="0033CC"/>
                </a:solidFill>
              </a:rPr>
              <a:t> domain,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0033CC"/>
                </a:solidFill>
              </a:rPr>
              <a:t>define discriminative loss function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>
                <a:solidFill>
                  <a:srgbClr val="0033CC"/>
                </a:solidFill>
              </a:rPr>
              <a:t>select model, tune parameters</a:t>
            </a: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en-US" sz="2800" dirty="0" smtClean="0"/>
              <a:t>How to solve this ill-posed problem?</a:t>
            </a:r>
          </a:p>
          <a:p>
            <a:pPr lvl="1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impose additional structure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1054278"/>
      </p:ext>
    </p:extLst>
  </p:cSld>
  <p:clrMapOvr>
    <a:masterClrMapping/>
  </p:clrMapOvr>
  <p:transition advTm="273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005C2A"/>
                </a:solidFill>
              </a:rPr>
              <a:t>Correcting sample bias</a:t>
            </a:r>
          </a:p>
          <a:p>
            <a:pPr lvl="1"/>
            <a:r>
              <a:rPr lang="en-US" sz="2400" dirty="0" smtClean="0"/>
              <a:t>Ex. </a:t>
            </a:r>
            <a:r>
              <a:rPr lang="en-US" sz="2000" i="1" dirty="0" smtClean="0"/>
              <a:t>[Shimodaira’00, Huang et al.’06, Bickel et al.’07]</a:t>
            </a:r>
          </a:p>
          <a:p>
            <a:pPr lvl="1"/>
            <a:r>
              <a:rPr lang="en-US" sz="2400" dirty="0" smtClean="0"/>
              <a:t>Assumption: </a:t>
            </a:r>
            <a:r>
              <a:rPr lang="en-US" sz="2200" dirty="0" smtClean="0"/>
              <a:t>marginal distributions are the only difference.</a:t>
            </a:r>
          </a:p>
          <a:p>
            <a:pPr lvl="1"/>
            <a:endParaRPr lang="en-US" sz="1200" dirty="0" smtClean="0"/>
          </a:p>
          <a:p>
            <a:r>
              <a:rPr lang="en-US" sz="2800" dirty="0" smtClean="0">
                <a:solidFill>
                  <a:srgbClr val="005C2A"/>
                </a:solidFill>
              </a:rPr>
              <a:t>Learning </a:t>
            </a:r>
            <a:r>
              <a:rPr lang="en-US" sz="2800" dirty="0" err="1" smtClean="0">
                <a:solidFill>
                  <a:srgbClr val="005C2A"/>
                </a:solidFill>
              </a:rPr>
              <a:t>transductively</a:t>
            </a:r>
            <a:endParaRPr lang="en-US" sz="2800" dirty="0" smtClean="0">
              <a:solidFill>
                <a:srgbClr val="005C2A"/>
              </a:solidFill>
            </a:endParaRPr>
          </a:p>
          <a:p>
            <a:pPr lvl="1"/>
            <a:r>
              <a:rPr lang="en-US" sz="2400" dirty="0" smtClean="0"/>
              <a:t>Ex. </a:t>
            </a:r>
            <a:r>
              <a:rPr lang="en-US" sz="2000" i="1" dirty="0" smtClean="0"/>
              <a:t>[Bergamo &amp; Torresani’10, </a:t>
            </a:r>
            <a:r>
              <a:rPr lang="en-US" sz="2000" i="1" dirty="0" err="1" smtClean="0"/>
              <a:t>Bruzzone</a:t>
            </a:r>
            <a:r>
              <a:rPr lang="en-US" sz="2000" i="1" dirty="0" smtClean="0"/>
              <a:t> &amp; Marconcini’10]</a:t>
            </a:r>
          </a:p>
          <a:p>
            <a:pPr lvl="1"/>
            <a:r>
              <a:rPr lang="en-US" sz="2400" dirty="0" smtClean="0"/>
              <a:t>Assumption: </a:t>
            </a:r>
            <a:r>
              <a:rPr lang="en-US" sz="2200" dirty="0" smtClean="0"/>
              <a:t>classifiers have high-confidence predictions across domains.</a:t>
            </a:r>
          </a:p>
          <a:p>
            <a:pPr lvl="1"/>
            <a:endParaRPr lang="en-US" sz="1200" dirty="0" smtClean="0"/>
          </a:p>
          <a:p>
            <a:r>
              <a:rPr lang="en-US" sz="2800" dirty="0" smtClean="0">
                <a:solidFill>
                  <a:srgbClr val="005C2A"/>
                </a:solidFill>
              </a:rPr>
              <a:t>Learning a shared representation</a:t>
            </a:r>
          </a:p>
          <a:p>
            <a:pPr lvl="1"/>
            <a:r>
              <a:rPr lang="en-US" sz="2400" dirty="0" smtClean="0"/>
              <a:t>Ex. </a:t>
            </a:r>
            <a:r>
              <a:rPr lang="en-US" sz="2000" i="1" dirty="0" smtClean="0"/>
              <a:t>[</a:t>
            </a:r>
            <a:r>
              <a:rPr lang="en-US" sz="2000" i="1" dirty="0" err="1" smtClean="0"/>
              <a:t>Daumé</a:t>
            </a:r>
            <a:r>
              <a:rPr lang="en-US" sz="2000" i="1" dirty="0" smtClean="0"/>
              <a:t> III’07, Pan et al.’09, </a:t>
            </a:r>
            <a:r>
              <a:rPr lang="en-US" sz="2000" i="1" dirty="0" err="1" smtClean="0"/>
              <a:t>Gopalan</a:t>
            </a:r>
            <a:r>
              <a:rPr lang="en-US" sz="2000" i="1" dirty="0" smtClean="0"/>
              <a:t> et al.’11]</a:t>
            </a:r>
          </a:p>
          <a:p>
            <a:pPr lvl="1"/>
            <a:r>
              <a:rPr lang="en-US" sz="2400" dirty="0" smtClean="0"/>
              <a:t>Assumption: </a:t>
            </a:r>
            <a:r>
              <a:rPr lang="en-US" sz="2200" dirty="0" smtClean="0"/>
              <a:t>a latent feature space exists in which classification hypotheses fit both domains.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Examples of existing approaches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114800" y="3328988"/>
          <a:ext cx="914400" cy="198437"/>
        </p:xfrm>
        <a:graphic>
          <a:graphicData uri="http://schemas.openxmlformats.org/presentationml/2006/ole">
            <p:oleObj spid="_x0000_s84994" name="Equation" r:id="rId5" imgW="914400" imgH="198720" progId="">
              <p:embed/>
            </p:oleObj>
          </a:graphicData>
        </a:graphic>
      </p:graphicFrame>
    </p:spTree>
    <p:custDataLst>
      <p:tags r:id="rId2"/>
    </p:custDataLst>
    <p:extLst>
      <p:ext uri="{BB962C8B-B14F-4D97-AF65-F5344CB8AC3E}">
        <p14:creationId xmlns="" xmlns:p14="http://schemas.microsoft.com/office/powerpoint/2010/main" val="4271598157"/>
      </p:ext>
    </p:extLst>
  </p:cSld>
  <p:clrMapOvr>
    <a:masterClrMapping/>
  </p:clrMapOvr>
  <p:transition advTm="491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Down Arrow 77"/>
          <p:cNvSpPr/>
          <p:nvPr/>
        </p:nvSpPr>
        <p:spPr>
          <a:xfrm>
            <a:off x="6858000" y="2971800"/>
            <a:ext cx="533400" cy="1066800"/>
          </a:xfrm>
          <a:prstGeom prst="downArrow">
            <a:avLst/>
          </a:prstGeom>
          <a:solidFill>
            <a:srgbClr val="00B05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Our approach: </a:t>
            </a:r>
            <a:br>
              <a:rPr lang="en-US" dirty="0" smtClean="0"/>
            </a:br>
            <a:r>
              <a:rPr lang="en-US" sz="4000" dirty="0" smtClean="0"/>
              <a:t>learning a shared representation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52578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800" dirty="0" smtClean="0"/>
              <a:t>Key insight: </a:t>
            </a:r>
            <a:r>
              <a:rPr lang="en-US" sz="2800" dirty="0" smtClean="0">
                <a:solidFill>
                  <a:srgbClr val="FF0000"/>
                </a:solidFill>
              </a:rPr>
              <a:t>bridging</a:t>
            </a:r>
            <a:r>
              <a:rPr lang="en-US" sz="2800" dirty="0" smtClean="0"/>
              <a:t> the gap</a:t>
            </a:r>
          </a:p>
          <a:p>
            <a:pPr>
              <a:buNone/>
            </a:pPr>
            <a:endParaRPr lang="en-US" sz="1000" dirty="0" smtClean="0"/>
          </a:p>
          <a:p>
            <a:pPr lvl="1"/>
            <a:r>
              <a:rPr lang="en-US" sz="2400" dirty="0" smtClean="0"/>
              <a:t>Fantasize </a:t>
            </a:r>
            <a:r>
              <a:rPr lang="en-US" sz="2400" dirty="0" smtClean="0">
                <a:solidFill>
                  <a:srgbClr val="FF0000"/>
                </a:solidFill>
              </a:rPr>
              <a:t>infinite</a:t>
            </a:r>
            <a:r>
              <a:rPr lang="en-US" sz="2400" dirty="0" smtClean="0"/>
              <a:t> number of domains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400" dirty="0" smtClean="0"/>
              <a:t>Integrate out </a:t>
            </a:r>
            <a:r>
              <a:rPr lang="en-US" sz="2400" dirty="0" smtClean="0">
                <a:solidFill>
                  <a:srgbClr val="FF0000"/>
                </a:solidFill>
              </a:rPr>
              <a:t>analytically</a:t>
            </a:r>
            <a:r>
              <a:rPr lang="en-US" sz="2400" dirty="0" smtClean="0"/>
              <a:t> idiosyncrasies in domains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2400" dirty="0" smtClean="0"/>
              <a:t>Learn invariant features by constructing </a:t>
            </a:r>
            <a:r>
              <a:rPr lang="en-US" sz="2400" dirty="0" smtClean="0">
                <a:solidFill>
                  <a:srgbClr val="FF0000"/>
                </a:solidFill>
              </a:rPr>
              <a:t>kernel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4" name="Group 59"/>
          <p:cNvGrpSpPr>
            <a:grpSpLocks noChangeAspect="1"/>
          </p:cNvGrpSpPr>
          <p:nvPr/>
        </p:nvGrpSpPr>
        <p:grpSpPr>
          <a:xfrm>
            <a:off x="5943600" y="1874521"/>
            <a:ext cx="2286000" cy="1029573"/>
            <a:chOff x="5805488" y="1295400"/>
            <a:chExt cx="4737312" cy="2133600"/>
          </a:xfrm>
        </p:grpSpPr>
        <p:grpSp>
          <p:nvGrpSpPr>
            <p:cNvPr id="6" name="Group 40"/>
            <p:cNvGrpSpPr/>
            <p:nvPr/>
          </p:nvGrpSpPr>
          <p:grpSpPr>
            <a:xfrm>
              <a:off x="5805488" y="1295400"/>
              <a:ext cx="4737312" cy="2133600"/>
              <a:chOff x="2088509" y="1600200"/>
              <a:chExt cx="4737312" cy="2133600"/>
            </a:xfrm>
          </p:grpSpPr>
          <p:sp>
            <p:nvSpPr>
              <p:cNvPr id="42" name="Flowchart: Punched Tape 41"/>
              <p:cNvSpPr/>
              <p:nvPr/>
            </p:nvSpPr>
            <p:spPr>
              <a:xfrm>
                <a:off x="2088509" y="1600200"/>
                <a:ext cx="4554347" cy="2133600"/>
              </a:xfrm>
              <a:prstGeom prst="flowChartPunchedTape">
                <a:avLst/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08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125247" y="2590799"/>
                <a:ext cx="1504152" cy="61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Target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253820" y="3025913"/>
                <a:ext cx="1960404" cy="61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Source </a:t>
                </a:r>
              </a:p>
            </p:txBody>
          </p:sp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676400"/>
                <a:ext cx="1491821" cy="430887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sz="1400">
                    <a:noFill/>
                  </a:rPr>
                  <a:t> </a:t>
                </a:r>
              </a:p>
            </p:txBody>
          </p:sp>
          <p:grpSp>
            <p:nvGrpSpPr>
              <p:cNvPr id="7" name="Group 18"/>
              <p:cNvGrpSpPr/>
              <p:nvPr/>
            </p:nvGrpSpPr>
            <p:grpSpPr>
              <a:xfrm>
                <a:off x="2666999" y="2362200"/>
                <a:ext cx="990600" cy="525452"/>
                <a:chOff x="2819400" y="2454298"/>
                <a:chExt cx="1597353" cy="1050904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3276600" y="2454298"/>
                  <a:ext cx="1140153" cy="10509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 flipH="1" flipV="1">
                  <a:off x="2819400" y="2606698"/>
                  <a:ext cx="457200" cy="89850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23"/>
              <p:cNvGrpSpPr/>
              <p:nvPr/>
            </p:nvGrpSpPr>
            <p:grpSpPr>
              <a:xfrm rot="2311664">
                <a:off x="5270840" y="2174874"/>
                <a:ext cx="951525" cy="602358"/>
                <a:chOff x="2788011" y="2420596"/>
                <a:chExt cx="2160845" cy="986676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rot="19288336">
                  <a:off x="3047807" y="2961106"/>
                  <a:ext cx="1901049" cy="10401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19288336" flipV="1">
                  <a:off x="2788011" y="2420596"/>
                  <a:ext cx="193047" cy="98667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Flowchart: Connector 47"/>
              <p:cNvSpPr>
                <a:spLocks noChangeAspect="1"/>
              </p:cNvSpPr>
              <p:nvPr/>
            </p:nvSpPr>
            <p:spPr>
              <a:xfrm>
                <a:off x="2875644" y="2834029"/>
                <a:ext cx="178889" cy="188571"/>
              </a:xfrm>
              <a:prstGeom prst="flowChartConnector">
                <a:avLst/>
              </a:prstGeom>
              <a:solidFill>
                <a:srgbClr val="0033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9" name="Flowchart: Connector 48"/>
              <p:cNvSpPr>
                <a:spLocks noChangeAspect="1"/>
              </p:cNvSpPr>
              <p:nvPr/>
            </p:nvSpPr>
            <p:spPr>
              <a:xfrm>
                <a:off x="5290641" y="2438400"/>
                <a:ext cx="178889" cy="188571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54" name="Freeform 53"/>
            <p:cNvSpPr/>
            <p:nvPr/>
          </p:nvSpPr>
          <p:spPr>
            <a:xfrm>
              <a:off x="6732800" y="2209800"/>
              <a:ext cx="2362200" cy="381000"/>
            </a:xfrm>
            <a:custGeom>
              <a:avLst/>
              <a:gdLst>
                <a:gd name="connsiteX0" fmla="*/ 0 w 2380343"/>
                <a:gd name="connsiteY0" fmla="*/ 391886 h 391886"/>
                <a:gd name="connsiteX1" fmla="*/ 1306286 w 2380343"/>
                <a:gd name="connsiteY1" fmla="*/ 304800 h 391886"/>
                <a:gd name="connsiteX2" fmla="*/ 2380343 w 2380343"/>
                <a:gd name="connsiteY2" fmla="*/ 0 h 39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0343" h="391886">
                  <a:moveTo>
                    <a:pt x="0" y="391886"/>
                  </a:moveTo>
                  <a:cubicBezTo>
                    <a:pt x="454781" y="381000"/>
                    <a:pt x="909562" y="370114"/>
                    <a:pt x="1306286" y="304800"/>
                  </a:cubicBezTo>
                  <a:cubicBezTo>
                    <a:pt x="1703010" y="239486"/>
                    <a:pt x="2041676" y="119743"/>
                    <a:pt x="2380343" y="0"/>
                  </a:cubicBezTo>
                </a:path>
              </a:pathLst>
            </a:custGeom>
            <a:ln w="50800">
              <a:gradFill flip="none" rotWithShape="1">
                <a:gsLst>
                  <a:gs pos="99000">
                    <a:srgbClr val="000082"/>
                  </a:gs>
                  <a:gs pos="30000">
                    <a:srgbClr val="66008F"/>
                  </a:gs>
                  <a:gs pos="64999">
                    <a:srgbClr val="BA0066"/>
                  </a:gs>
                  <a:gs pos="89999">
                    <a:srgbClr val="FF0000"/>
                  </a:gs>
                  <a:gs pos="100000">
                    <a:srgbClr val="FF8200"/>
                  </a:gs>
                </a:gsLst>
                <a:lin ang="2400000" scaled="0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Oval 54"/>
            <p:cNvSpPr/>
            <p:nvPr/>
          </p:nvSpPr>
          <p:spPr>
            <a:xfrm>
              <a:off x="9767888" y="1828800"/>
              <a:ext cx="284637" cy="288597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9310688" y="1752600"/>
              <a:ext cx="284637" cy="276254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Isosceles Triangle 56"/>
            <p:cNvSpPr/>
            <p:nvPr/>
          </p:nvSpPr>
          <p:spPr>
            <a:xfrm>
              <a:off x="6511451" y="1857346"/>
              <a:ext cx="284637" cy="276254"/>
            </a:xfrm>
            <a:prstGeom prst="triangle">
              <a:avLst/>
            </a:prstGeom>
            <a:solidFill>
              <a:srgbClr val="00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8" name="Oval 57"/>
            <p:cNvSpPr/>
            <p:nvPr/>
          </p:nvSpPr>
          <p:spPr>
            <a:xfrm>
              <a:off x="6892451" y="1768803"/>
              <a:ext cx="284637" cy="288597"/>
            </a:xfrm>
            <a:prstGeom prst="ellipse">
              <a:avLst/>
            </a:prstGeom>
            <a:solidFill>
              <a:srgbClr val="00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" name="Group 74"/>
          <p:cNvGrpSpPr>
            <a:grpSpLocks noChangeAspect="1"/>
          </p:cNvGrpSpPr>
          <p:nvPr/>
        </p:nvGrpSpPr>
        <p:grpSpPr>
          <a:xfrm>
            <a:off x="5943600" y="4092493"/>
            <a:ext cx="2286000" cy="1012907"/>
            <a:chOff x="5257800" y="4640861"/>
            <a:chExt cx="2938542" cy="1302739"/>
          </a:xfrm>
        </p:grpSpPr>
        <p:sp>
          <p:nvSpPr>
            <p:cNvPr id="61" name="Rectangle 60"/>
            <p:cNvSpPr/>
            <p:nvPr/>
          </p:nvSpPr>
          <p:spPr>
            <a:xfrm>
              <a:off x="5300699" y="4640861"/>
              <a:ext cx="2895643" cy="130273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57800" y="4640861"/>
              <a:ext cx="441989" cy="302542"/>
            </a:xfrm>
            <a:prstGeom prst="rect">
              <a:avLst/>
            </a:prstGeom>
            <a:blipFill rotWithShape="1">
              <a:blip r:embed="rId6" cstate="print"/>
              <a:stretch>
                <a:fillRect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63" name="Rectangle 62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7274447" y="4640861"/>
              <a:ext cx="691421" cy="321208"/>
            </a:xfrm>
            <a:prstGeom prst="rect">
              <a:avLst/>
            </a:prstGeom>
            <a:blipFill rotWithShape="1">
              <a:blip r:embed="rId7" cstate="print"/>
              <a:stretch>
                <a:fillRect r="-12000" b="-8571"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graphicFrame>
          <p:nvGraphicFramePr>
            <p:cNvPr id="64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66252757"/>
                </p:ext>
              </p:extLst>
            </p:nvPr>
          </p:nvGraphicFramePr>
          <p:xfrm>
            <a:off x="6658519" y="4664248"/>
            <a:ext cx="673546" cy="286615"/>
          </p:xfrm>
          <a:graphic>
            <a:graphicData uri="http://schemas.openxmlformats.org/presentationml/2006/ole">
              <p:oleObj spid="_x0000_s155650" name="Equation" r:id="rId8" imgW="596641" imgH="253890" progId="">
                <p:embed/>
              </p:oleObj>
            </a:graphicData>
          </a:graphic>
        </p:graphicFrame>
        <p:cxnSp>
          <p:nvCxnSpPr>
            <p:cNvPr id="67" name="Straight Connector 66"/>
            <p:cNvCxnSpPr/>
            <p:nvPr/>
          </p:nvCxnSpPr>
          <p:spPr>
            <a:xfrm>
              <a:off x="5891604" y="4969265"/>
              <a:ext cx="324104" cy="786423"/>
            </a:xfrm>
            <a:prstGeom prst="line">
              <a:avLst/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6215707" y="4969265"/>
              <a:ext cx="215228" cy="218222"/>
            </a:xfrm>
            <a:prstGeom prst="ellipse">
              <a:avLst/>
            </a:prstGeom>
            <a:solidFill>
              <a:srgbClr val="00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409804" y="5244884"/>
              <a:ext cx="215228" cy="21822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/>
            <p:cNvSpPr/>
            <p:nvPr/>
          </p:nvSpPr>
          <p:spPr>
            <a:xfrm>
              <a:off x="5656302" y="5447520"/>
              <a:ext cx="215228" cy="208889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5474926" y="5140440"/>
              <a:ext cx="215228" cy="208889"/>
            </a:xfrm>
            <a:prstGeom prst="triangle">
              <a:avLst/>
            </a:prstGeom>
            <a:solidFill>
              <a:srgbClr val="00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7315200" y="2895600"/>
          <a:ext cx="838200" cy="1023257"/>
        </p:xfrm>
        <a:graphic>
          <a:graphicData uri="http://schemas.openxmlformats.org/presentationml/2006/ole">
            <p:oleObj spid="_x0000_s155651" name="Equation" r:id="rId9" imgW="977760" imgH="1193760" progId="">
              <p:embed/>
            </p:oleObj>
          </a:graphicData>
        </a:graphic>
      </p:graphicFrame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6781800" y="2156968"/>
          <a:ext cx="439738" cy="281432"/>
        </p:xfrm>
        <a:graphic>
          <a:graphicData uri="http://schemas.openxmlformats.org/presentationml/2006/ole">
            <p:oleObj spid="_x0000_s155652" name="Equation" r:id="rId10" imgW="317160" imgH="203040" progId="">
              <p:embed/>
            </p:oleObj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xmlns="" val="2359999407"/>
      </p:ext>
    </p:extLst>
  </p:cSld>
  <p:clrMapOvr>
    <a:masterClrMapping/>
  </p:clrMapOvr>
  <p:transition advTm="1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/>
              <a:t>Main idea: geodesic flow kernel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1637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Model data with </a:t>
            </a:r>
            <a:r>
              <a:rPr lang="en-US" sz="2800" dirty="0" smtClean="0">
                <a:solidFill>
                  <a:srgbClr val="FF0000"/>
                </a:solidFill>
              </a:rPr>
              <a:t>linear subspaces</a:t>
            </a:r>
            <a:endParaRPr lang="en-US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Model domain shift with </a:t>
            </a:r>
            <a:r>
              <a:rPr lang="en-US" sz="2800" dirty="0" smtClean="0">
                <a:solidFill>
                  <a:srgbClr val="FF0000"/>
                </a:solidFill>
              </a:rPr>
              <a:t>geodesic flow</a:t>
            </a:r>
            <a:endParaRPr lang="en-US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Derive domain-invariant features with </a:t>
            </a:r>
            <a:r>
              <a:rPr lang="en-US" sz="2800" dirty="0" smtClean="0">
                <a:solidFill>
                  <a:srgbClr val="FF0000"/>
                </a:solidFill>
              </a:rPr>
              <a:t>kernel</a:t>
            </a:r>
            <a:endParaRPr lang="en-US" sz="1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Classify target data with the </a:t>
            </a:r>
            <a:r>
              <a:rPr lang="en-US" sz="2800" dirty="0" smtClean="0">
                <a:solidFill>
                  <a:srgbClr val="FF0000"/>
                </a:solidFill>
              </a:rPr>
              <a:t>new features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3593940" y="1828800"/>
            <a:ext cx="351968" cy="37873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1</a:t>
            </a:r>
            <a:endParaRPr lang="en-US" sz="3200" b="1" dirty="0"/>
          </a:p>
        </p:txBody>
      </p:sp>
      <p:sp>
        <p:nvSpPr>
          <p:cNvPr id="17" name="Flowchart: Connector 16"/>
          <p:cNvSpPr/>
          <p:nvPr/>
        </p:nvSpPr>
        <p:spPr>
          <a:xfrm>
            <a:off x="4372432" y="2897866"/>
            <a:ext cx="351968" cy="37873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3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5665065" y="2209800"/>
            <a:ext cx="1772902" cy="8563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38800" y="2209800"/>
            <a:ext cx="270614" cy="198865"/>
          </a:xfrm>
          <a:prstGeom prst="rect">
            <a:avLst/>
          </a:prstGeom>
          <a:blipFill rotWithShape="1">
            <a:blip r:embed="rId4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7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73523" y="2209800"/>
            <a:ext cx="423333" cy="211135"/>
          </a:xfrm>
          <a:prstGeom prst="rect">
            <a:avLst/>
          </a:prstGeom>
          <a:blipFill rotWithShape="1">
            <a:blip r:embed="rId5" cstate="print"/>
            <a:stretch>
              <a:fillRect r="-12000" b="-857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66252757"/>
              </p:ext>
            </p:extLst>
          </p:nvPr>
        </p:nvGraphicFramePr>
        <p:xfrm>
          <a:off x="6496411" y="2225173"/>
          <a:ext cx="412389" cy="188396"/>
        </p:xfrm>
        <a:graphic>
          <a:graphicData uri="http://schemas.openxmlformats.org/presentationml/2006/ole">
            <p:oleObj spid="_x0000_s160769" name="Equation" r:id="rId6" imgW="596641" imgH="253890" progId="">
              <p:embed/>
            </p:oleObj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026856" y="2425665"/>
            <a:ext cx="198438" cy="51692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225293" y="2425665"/>
            <a:ext cx="131776" cy="143440"/>
          </a:xfrm>
          <a:prstGeom prst="ellipse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344132" y="2606833"/>
            <a:ext cx="131776" cy="143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5882789" y="2740028"/>
            <a:ext cx="131776" cy="13730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771738" y="2538180"/>
            <a:ext cx="131776" cy="137305"/>
          </a:xfrm>
          <a:prstGeom prst="triangle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/>
          <p:cNvSpPr/>
          <p:nvPr/>
        </p:nvSpPr>
        <p:spPr>
          <a:xfrm>
            <a:off x="6556833" y="2626408"/>
            <a:ext cx="351968" cy="37873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4</a:t>
            </a:r>
          </a:p>
        </p:txBody>
      </p:sp>
      <p:sp>
        <p:nvSpPr>
          <p:cNvPr id="20" name="Flowchart: Punched Tape 19"/>
          <p:cNvSpPr/>
          <p:nvPr/>
        </p:nvSpPr>
        <p:spPr>
          <a:xfrm>
            <a:off x="1447800" y="2056040"/>
            <a:ext cx="2108494" cy="1060455"/>
          </a:xfrm>
          <a:prstGeom prst="flowChartPunchedTape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743200" y="25483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Target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47800" y="27646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Source</a:t>
            </a:r>
          </a:p>
        </p:txBody>
      </p:sp>
      <p:sp>
        <p:nvSpPr>
          <p:cNvPr id="23" name="Rectangle 2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50342" y="2093913"/>
            <a:ext cx="690658" cy="214162"/>
          </a:xfrm>
          <a:prstGeom prst="rect">
            <a:avLst/>
          </a:prstGeom>
          <a:blipFill rotWithShape="1">
            <a:blip r:embed="rId7" cstate="print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24" name="Group 18"/>
          <p:cNvGrpSpPr/>
          <p:nvPr/>
        </p:nvGrpSpPr>
        <p:grpSpPr>
          <a:xfrm>
            <a:off x="1715619" y="2434774"/>
            <a:ext cx="458611" cy="261163"/>
            <a:chOff x="2819400" y="2454298"/>
            <a:chExt cx="1597353" cy="1050904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3276600" y="2454298"/>
              <a:ext cx="1140153" cy="10509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2819400" y="2606698"/>
              <a:ext cx="457200" cy="8985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311664">
            <a:off x="2921101" y="2341668"/>
            <a:ext cx="440521" cy="299388"/>
            <a:chOff x="2788011" y="2420596"/>
            <a:chExt cx="2160845" cy="986676"/>
          </a:xfrm>
        </p:grpSpPr>
        <p:cxnSp>
          <p:nvCxnSpPr>
            <p:cNvPr id="28" name="Straight Arrow Connector 27"/>
            <p:cNvCxnSpPr/>
            <p:nvPr/>
          </p:nvCxnSpPr>
          <p:spPr>
            <a:xfrm rot="19288336">
              <a:off x="3047807" y="2961106"/>
              <a:ext cx="1901049" cy="1040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9288336" flipV="1">
              <a:off x="2788011" y="2420596"/>
              <a:ext cx="193047" cy="9866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lowchart: Connector 25"/>
          <p:cNvSpPr>
            <a:spLocks noChangeAspect="1"/>
          </p:cNvSpPr>
          <p:nvPr/>
        </p:nvSpPr>
        <p:spPr>
          <a:xfrm>
            <a:off x="1812214" y="2669285"/>
            <a:ext cx="82819" cy="93725"/>
          </a:xfrm>
          <a:prstGeom prst="flowChartConnector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>
            <a:spLocks noChangeAspect="1"/>
          </p:cNvSpPr>
          <p:nvPr/>
        </p:nvSpPr>
        <p:spPr>
          <a:xfrm>
            <a:off x="2930269" y="2472647"/>
            <a:ext cx="82819" cy="9372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877111" y="2510521"/>
            <a:ext cx="1093611" cy="189367"/>
          </a:xfrm>
          <a:custGeom>
            <a:avLst/>
            <a:gdLst>
              <a:gd name="connsiteX0" fmla="*/ 0 w 2380343"/>
              <a:gd name="connsiteY0" fmla="*/ 391886 h 391886"/>
              <a:gd name="connsiteX1" fmla="*/ 1306286 w 2380343"/>
              <a:gd name="connsiteY1" fmla="*/ 304800 h 391886"/>
              <a:gd name="connsiteX2" fmla="*/ 2380343 w 2380343"/>
              <a:gd name="connsiteY2" fmla="*/ 0 h 39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0343" h="391886">
                <a:moveTo>
                  <a:pt x="0" y="391886"/>
                </a:moveTo>
                <a:cubicBezTo>
                  <a:pt x="454781" y="381000"/>
                  <a:pt x="909562" y="370114"/>
                  <a:pt x="1306286" y="304800"/>
                </a:cubicBezTo>
                <a:cubicBezTo>
                  <a:pt x="1703010" y="239486"/>
                  <a:pt x="2041676" y="119743"/>
                  <a:pt x="2380343" y="0"/>
                </a:cubicBezTo>
              </a:path>
            </a:pathLst>
          </a:custGeom>
          <a:ln w="50800">
            <a:gradFill flip="none" rotWithShape="1">
              <a:gsLst>
                <a:gs pos="9900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2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82244" y="2321154"/>
            <a:ext cx="131776" cy="1434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3070578" y="2283281"/>
            <a:ext cx="131776" cy="13730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1774635" y="2335342"/>
            <a:ext cx="131776" cy="137305"/>
          </a:xfrm>
          <a:prstGeom prst="triangle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951024" y="2291334"/>
            <a:ext cx="131776" cy="143440"/>
          </a:xfrm>
          <a:prstGeom prst="ellipse">
            <a:avLst/>
          </a:prstGeom>
          <a:solidFill>
            <a:srgbClr val="00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/>
          <p:cNvSpPr/>
          <p:nvPr/>
        </p:nvSpPr>
        <p:spPr>
          <a:xfrm>
            <a:off x="2295277" y="2737761"/>
            <a:ext cx="351968" cy="378734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41" name="Down Arrow 40"/>
          <p:cNvSpPr/>
          <p:nvPr/>
        </p:nvSpPr>
        <p:spPr>
          <a:xfrm rot="16200000">
            <a:off x="4381500" y="1866900"/>
            <a:ext cx="533400" cy="1524000"/>
          </a:xfrm>
          <a:prstGeom prst="downArrow">
            <a:avLst/>
          </a:prstGeom>
          <a:solidFill>
            <a:srgbClr val="00B050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0770" name="Object 2"/>
          <p:cNvGraphicFramePr>
            <a:graphicFrameLocks noChangeAspect="1"/>
          </p:cNvGraphicFramePr>
          <p:nvPr/>
        </p:nvGraphicFramePr>
        <p:xfrm>
          <a:off x="4114800" y="1447800"/>
          <a:ext cx="838200" cy="1023938"/>
        </p:xfrm>
        <a:graphic>
          <a:graphicData uri="http://schemas.openxmlformats.org/presentationml/2006/ole">
            <p:oleObj spid="_x0000_s160770" name="Equation" r:id="rId8" imgW="977760" imgH="1193760" progId="">
              <p:embed/>
            </p:oleObj>
          </a:graphicData>
        </a:graphic>
      </p:graphicFrame>
      <p:graphicFrame>
        <p:nvGraphicFramePr>
          <p:cNvPr id="160771" name="Object 3"/>
          <p:cNvGraphicFramePr>
            <a:graphicFrameLocks noChangeAspect="1"/>
          </p:cNvGraphicFramePr>
          <p:nvPr/>
        </p:nvGraphicFramePr>
        <p:xfrm>
          <a:off x="2209800" y="2309813"/>
          <a:ext cx="439738" cy="280987"/>
        </p:xfrm>
        <a:graphic>
          <a:graphicData uri="http://schemas.openxmlformats.org/presentationml/2006/ole">
            <p:oleObj spid="_x0000_s160771" name="Equation" r:id="rId9" imgW="317160" imgH="203040" progId="">
              <p:embed/>
            </p:oleObj>
          </a:graphicData>
        </a:graphic>
      </p:graphicFrame>
    </p:spTree>
  </p:cSld>
  <p:clrMapOvr>
    <a:masterClrMapping/>
  </p:clrMapOvr>
  <p:transition advTm="367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32" grpId="0" animBg="1"/>
      <p:bldP spid="37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Assume low-dimensional structure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Ex. PCA, Partial Least Squares (source only)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Modeling data with </a:t>
            </a:r>
            <a:r>
              <a:rPr lang="en-US" dirty="0" smtClean="0"/>
              <a:t>linear </a:t>
            </a:r>
            <a:r>
              <a:rPr lang="en-US" dirty="0"/>
              <a:t>subspaces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50835" y="2286000"/>
            <a:ext cx="3563965" cy="2133600"/>
            <a:chOff x="1295400" y="2362200"/>
            <a:chExt cx="3563965" cy="2133600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2362200"/>
              <a:ext cx="3563965" cy="213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/>
          </p:nvGrpSpPr>
          <p:grpSpPr>
            <a:xfrm>
              <a:off x="2819400" y="2606698"/>
              <a:ext cx="1843099" cy="898502"/>
              <a:chOff x="2819400" y="2606698"/>
              <a:chExt cx="1843099" cy="898502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3276600" y="2682898"/>
                <a:ext cx="1385899" cy="8223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H="1" flipV="1">
                <a:off x="2819400" y="2606698"/>
                <a:ext cx="457200" cy="8985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/>
          <p:cNvGrpSpPr/>
          <p:nvPr/>
        </p:nvGrpSpPr>
        <p:grpSpPr>
          <a:xfrm>
            <a:off x="4648200" y="2873177"/>
            <a:ext cx="3114802" cy="1622623"/>
            <a:chOff x="4844851" y="2819401"/>
            <a:chExt cx="3114802" cy="1622623"/>
          </a:xfrm>
        </p:grpSpPr>
        <p:pic>
          <p:nvPicPr>
            <p:cNvPr id="23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76376">
              <a:off x="4844851" y="2819401"/>
              <a:ext cx="2927549" cy="1622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 rot="2311664">
              <a:off x="6188367" y="3174436"/>
              <a:ext cx="1771286" cy="986676"/>
              <a:chOff x="2948292" y="2565797"/>
              <a:chExt cx="1771286" cy="986676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rot="19288336">
                <a:off x="3131997" y="3018905"/>
                <a:ext cx="1587581" cy="2199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19288336" flipV="1">
                <a:off x="2948292" y="2565797"/>
                <a:ext cx="193047" cy="9866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Rounded Rectangle 28"/>
          <p:cNvSpPr/>
          <p:nvPr/>
        </p:nvSpPr>
        <p:spPr>
          <a:xfrm>
            <a:off x="7010400" y="2514600"/>
            <a:ext cx="1143000" cy="533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Target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590800" y="3733800"/>
            <a:ext cx="1339866" cy="5334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Source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4522217"/>
      </p:ext>
    </p:extLst>
  </p:cSld>
  <p:clrMapOvr>
    <a:masterClrMapping/>
  </p:clrMapOvr>
  <p:transition advTm="1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910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err="1" smtClean="0"/>
              <a:t>Grassmann</a:t>
            </a:r>
            <a:r>
              <a:rPr lang="en-US" sz="2800" dirty="0" smtClean="0"/>
              <a:t> manifold</a:t>
            </a:r>
          </a:p>
          <a:p>
            <a:pPr lvl="1"/>
            <a:r>
              <a:rPr lang="en-US" sz="2400" dirty="0" smtClean="0"/>
              <a:t>Collection of </a:t>
            </a:r>
            <a:r>
              <a:rPr lang="en-US" sz="2400" i="1" dirty="0" smtClean="0"/>
              <a:t>d</a:t>
            </a:r>
            <a:r>
              <a:rPr lang="en-US" sz="2400" dirty="0" smtClean="0"/>
              <a:t>-dimensional subspaces of a vector space </a:t>
            </a:r>
          </a:p>
          <a:p>
            <a:pPr lvl="1"/>
            <a:r>
              <a:rPr lang="en-US" sz="2400" dirty="0" smtClean="0"/>
              <a:t>Each point corresponds to a subspace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Characterizing </a:t>
            </a:r>
            <a:r>
              <a:rPr lang="en-US" sz="4000" dirty="0" smtClean="0"/>
              <a:t>domains geometrically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42315051"/>
              </p:ext>
            </p:extLst>
          </p:nvPr>
        </p:nvGraphicFramePr>
        <p:xfrm>
          <a:off x="3962400" y="4349290"/>
          <a:ext cx="1417685" cy="527510"/>
        </p:xfrm>
        <a:graphic>
          <a:graphicData uri="http://schemas.openxmlformats.org/presentationml/2006/ole">
            <p:oleObj spid="_x0000_s35058" name="Equation" r:id="rId4" imgW="545626" imgH="203024" progId="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25696786"/>
              </p:ext>
            </p:extLst>
          </p:nvPr>
        </p:nvGraphicFramePr>
        <p:xfrm>
          <a:off x="2201863" y="5245100"/>
          <a:ext cx="1387475" cy="393700"/>
        </p:xfrm>
        <a:graphic>
          <a:graphicData uri="http://schemas.openxmlformats.org/presentationml/2006/ole">
            <p:oleObj spid="_x0000_s35059" name="Equation" r:id="rId5" imgW="799920" imgH="228600" progId="">
              <p:embed/>
            </p:oleObj>
          </a:graphicData>
        </a:graphic>
      </p:graphicFrame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137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76376">
            <a:off x="6985663" y="1617302"/>
            <a:ext cx="1289143" cy="776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2088509" y="1600200"/>
            <a:ext cx="4737312" cy="2133600"/>
            <a:chOff x="2088509" y="1600200"/>
            <a:chExt cx="4737312" cy="2133600"/>
          </a:xfrm>
        </p:grpSpPr>
        <p:sp>
          <p:nvSpPr>
            <p:cNvPr id="9" name="Flowchart: Punched Tape 8"/>
            <p:cNvSpPr/>
            <p:nvPr/>
          </p:nvSpPr>
          <p:spPr>
            <a:xfrm>
              <a:off x="2088509" y="1600200"/>
              <a:ext cx="4554347" cy="2133600"/>
            </a:xfrm>
            <a:prstGeom prst="flowChartPunchedTape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0" y="2590800"/>
              <a:ext cx="1295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Target</a:t>
              </a:r>
            </a:p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subspace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43200" y="3025914"/>
              <a:ext cx="14017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Source </a:t>
              </a:r>
            </a:p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subspace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334000" y="1676400"/>
              <a:ext cx="1491821" cy="430887"/>
            </a:xfrm>
            <a:prstGeom prst="rect">
              <a:avLst/>
            </a:prstGeom>
            <a:blipFill rotWithShape="1">
              <a:blip r:embed="rId8" cstate="print"/>
              <a:stretch>
                <a:fillRect/>
              </a:stretch>
            </a:blipFill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grpSp>
          <p:nvGrpSpPr>
            <p:cNvPr id="48" name="Group 18"/>
            <p:cNvGrpSpPr/>
            <p:nvPr/>
          </p:nvGrpSpPr>
          <p:grpSpPr>
            <a:xfrm>
              <a:off x="2666999" y="2362200"/>
              <a:ext cx="990600" cy="525452"/>
              <a:chOff x="2819400" y="2454298"/>
              <a:chExt cx="1597353" cy="1050904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3276600" y="2454298"/>
                <a:ext cx="1140153" cy="105090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H="1" flipV="1">
                <a:off x="2819400" y="2606698"/>
                <a:ext cx="457200" cy="89850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23"/>
            <p:cNvGrpSpPr/>
            <p:nvPr/>
          </p:nvGrpSpPr>
          <p:grpSpPr>
            <a:xfrm rot="2311664">
              <a:off x="5270840" y="2174874"/>
              <a:ext cx="951525" cy="602358"/>
              <a:chOff x="2788011" y="2420596"/>
              <a:chExt cx="2160845" cy="986676"/>
            </a:xfrm>
          </p:grpSpPr>
          <p:cxnSp>
            <p:nvCxnSpPr>
              <p:cNvPr id="56" name="Straight Arrow Connector 55"/>
              <p:cNvCxnSpPr/>
              <p:nvPr/>
            </p:nvCxnSpPr>
            <p:spPr>
              <a:xfrm rot="19288336">
                <a:off x="3047807" y="2961106"/>
                <a:ext cx="1901049" cy="10401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rot="19288336" flipV="1">
                <a:off x="2788011" y="2420596"/>
                <a:ext cx="193047" cy="9866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Flowchart: Connector 18"/>
            <p:cNvSpPr>
              <a:spLocks noChangeAspect="1"/>
            </p:cNvSpPr>
            <p:nvPr/>
          </p:nvSpPr>
          <p:spPr>
            <a:xfrm>
              <a:off x="2875644" y="2834029"/>
              <a:ext cx="178889" cy="188571"/>
            </a:xfrm>
            <a:prstGeom prst="flowChartConnector">
              <a:avLst/>
            </a:prstGeom>
            <a:solidFill>
              <a:srgbClr val="00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>
              <a:spLocks noChangeAspect="1"/>
            </p:cNvSpPr>
            <p:nvPr/>
          </p:nvSpPr>
          <p:spPr>
            <a:xfrm>
              <a:off x="5290641" y="2438400"/>
              <a:ext cx="178889" cy="188571"/>
            </a:xfrm>
            <a:prstGeom prst="flowChartConnector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Straight Arrow Connector 63"/>
          <p:cNvCxnSpPr>
            <a:stCxn id="58" idx="3"/>
          </p:cNvCxnSpPr>
          <p:nvPr/>
        </p:nvCxnSpPr>
        <p:spPr>
          <a:xfrm flipH="1">
            <a:off x="5562600" y="2103465"/>
            <a:ext cx="1430526" cy="3349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600200" y="2895600"/>
            <a:ext cx="1143000" cy="0"/>
          </a:xfrm>
          <a:prstGeom prst="straightConnector1">
            <a:avLst/>
          </a:prstGeom>
          <a:ln w="2540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39198455"/>
      </p:ext>
    </p:extLst>
  </p:cSld>
  <p:clrMapOvr>
    <a:masterClrMapping/>
  </p:clrMapOvr>
  <p:transition advTm="2663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3|22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9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9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9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3.6|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14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6.2|7.4|8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9635</TotalTime>
  <Words>974</Words>
  <Application>Microsoft Office PowerPoint</Application>
  <PresentationFormat>On-screen Show (4:3)</PresentationFormat>
  <Paragraphs>382</Paragraphs>
  <Slides>33</Slides>
  <Notes>33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1_Office Theme</vt:lpstr>
      <vt:lpstr>Equation</vt:lpstr>
      <vt:lpstr>Geodesic Flow Kernel for Unsupervised Domain Adaptation</vt:lpstr>
      <vt:lpstr>Motivation</vt:lpstr>
      <vt:lpstr>Unsupervised domain adaptation</vt:lpstr>
      <vt:lpstr>Challenges</vt:lpstr>
      <vt:lpstr>Examples of existing approaches</vt:lpstr>
      <vt:lpstr>Our approach:  learning a shared representation</vt:lpstr>
      <vt:lpstr>Main idea: geodesic flow kernel</vt:lpstr>
      <vt:lpstr>Modeling data with linear subspaces</vt:lpstr>
      <vt:lpstr>Characterizing domains geometrically</vt:lpstr>
      <vt:lpstr>Modeling domain shift with geodesic flow</vt:lpstr>
      <vt:lpstr>Modeling domain shift with geodesic flow</vt:lpstr>
      <vt:lpstr>Modeling domain shift with geodesic flow</vt:lpstr>
      <vt:lpstr>Domain-invariant features</vt:lpstr>
      <vt:lpstr>Domain-invariant features</vt:lpstr>
      <vt:lpstr>Domain-invariant features</vt:lpstr>
      <vt:lpstr>Measuring feature similarities with inner products</vt:lpstr>
      <vt:lpstr>Learning domain-invariant features with kernels</vt:lpstr>
      <vt:lpstr>Contrast to discretely sampling</vt:lpstr>
      <vt:lpstr>Recap of key steps</vt:lpstr>
      <vt:lpstr>Experimental setup</vt:lpstr>
      <vt:lpstr>Classification accuracy on target</vt:lpstr>
      <vt:lpstr>Classification accuracy on target</vt:lpstr>
      <vt:lpstr>Classification accuracy on target</vt:lpstr>
      <vt:lpstr>Which domain should be used as the source?</vt:lpstr>
      <vt:lpstr>Automatically selecting the best</vt:lpstr>
      <vt:lpstr>Automatically selecting the best</vt:lpstr>
      <vt:lpstr>Semi-supervised domain adaptation</vt:lpstr>
      <vt:lpstr>Analyzing datasets in light of domain adaptation</vt:lpstr>
      <vt:lpstr>Analyzing datasets in light of domain adaptation</vt:lpstr>
      <vt:lpstr>Analyzing datasets in light of domain adaptation</vt:lpstr>
      <vt:lpstr>Summary</vt:lpstr>
      <vt:lpstr>Future work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Geodesic Flow Kernel for Unsupervised Domain Adaptation</dc:title>
  <dc:creator>Boqing Gong</dc:creator>
  <cp:lastModifiedBy>Kristen Grauman</cp:lastModifiedBy>
  <cp:revision>901</cp:revision>
  <dcterms:created xsi:type="dcterms:W3CDTF">2006-08-16T00:00:00Z</dcterms:created>
  <dcterms:modified xsi:type="dcterms:W3CDTF">2012-06-25T22:30:07Z</dcterms:modified>
</cp:coreProperties>
</file>