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42EA58-920A-441C-8C6A-AFCABD521AE8}" v="538" dt="2023-04-20T09:10:42.4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92" d="100"/>
          <a:sy n="92" d="100"/>
        </p:scale>
        <p:origin x="-110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Thursday, April 20,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39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Thursday, April 20,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76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Thursday, April 20,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7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Thursday, April 20,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568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Thursday, April 20,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8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Thursday, April 20,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5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Thursday, April 20,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=""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048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Thursday, April 20,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37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Thursday, April 20,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3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Thursday, April 20,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56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Thursday, April 20,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82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Thursday, April 20, 2023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390450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36F292AA-C8DB-4CAA-97C9-456CF854069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B4DBC46-DCC9-77F7-735F-51E4C75552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02" r="48721" b="3"/>
          <a:stretch/>
        </p:blipFill>
        <p:spPr>
          <a:xfrm>
            <a:off x="-1" y="10"/>
            <a:ext cx="458790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AA065953-3D69-4CD4-80C3-DF10DEB4C7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87902" y="-429"/>
            <a:ext cx="7604097" cy="6857571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73000"/>
                </a:schemeClr>
              </a:gs>
              <a:gs pos="100000">
                <a:schemeClr val="accent2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AB36DB5-F10D-4EDB-87E2-ECB9301FFC6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87901" y="0"/>
            <a:ext cx="7604097" cy="68580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8000">
                <a:schemeClr val="accent2">
                  <a:alpha val="66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446F195D-95DC-419E-BBC1-E2B601A6067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>
            <a:off x="4599847" y="4355164"/>
            <a:ext cx="7592151" cy="2502836"/>
          </a:xfrm>
          <a:prstGeom prst="rect">
            <a:avLst/>
          </a:prstGeom>
          <a:gradFill>
            <a:gsLst>
              <a:gs pos="22000">
                <a:schemeClr val="accent6">
                  <a:alpha val="39000"/>
                </a:schemeClr>
              </a:gs>
              <a:gs pos="82000">
                <a:schemeClr val="accent5">
                  <a:alpha val="1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2256CF5B-1DAD-4912-86B9-FCA733692F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3704304">
            <a:off x="6080918" y="830588"/>
            <a:ext cx="4998441" cy="4998441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18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2371" y="1096022"/>
            <a:ext cx="7685959" cy="3169674"/>
          </a:xfrm>
        </p:spPr>
        <p:txBody>
          <a:bodyPr>
            <a:normAutofit/>
          </a:bodyPr>
          <a:lstStyle/>
          <a:p>
            <a:pPr algn="r"/>
            <a:r>
              <a:rPr lang="en-US" sz="4200" b="1" spc="0" dirty="0" err="1">
                <a:solidFill>
                  <a:schemeClr val="bg1"/>
                </a:solidFill>
                <a:latin typeface="Calibri"/>
                <a:cs typeface="Arial"/>
              </a:rPr>
              <a:t>Информационна</a:t>
            </a:r>
            <a:r>
              <a:rPr lang="en-US" sz="4200" b="1" spc="0" dirty="0">
                <a:solidFill>
                  <a:schemeClr val="bg1"/>
                </a:solidFill>
                <a:latin typeface="Calibri"/>
                <a:cs typeface="Arial"/>
              </a:rPr>
              <a:t> </a:t>
            </a:r>
            <a:r>
              <a:rPr lang="en-US" sz="4200" b="1" spc="0" dirty="0" err="1">
                <a:solidFill>
                  <a:schemeClr val="bg1"/>
                </a:solidFill>
                <a:latin typeface="Calibri"/>
                <a:cs typeface="Arial"/>
              </a:rPr>
              <a:t>система</a:t>
            </a:r>
            <a:r>
              <a:rPr lang="en-US" sz="4200" b="1" spc="0" dirty="0">
                <a:solidFill>
                  <a:schemeClr val="bg1"/>
                </a:solidFill>
                <a:latin typeface="Calibri"/>
                <a:cs typeface="Arial"/>
              </a:rPr>
              <a:t> </a:t>
            </a:r>
            <a:r>
              <a:rPr lang="bg-BG" sz="4200" b="1" spc="0" dirty="0" smtClean="0">
                <a:solidFill>
                  <a:schemeClr val="bg1"/>
                </a:solidFill>
                <a:latin typeface="Calibri"/>
                <a:cs typeface="Arial"/>
              </a:rPr>
              <a:t/>
            </a:r>
            <a:br>
              <a:rPr lang="bg-BG" sz="4200" b="1" spc="0" dirty="0" smtClean="0">
                <a:solidFill>
                  <a:schemeClr val="bg1"/>
                </a:solidFill>
                <a:latin typeface="Calibri"/>
                <a:cs typeface="Arial"/>
              </a:rPr>
            </a:br>
            <a:r>
              <a:rPr lang="en-US" sz="4200" b="1" spc="0" dirty="0" smtClean="0">
                <a:solidFill>
                  <a:schemeClr val="bg1"/>
                </a:solidFill>
                <a:latin typeface="Calibri"/>
                <a:cs typeface="Arial"/>
              </a:rPr>
              <a:t>за </a:t>
            </a:r>
            <a:r>
              <a:rPr lang="en-US" sz="4200" b="1" spc="0" dirty="0" err="1">
                <a:solidFill>
                  <a:schemeClr val="bg1"/>
                </a:solidFill>
                <a:latin typeface="Calibri"/>
                <a:cs typeface="Arial"/>
              </a:rPr>
              <a:t>стажове</a:t>
            </a:r>
            <a:r>
              <a:rPr lang="en-US" sz="4200" b="1" spc="0" dirty="0">
                <a:solidFill>
                  <a:schemeClr val="bg1"/>
                </a:solidFill>
                <a:latin typeface="Calibri"/>
                <a:cs typeface="Arial"/>
              </a:rPr>
              <a:t> и </a:t>
            </a:r>
            <a:r>
              <a:rPr lang="en-US" sz="4200" b="1" spc="0" dirty="0" err="1">
                <a:solidFill>
                  <a:schemeClr val="bg1"/>
                </a:solidFill>
                <a:latin typeface="Calibri"/>
                <a:cs typeface="Arial"/>
              </a:rPr>
              <a:t>събития</a:t>
            </a:r>
            <a:endParaRPr lang="en-US" sz="4200" spc="0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32651" y="4355164"/>
            <a:ext cx="4359347" cy="663311"/>
          </a:xfrm>
        </p:spPr>
        <p:txBody>
          <a:bodyPr vert="horz" lIns="91440" tIns="45720" rIns="91440" bIns="45720" rtlCol="0">
            <a:normAutofit/>
          </a:bodyPr>
          <a:lstStyle/>
          <a:p>
            <a:pPr lvl="1" algn="r"/>
            <a:r>
              <a:rPr lang="bg-BG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Изготвена от е</a:t>
            </a:r>
            <a:r>
              <a:rPr lang="en-US" sz="240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кип</a:t>
            </a: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4">
            <a:extLst>
              <a:ext uri="{FF2B5EF4-FFF2-40B4-BE49-F238E27FC236}">
                <a16:creationId xmlns="" xmlns:a16="http://schemas.microsoft.com/office/drawing/2014/main" id="{0DAE16DC-24DF-4957-88AE-404BBE4E6D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6">
            <a:extLst>
              <a:ext uri="{FF2B5EF4-FFF2-40B4-BE49-F238E27FC236}">
                <a16:creationId xmlns="" xmlns:a16="http://schemas.microsoft.com/office/drawing/2014/main" id="{9BE9CC48-8F55-4830-A549-78BEE8EF85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-9136"/>
            <a:ext cx="6096000" cy="6867136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8">
            <a:extLst>
              <a:ext uri="{FF2B5EF4-FFF2-40B4-BE49-F238E27FC236}">
                <a16:creationId xmlns="" xmlns:a16="http://schemas.microsoft.com/office/drawing/2014/main" id="{94343ECA-CAAC-4723-88DF-CAFF1E3668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457200" y="17416"/>
            <a:ext cx="5638800" cy="6840584"/>
          </a:xfrm>
          <a:prstGeom prst="rect">
            <a:avLst/>
          </a:prstGeom>
          <a:gradFill>
            <a:gsLst>
              <a:gs pos="24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238DAD46-AF62-4150-B04A-2C43CC32F3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63202" y="154064"/>
            <a:ext cx="6422401" cy="6096002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78000">
                <a:schemeClr val="accent4"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="" xmlns:a16="http://schemas.microsoft.com/office/drawing/2014/main" id="{07938667-559E-4312-AE99-7A213F4535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4907757">
            <a:off x="-619013" y="1524958"/>
            <a:ext cx="4648282" cy="4433301"/>
          </a:xfrm>
          <a:custGeom>
            <a:avLst/>
            <a:gdLst>
              <a:gd name="connsiteX0" fmla="*/ 4465639 w 4648282"/>
              <a:gd name="connsiteY0" fmla="*/ 3013821 h 4433301"/>
              <a:gd name="connsiteX1" fmla="*/ 2324141 w 4648282"/>
              <a:gd name="connsiteY1" fmla="*/ 4433301 h 4433301"/>
              <a:gd name="connsiteX2" fmla="*/ 0 w 4648282"/>
              <a:gd name="connsiteY2" fmla="*/ 2109160 h 4433301"/>
              <a:gd name="connsiteX3" fmla="*/ 1216317 w 4648282"/>
              <a:gd name="connsiteY3" fmla="*/ 65530 h 4433301"/>
              <a:gd name="connsiteX4" fmla="*/ 1352350 w 4648282"/>
              <a:gd name="connsiteY4" fmla="*/ 0 h 4433301"/>
              <a:gd name="connsiteX5" fmla="*/ 4475994 w 4648282"/>
              <a:gd name="connsiteY5" fmla="*/ 1232791 h 4433301"/>
              <a:gd name="connsiteX6" fmla="*/ 4543793 w 4648282"/>
              <a:gd name="connsiteY6" fmla="*/ 1418031 h 4433301"/>
              <a:gd name="connsiteX7" fmla="*/ 4648282 w 4648282"/>
              <a:gd name="connsiteY7" fmla="*/ 2109160 h 4433301"/>
              <a:gd name="connsiteX8" fmla="*/ 4465639 w 4648282"/>
              <a:gd name="connsiteY8" fmla="*/ 3013821 h 4433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48282" h="4433301">
                <a:moveTo>
                  <a:pt x="4465639" y="3013821"/>
                </a:moveTo>
                <a:cubicBezTo>
                  <a:pt x="4112816" y="3847990"/>
                  <a:pt x="3286832" y="4433301"/>
                  <a:pt x="2324141" y="4433301"/>
                </a:cubicBezTo>
                <a:cubicBezTo>
                  <a:pt x="1040553" y="4433301"/>
                  <a:pt x="0" y="3392748"/>
                  <a:pt x="0" y="2109160"/>
                </a:cubicBezTo>
                <a:cubicBezTo>
                  <a:pt x="0" y="1226693"/>
                  <a:pt x="491824" y="459098"/>
                  <a:pt x="1216317" y="65530"/>
                </a:cubicBezTo>
                <a:lnTo>
                  <a:pt x="1352350" y="0"/>
                </a:lnTo>
                <a:lnTo>
                  <a:pt x="4475994" y="1232791"/>
                </a:lnTo>
                <a:lnTo>
                  <a:pt x="4543793" y="1418031"/>
                </a:lnTo>
                <a:cubicBezTo>
                  <a:pt x="4611700" y="1636359"/>
                  <a:pt x="4648282" y="1868487"/>
                  <a:pt x="4648282" y="2109160"/>
                </a:cubicBezTo>
                <a:cubicBezTo>
                  <a:pt x="4648282" y="2430057"/>
                  <a:pt x="4583247" y="2735764"/>
                  <a:pt x="4465639" y="3013821"/>
                </a:cubicBezTo>
                <a:close/>
              </a:path>
            </a:pathLst>
          </a:custGeom>
          <a:gradFill>
            <a:gsLst>
              <a:gs pos="31000">
                <a:schemeClr val="accent6">
                  <a:alpha val="10000"/>
                </a:schemeClr>
              </a:gs>
              <a:gs pos="85000">
                <a:schemeClr val="accent6">
                  <a:lumMod val="60000"/>
                  <a:lumOff val="40000"/>
                  <a:alpha val="21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6F551441-973C-4D62-A067-55315F7747A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517670" y="1253114"/>
            <a:ext cx="6840582" cy="4316082"/>
          </a:xfrm>
          <a:prstGeom prst="rect">
            <a:avLst/>
          </a:prstGeom>
          <a:gradFill>
            <a:gsLst>
              <a:gs pos="44000">
                <a:schemeClr val="tx2">
                  <a:lumMod val="75000"/>
                  <a:lumOff val="25000"/>
                  <a:alpha val="11000"/>
                </a:schemeClr>
              </a:gs>
              <a:gs pos="99000">
                <a:schemeClr val="accent2">
                  <a:alpha val="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C543C8-3B9D-1AD3-0099-016A345FD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246" y="747274"/>
            <a:ext cx="4609433" cy="5381177"/>
          </a:xfrm>
        </p:spPr>
        <p:txBody>
          <a:bodyPr anchor="ctr">
            <a:normAutofit/>
          </a:bodyPr>
          <a:lstStyle/>
          <a:p>
            <a:r>
              <a:rPr lang="en-US" sz="2800" spc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Начално</a:t>
            </a:r>
            <a:r>
              <a:rPr lang="en-US" sz="2800" spc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spc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описание</a:t>
            </a:r>
            <a:r>
              <a:rPr lang="en-US" sz="2800" spc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spc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</a:t>
            </a:r>
            <a:r>
              <a:rPr lang="en-US" sz="2800" spc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spc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Информационната</a:t>
            </a:r>
            <a:r>
              <a:rPr lang="bg-BG" sz="2800" spc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bg-BG" sz="2800" spc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spc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система</a:t>
            </a:r>
            <a:endParaRPr lang="en-US" sz="2800" spc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5" descr="Text, whiteboard&#10;&#10;Description automatically generated">
            <a:extLst>
              <a:ext uri="{FF2B5EF4-FFF2-40B4-BE49-F238E27FC236}">
                <a16:creationId xmlns="" xmlns:a16="http://schemas.microsoft.com/office/drawing/2014/main" id="{91F34C16-722A-1534-FCC7-DDC342345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273" y="1359430"/>
            <a:ext cx="2961410" cy="1679457"/>
          </a:xfrm>
          <a:prstGeom prst="rect">
            <a:avLst/>
          </a:prstGeom>
        </p:spPr>
      </p:pic>
      <p:pic>
        <p:nvPicPr>
          <p:cNvPr id="4" name="Picture 4" descr="Text, whiteboard&#10;&#10;Description automatically generated">
            <a:extLst>
              <a:ext uri="{FF2B5EF4-FFF2-40B4-BE49-F238E27FC236}">
                <a16:creationId xmlns="" xmlns:a16="http://schemas.microsoft.com/office/drawing/2014/main" id="{3E68B3EA-2641-5C1F-6C39-8DFBC295B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439" y="3508226"/>
            <a:ext cx="2961410" cy="165838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E10BFD3-3DBC-5072-F12B-926ED3772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9969" y="556314"/>
            <a:ext cx="3815542" cy="5446903"/>
          </a:xfrm>
        </p:spPr>
        <p:txBody>
          <a:bodyPr vert="horz" lIns="0" tIns="0" rIns="0" bIns="0" rtlCol="0" anchor="ctr">
            <a:normAutofit/>
          </a:bodyPr>
          <a:lstStyle/>
          <a:p>
            <a:pPr marL="0" indent="0" algn="ctr">
              <a:buNone/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Информационна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система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за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стажове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събития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предлагани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от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български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фирми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Фирми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могат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да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публикуват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обяви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за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стажове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събития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свързани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с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тях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Регистрирани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нерегистрирани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потребители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могат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да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търсят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обяви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за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стаж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или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събития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Потребителите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могат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да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се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записват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за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събития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да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кандидатстват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за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стажове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3885382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="" xmlns:a16="http://schemas.microsoft.com/office/drawing/2014/main" id="{50D1C5B3-B60D-4696-AE60-100D5EC8AB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AA6849DF-0565-4BBD-ABA5-DE1ABE1CCA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693"/>
            <a:ext cx="12192001" cy="2386333"/>
          </a:xfrm>
          <a:prstGeom prst="rect">
            <a:avLst/>
          </a:prstGeom>
          <a:gradFill>
            <a:gsLst>
              <a:gs pos="10000">
                <a:schemeClr val="accent5">
                  <a:alpha val="86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2D5DA368-8AC9-41F6-99BB-6BA0C6E7DE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3584016" y="-3126817"/>
            <a:ext cx="2387027" cy="8640659"/>
          </a:xfrm>
          <a:prstGeom prst="rect">
            <a:avLst/>
          </a:prstGeom>
          <a:gradFill>
            <a:gsLst>
              <a:gs pos="1000">
                <a:schemeClr val="accent2">
                  <a:alpha val="65000"/>
                </a:schemeClr>
              </a:gs>
              <a:gs pos="99000">
                <a:schemeClr val="accent5">
                  <a:alpha val="12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42820EC4-55F0-48FC-B7E6-3E7F5DE343E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3213653" y="693"/>
            <a:ext cx="8978348" cy="2386331"/>
          </a:xfrm>
          <a:prstGeom prst="rect">
            <a:avLst/>
          </a:prstGeom>
          <a:gradFill>
            <a:gsLst>
              <a:gs pos="27000">
                <a:schemeClr val="accent5">
                  <a:lumMod val="60000"/>
                  <a:lumOff val="40000"/>
                  <a:alpha val="0"/>
                </a:schemeClr>
              </a:gs>
              <a:gs pos="100000">
                <a:schemeClr val="accent6">
                  <a:alpha val="8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C7A92B-BE82-4E11-EE95-2B44C76D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74964"/>
            <a:ext cx="9448801" cy="1047132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100" spc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Подбор</a:t>
            </a:r>
            <a:r>
              <a:rPr lang="en-US" sz="3100" spc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100" spc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</a:t>
            </a:r>
            <a:r>
              <a:rPr lang="en-US" sz="3100" spc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100" spc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методите</a:t>
            </a:r>
            <a:r>
              <a:rPr lang="en-US" sz="3100" spc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за </a:t>
            </a:r>
            <a:r>
              <a:rPr lang="en-US" sz="3100" spc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определяне</a:t>
            </a:r>
            <a:r>
              <a:rPr lang="en-US" sz="3100" spc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100" spc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</a:t>
            </a:r>
            <a:r>
              <a:rPr lang="en-US" sz="3100" spc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100" spc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изискванията</a:t>
            </a:r>
            <a:endParaRPr lang="en-US" sz="3100" spc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6" descr="A picture containing diagram&#10;&#10;Description automatically generated">
            <a:extLst>
              <a:ext uri="{FF2B5EF4-FFF2-40B4-BE49-F238E27FC236}">
                <a16:creationId xmlns="" xmlns:a16="http://schemas.microsoft.com/office/drawing/2014/main" id="{61E01037-2789-C4C8-799C-D692B2E334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68" r="17733" b="1"/>
          <a:stretch/>
        </p:blipFill>
        <p:spPr>
          <a:xfrm>
            <a:off x="1826653" y="1801891"/>
            <a:ext cx="2593464" cy="2593464"/>
          </a:xfrm>
          <a:custGeom>
            <a:avLst/>
            <a:gdLst/>
            <a:ahLst/>
            <a:cxnLst/>
            <a:rect l="l" t="t" r="r" b="b"/>
            <a:pathLst>
              <a:path w="2593464" h="2593464">
                <a:moveTo>
                  <a:pt x="1296732" y="0"/>
                </a:moveTo>
                <a:cubicBezTo>
                  <a:pt x="2012897" y="0"/>
                  <a:pt x="2593464" y="580567"/>
                  <a:pt x="2593464" y="1296732"/>
                </a:cubicBezTo>
                <a:cubicBezTo>
                  <a:pt x="2593464" y="2012897"/>
                  <a:pt x="2012897" y="2593464"/>
                  <a:pt x="1296732" y="2593464"/>
                </a:cubicBezTo>
                <a:cubicBezTo>
                  <a:pt x="580567" y="2593464"/>
                  <a:pt x="0" y="2012897"/>
                  <a:pt x="0" y="1296732"/>
                </a:cubicBezTo>
                <a:cubicBezTo>
                  <a:pt x="0" y="580567"/>
                  <a:pt x="580567" y="0"/>
                  <a:pt x="1296732" y="0"/>
                </a:cubicBezTo>
                <a:close/>
              </a:path>
            </a:pathLst>
          </a:custGeom>
        </p:spPr>
      </p:pic>
      <p:pic>
        <p:nvPicPr>
          <p:cNvPr id="5" name="Picture 5" descr="A picture containing toy&#10;&#10;Description automatically generated">
            <a:extLst>
              <a:ext uri="{FF2B5EF4-FFF2-40B4-BE49-F238E27FC236}">
                <a16:creationId xmlns="" xmlns:a16="http://schemas.microsoft.com/office/drawing/2014/main" id="{8C3D2985-70BC-ACE0-BDE6-1955477348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15" r="18036"/>
          <a:stretch/>
        </p:blipFill>
        <p:spPr>
          <a:xfrm>
            <a:off x="4813890" y="1801891"/>
            <a:ext cx="2593464" cy="2593464"/>
          </a:xfrm>
          <a:custGeom>
            <a:avLst/>
            <a:gdLst/>
            <a:ahLst/>
            <a:cxnLst/>
            <a:rect l="l" t="t" r="r" b="b"/>
            <a:pathLst>
              <a:path w="2593464" h="2593464">
                <a:moveTo>
                  <a:pt x="1296732" y="0"/>
                </a:moveTo>
                <a:cubicBezTo>
                  <a:pt x="2012897" y="0"/>
                  <a:pt x="2593464" y="580567"/>
                  <a:pt x="2593464" y="1296732"/>
                </a:cubicBezTo>
                <a:cubicBezTo>
                  <a:pt x="2593464" y="2012897"/>
                  <a:pt x="2012897" y="2593464"/>
                  <a:pt x="1296732" y="2593464"/>
                </a:cubicBezTo>
                <a:cubicBezTo>
                  <a:pt x="580567" y="2593464"/>
                  <a:pt x="0" y="2012897"/>
                  <a:pt x="0" y="1296732"/>
                </a:cubicBezTo>
                <a:cubicBezTo>
                  <a:pt x="0" y="580567"/>
                  <a:pt x="580567" y="0"/>
                  <a:pt x="1296732" y="0"/>
                </a:cubicBezTo>
                <a:close/>
              </a:path>
            </a:pathLst>
          </a:custGeom>
        </p:spPr>
      </p:pic>
      <p:pic>
        <p:nvPicPr>
          <p:cNvPr id="4" name="Picture 4" descr="Text, whiteboard&#10;&#10;Description automatically generated">
            <a:extLst>
              <a:ext uri="{FF2B5EF4-FFF2-40B4-BE49-F238E27FC236}">
                <a16:creationId xmlns="" xmlns:a16="http://schemas.microsoft.com/office/drawing/2014/main" id="{1E1844B7-BA6B-BB07-DAEC-EF632D7712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108" r="16834" b="-1"/>
          <a:stretch/>
        </p:blipFill>
        <p:spPr>
          <a:xfrm>
            <a:off x="7801127" y="1801891"/>
            <a:ext cx="2593464" cy="2593464"/>
          </a:xfrm>
          <a:custGeom>
            <a:avLst/>
            <a:gdLst/>
            <a:ahLst/>
            <a:cxnLst/>
            <a:rect l="l" t="t" r="r" b="b"/>
            <a:pathLst>
              <a:path w="2593464" h="2593464">
                <a:moveTo>
                  <a:pt x="1296732" y="0"/>
                </a:moveTo>
                <a:cubicBezTo>
                  <a:pt x="2012897" y="0"/>
                  <a:pt x="2593464" y="580567"/>
                  <a:pt x="2593464" y="1296732"/>
                </a:cubicBezTo>
                <a:cubicBezTo>
                  <a:pt x="2593464" y="2012897"/>
                  <a:pt x="2012897" y="2593464"/>
                  <a:pt x="1296732" y="2593464"/>
                </a:cubicBezTo>
                <a:cubicBezTo>
                  <a:pt x="580567" y="2593464"/>
                  <a:pt x="0" y="2012897"/>
                  <a:pt x="0" y="1296732"/>
                </a:cubicBezTo>
                <a:cubicBezTo>
                  <a:pt x="0" y="580567"/>
                  <a:pt x="580567" y="0"/>
                  <a:pt x="1296732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E613B01-E908-F601-3553-B118D25CB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222" y="4819995"/>
            <a:ext cx="9939252" cy="1442631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2400" dirty="0" err="1">
                <a:latin typeface="Calibri"/>
                <a:cs typeface="Arial"/>
              </a:rPr>
              <a:t>Разучаване</a:t>
            </a:r>
            <a:r>
              <a:rPr lang="en-US" sz="2400" dirty="0">
                <a:latin typeface="Calibri"/>
                <a:cs typeface="Arial"/>
              </a:rPr>
              <a:t> (</a:t>
            </a:r>
            <a:r>
              <a:rPr lang="en-US" sz="2400" dirty="0" err="1">
                <a:latin typeface="Calibri"/>
                <a:cs typeface="Arial"/>
              </a:rPr>
              <a:t>преглеждане</a:t>
            </a:r>
            <a:r>
              <a:rPr lang="en-US" sz="2400" dirty="0">
                <a:latin typeface="Calibri"/>
                <a:cs typeface="Arial"/>
              </a:rPr>
              <a:t>) </a:t>
            </a:r>
            <a:r>
              <a:rPr lang="en-US" sz="2400" dirty="0" err="1">
                <a:latin typeface="Calibri"/>
                <a:cs typeface="Arial"/>
              </a:rPr>
              <a:t>на</a:t>
            </a:r>
            <a:r>
              <a:rPr lang="en-US" sz="2400" dirty="0">
                <a:latin typeface="Calibri"/>
                <a:cs typeface="Arial"/>
              </a:rPr>
              <a:t> </a:t>
            </a:r>
            <a:r>
              <a:rPr lang="en-US" sz="2400" dirty="0" err="1">
                <a:latin typeface="Calibri"/>
                <a:cs typeface="Arial"/>
              </a:rPr>
              <a:t>документация</a:t>
            </a:r>
            <a:r>
              <a:rPr lang="en-US" sz="2400" dirty="0">
                <a:latin typeface="Calibri"/>
                <a:cs typeface="Arial"/>
              </a:rPr>
              <a:t> и </a:t>
            </a:r>
            <a:r>
              <a:rPr lang="en-US" sz="2400" dirty="0" err="1">
                <a:latin typeface="Calibri"/>
                <a:cs typeface="Arial"/>
              </a:rPr>
              <a:t>налични</a:t>
            </a:r>
            <a:r>
              <a:rPr lang="en-US" sz="2400" dirty="0">
                <a:latin typeface="Calibri"/>
                <a:cs typeface="Arial"/>
              </a:rPr>
              <a:t> </a:t>
            </a:r>
            <a:r>
              <a:rPr lang="en-US" sz="2400" dirty="0" err="1">
                <a:latin typeface="Calibri"/>
                <a:cs typeface="Arial"/>
              </a:rPr>
              <a:t>софтуерни</a:t>
            </a:r>
            <a:r>
              <a:rPr lang="en-US" sz="2400" dirty="0">
                <a:latin typeface="Calibri"/>
                <a:cs typeface="Arial"/>
              </a:rPr>
              <a:t> </a:t>
            </a:r>
            <a:r>
              <a:rPr lang="en-US" sz="2400" dirty="0" err="1">
                <a:latin typeface="Calibri"/>
                <a:cs typeface="Arial"/>
              </a:rPr>
              <a:t>системи</a:t>
            </a:r>
            <a:endParaRPr lang="en-US" sz="2400" dirty="0">
              <a:latin typeface="Calibri"/>
              <a:cs typeface="Calibri"/>
            </a:endParaRPr>
          </a:p>
          <a:p>
            <a:r>
              <a:rPr lang="en-US" sz="2400" dirty="0">
                <a:latin typeface="Calibri"/>
                <a:cs typeface="Arial"/>
              </a:rPr>
              <a:t>Brainstorming </a:t>
            </a:r>
            <a:endParaRPr lang="en-US" sz="2400" dirty="0">
              <a:latin typeface="Calibri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91093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="" xmlns:a16="http://schemas.microsoft.com/office/drawing/2014/main" id="{3FAF688D-0C7C-4192-9E71-43D0E22A3CF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E8ABC6-37CC-5BD7-6A77-DFFFBBB29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4771" y="635138"/>
            <a:ext cx="7367188" cy="1714134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400" spc="0" dirty="0" err="1">
                <a:latin typeface="Calibri" panose="020F0502020204030204" pitchFamily="34" charset="0"/>
                <a:cs typeface="Calibri" panose="020F0502020204030204" pitchFamily="34" charset="0"/>
              </a:rPr>
              <a:t>Описание</a:t>
            </a:r>
            <a:r>
              <a:rPr lang="en-US" sz="2400" spc="0" dirty="0">
                <a:latin typeface="Calibri" panose="020F0502020204030204" pitchFamily="34" charset="0"/>
                <a:cs typeface="Calibri" panose="020F0502020204030204" pitchFamily="34" charset="0"/>
              </a:rPr>
              <a:t> и анализ </a:t>
            </a:r>
            <a:r>
              <a:rPr lang="en-US" sz="2400" spc="0" dirty="0" err="1">
                <a:latin typeface="Calibri" panose="020F0502020204030204" pitchFamily="34" charset="0"/>
                <a:cs typeface="Calibri" panose="020F0502020204030204" pitchFamily="34" charset="0"/>
              </a:rPr>
              <a:t>на</a:t>
            </a:r>
            <a:r>
              <a:rPr lang="en-US" sz="2400" spc="0" dirty="0">
                <a:latin typeface="Calibri" panose="020F0502020204030204" pitchFamily="34" charset="0"/>
                <a:cs typeface="Calibri" panose="020F0502020204030204" pitchFamily="34" charset="0"/>
              </a:rPr>
              <a:t> функционалността </a:t>
            </a:r>
            <a:r>
              <a:rPr lang="en-US" sz="2400" spc="0" dirty="0" err="1">
                <a:latin typeface="Calibri" panose="020F0502020204030204" pitchFamily="34" charset="0"/>
                <a:cs typeface="Calibri" panose="020F0502020204030204" pitchFamily="34" charset="0"/>
              </a:rPr>
              <a:t>на</a:t>
            </a:r>
            <a:r>
              <a:rPr lang="en-US" sz="2400" spc="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spc="0" dirty="0" err="1">
                <a:latin typeface="Calibri" panose="020F0502020204030204" pitchFamily="34" charset="0"/>
                <a:cs typeface="Calibri" panose="020F0502020204030204" pitchFamily="34" charset="0"/>
              </a:rPr>
              <a:t>Три</a:t>
            </a:r>
            <a:r>
              <a:rPr lang="en-US" sz="2400" spc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spc="0" dirty="0" err="1">
                <a:latin typeface="Calibri" panose="020F0502020204030204" pitchFamily="34" charset="0"/>
                <a:cs typeface="Calibri" panose="020F0502020204030204" pitchFamily="34" charset="0"/>
              </a:rPr>
              <a:t>съществуващи</a:t>
            </a:r>
            <a:r>
              <a:rPr lang="en-US" sz="2400" spc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spc="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системи</a:t>
            </a:r>
            <a:endParaRPr lang="en-US" sz="2400" spc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="" xmlns:a16="http://schemas.microsoft.com/office/drawing/2014/main" id="{1D58E910-EEC6-D412-E35F-CE9406836C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986" r="-2" b="23004"/>
          <a:stretch/>
        </p:blipFill>
        <p:spPr>
          <a:xfrm>
            <a:off x="-2" y="1"/>
            <a:ext cx="4038600" cy="2140817"/>
          </a:xfrm>
          <a:prstGeom prst="rect">
            <a:avLst/>
          </a:prstGeom>
        </p:spPr>
      </p:pic>
      <p:pic>
        <p:nvPicPr>
          <p:cNvPr id="5" name="Picture 5" descr="A picture containing icon&#10;&#10;Description automatically generated">
            <a:extLst>
              <a:ext uri="{FF2B5EF4-FFF2-40B4-BE49-F238E27FC236}">
                <a16:creationId xmlns="" xmlns:a16="http://schemas.microsoft.com/office/drawing/2014/main" id="{B7D19339-94F5-F951-AB07-E9382FE61D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434" r="-1" b="23557"/>
          <a:stretch/>
        </p:blipFill>
        <p:spPr>
          <a:xfrm>
            <a:off x="20" y="4267925"/>
            <a:ext cx="4038580" cy="2140817"/>
          </a:xfrm>
          <a:prstGeom prst="rect">
            <a:avLst/>
          </a:prstGeom>
        </p:spPr>
      </p:pic>
      <p:pic>
        <p:nvPicPr>
          <p:cNvPr id="6" name="Picture 6" descr="A picture containing text&#10;&#10;Description automatically generated">
            <a:extLst>
              <a:ext uri="{FF2B5EF4-FFF2-40B4-BE49-F238E27FC236}">
                <a16:creationId xmlns="" xmlns:a16="http://schemas.microsoft.com/office/drawing/2014/main" id="{F44AA7D8-5592-8B34-A645-A870A6E748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9809" r="-2" b="26308"/>
          <a:stretch/>
        </p:blipFill>
        <p:spPr>
          <a:xfrm>
            <a:off x="20" y="2114512"/>
            <a:ext cx="4038580" cy="217604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98FB4B0-4059-4E8B-1190-DD223535C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551" y="2970104"/>
            <a:ext cx="6769311" cy="1493831"/>
          </a:xfrm>
        </p:spPr>
        <p:txBody>
          <a:bodyPr vert="horz" lIns="0" tIns="0" rIns="0" bIns="0" rtlCol="0" anchor="t"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2600" dirty="0">
                <a:latin typeface="Calibri"/>
                <a:cs typeface="Calibri"/>
              </a:rPr>
              <a:t>Относно анализ </a:t>
            </a:r>
            <a:r>
              <a:rPr lang="en-US" sz="2600" dirty="0" err="1">
                <a:latin typeface="Calibri"/>
                <a:cs typeface="Calibri"/>
              </a:rPr>
              <a:t>на</a:t>
            </a:r>
            <a:r>
              <a:rPr lang="en-US" sz="2600" dirty="0">
                <a:latin typeface="Calibri"/>
                <a:cs typeface="Calibri"/>
              </a:rPr>
              <a:t> функционалността, </a:t>
            </a:r>
            <a:r>
              <a:rPr lang="en-US" sz="2600" dirty="0" err="1">
                <a:latin typeface="Calibri"/>
                <a:cs typeface="Calibri"/>
              </a:rPr>
              <a:t>аме</a:t>
            </a:r>
            <a:r>
              <a:rPr lang="en-US" sz="2600" dirty="0">
                <a:latin typeface="Calibri"/>
                <a:cs typeface="Calibri"/>
              </a:rPr>
              <a:t> </a:t>
            </a:r>
            <a:r>
              <a:rPr lang="en-US" sz="2600" dirty="0" err="1">
                <a:latin typeface="Calibri"/>
                <a:cs typeface="Calibri"/>
              </a:rPr>
              <a:t>избрали</a:t>
            </a:r>
            <a:r>
              <a:rPr lang="en-US" sz="2600" dirty="0">
                <a:latin typeface="Calibri"/>
                <a:cs typeface="Calibri"/>
              </a:rPr>
              <a:t> </a:t>
            </a:r>
            <a:r>
              <a:rPr lang="en-US" sz="2600" dirty="0" err="1">
                <a:latin typeface="Calibri"/>
                <a:cs typeface="Calibri"/>
              </a:rPr>
              <a:t>информационните</a:t>
            </a:r>
            <a:r>
              <a:rPr lang="en-US" sz="2600" dirty="0">
                <a:latin typeface="Calibri"/>
                <a:cs typeface="Calibri"/>
              </a:rPr>
              <a:t> </a:t>
            </a:r>
            <a:r>
              <a:rPr lang="en-US" sz="2600" dirty="0" err="1">
                <a:latin typeface="Calibri"/>
                <a:cs typeface="Calibri"/>
              </a:rPr>
              <a:t>системи</a:t>
            </a:r>
            <a:r>
              <a:rPr lang="en-US" sz="2600" dirty="0">
                <a:latin typeface="Calibri"/>
                <a:cs typeface="Calibri"/>
              </a:rPr>
              <a:t> </a:t>
            </a:r>
            <a:r>
              <a:rPr lang="en-US" sz="2600" dirty="0" err="1">
                <a:latin typeface="Calibri"/>
                <a:cs typeface="Calibri"/>
              </a:rPr>
              <a:t>на</a:t>
            </a:r>
            <a:r>
              <a:rPr lang="en-US" sz="2600" dirty="0">
                <a:latin typeface="Calibri"/>
                <a:cs typeface="Calibri"/>
              </a:rPr>
              <a:t>: </a:t>
            </a:r>
            <a:r>
              <a:rPr lang="en-US" sz="2600" dirty="0" err="1">
                <a:latin typeface="Calibri"/>
                <a:cs typeface="Calibri"/>
              </a:rPr>
              <a:t>JOBS.BG,</a:t>
            </a:r>
            <a:r>
              <a:rPr lang="en-US" sz="2600" dirty="0" err="1">
                <a:latin typeface="Calibri"/>
                <a:cs typeface="Arial"/>
              </a:rPr>
              <a:t>Кариерния</a:t>
            </a:r>
            <a:r>
              <a:rPr lang="en-US" sz="2600" dirty="0">
                <a:latin typeface="Calibri"/>
                <a:cs typeface="Arial"/>
              </a:rPr>
              <a:t> </a:t>
            </a:r>
            <a:r>
              <a:rPr lang="en-US" sz="2600" dirty="0" err="1">
                <a:latin typeface="Calibri"/>
                <a:cs typeface="Arial"/>
              </a:rPr>
              <a:t>Център</a:t>
            </a:r>
            <a:r>
              <a:rPr lang="en-US" sz="2600" dirty="0">
                <a:latin typeface="Calibri"/>
                <a:cs typeface="Arial"/>
              </a:rPr>
              <a:t> </a:t>
            </a:r>
            <a:r>
              <a:rPr lang="en-US" sz="2600" dirty="0" err="1">
                <a:latin typeface="Calibri"/>
                <a:cs typeface="Arial"/>
              </a:rPr>
              <a:t>на</a:t>
            </a:r>
            <a:r>
              <a:rPr lang="en-US" sz="2600" dirty="0">
                <a:latin typeface="Calibri"/>
                <a:cs typeface="Arial"/>
              </a:rPr>
              <a:t> “</a:t>
            </a:r>
            <a:r>
              <a:rPr lang="en-US" sz="2600" dirty="0" err="1">
                <a:latin typeface="Calibri"/>
                <a:cs typeface="Arial"/>
              </a:rPr>
              <a:t>Факултет</a:t>
            </a:r>
            <a:r>
              <a:rPr lang="en-US" sz="2600" dirty="0">
                <a:latin typeface="Calibri"/>
                <a:cs typeface="Arial"/>
              </a:rPr>
              <a:t> </a:t>
            </a:r>
            <a:r>
              <a:rPr lang="en-US" sz="2600" dirty="0" err="1">
                <a:latin typeface="Calibri"/>
                <a:cs typeface="Arial"/>
              </a:rPr>
              <a:t>по</a:t>
            </a:r>
            <a:r>
              <a:rPr lang="en-US" sz="2600" dirty="0">
                <a:latin typeface="Calibri"/>
                <a:cs typeface="Arial"/>
              </a:rPr>
              <a:t> </a:t>
            </a:r>
            <a:r>
              <a:rPr lang="en-US" sz="2600" dirty="0" err="1">
                <a:latin typeface="Calibri"/>
                <a:cs typeface="Arial"/>
              </a:rPr>
              <a:t>Математика</a:t>
            </a:r>
            <a:r>
              <a:rPr lang="en-US" sz="2600" dirty="0">
                <a:latin typeface="Calibri"/>
                <a:cs typeface="Arial"/>
              </a:rPr>
              <a:t> и </a:t>
            </a:r>
            <a:r>
              <a:rPr lang="en-US" sz="2600" dirty="0" err="1">
                <a:latin typeface="Calibri"/>
                <a:cs typeface="Arial"/>
              </a:rPr>
              <a:t>Информатика</a:t>
            </a:r>
            <a:r>
              <a:rPr lang="en-US" sz="2600" dirty="0">
                <a:latin typeface="Calibri"/>
                <a:cs typeface="Arial"/>
              </a:rPr>
              <a:t>” и DEV.BG</a:t>
            </a:r>
          </a:p>
          <a:p>
            <a:pPr marL="0" indent="0">
              <a:buNone/>
            </a:pPr>
            <a:endParaRPr lang="en-US" dirty="0">
              <a:latin typeface="Calibri"/>
              <a:cs typeface="Arial"/>
            </a:endParaRPr>
          </a:p>
          <a:p>
            <a:pPr marL="0" indent="0">
              <a:buNone/>
            </a:pPr>
            <a:endParaRPr lang="en-US" sz="1600" b="1" dirty="0">
              <a:latin typeface="Calibri"/>
              <a:cs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F7788D7-A03B-4DDD-8C0D-ADB3C92A34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1C478E58-296A-4262-816D-D5661FA11D6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69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D3867A-D4CB-D590-4304-2701087E1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643" y="773723"/>
            <a:ext cx="10069589" cy="1234440"/>
          </a:xfrm>
        </p:spPr>
        <p:txBody>
          <a:bodyPr/>
          <a:lstStyle/>
          <a:p>
            <a:r>
              <a:rPr lang="en-US" spc="0" dirty="0">
                <a:latin typeface="Calibri" panose="020F0502020204030204" pitchFamily="34" charset="0"/>
                <a:cs typeface="Calibri" panose="020F0502020204030204" pitchFamily="34" charset="0"/>
              </a:rPr>
              <a:t>CD </a:t>
            </a:r>
            <a:r>
              <a:rPr lang="en-US" spc="0" dirty="0" err="1">
                <a:latin typeface="Calibri" panose="020F0502020204030204" pitchFamily="34" charset="0"/>
                <a:cs typeface="Calibri" panose="020F0502020204030204" pitchFamily="34" charset="0"/>
              </a:rPr>
              <a:t>модели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82E251B6-4C7E-857E-0327-D04DC4AA7A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63986" y="775833"/>
            <a:ext cx="2580662" cy="5225444"/>
          </a:xfrm>
        </p:spPr>
      </p:pic>
      <p:pic>
        <p:nvPicPr>
          <p:cNvPr id="5" name="Picture 5" descr="Shape, arrow, funnel chart&#10;&#10;Description automatically generated">
            <a:extLst>
              <a:ext uri="{FF2B5EF4-FFF2-40B4-BE49-F238E27FC236}">
                <a16:creationId xmlns="" xmlns:a16="http://schemas.microsoft.com/office/drawing/2014/main" id="{6D2C4D69-3380-FA2D-8D45-680630A6B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736" y="773723"/>
            <a:ext cx="1571788" cy="5228492"/>
          </a:xfrm>
          <a:prstGeom prst="rect">
            <a:avLst/>
          </a:prstGeom>
        </p:spPr>
      </p:pic>
      <p:pic>
        <p:nvPicPr>
          <p:cNvPr id="6" name="Picture 6" descr="Diagram&#10;&#10;Description automatically generated">
            <a:extLst>
              <a:ext uri="{FF2B5EF4-FFF2-40B4-BE49-F238E27FC236}">
                <a16:creationId xmlns="" xmlns:a16="http://schemas.microsoft.com/office/drawing/2014/main" id="{60765EE4-438E-D26A-20A2-BEE011A46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0498" y="773722"/>
            <a:ext cx="2942535" cy="51347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C454D0E-B167-14DE-2DC9-CC174063C77F}"/>
              </a:ext>
            </a:extLst>
          </p:cNvPr>
          <p:cNvSpPr txBox="1"/>
          <p:nvPr/>
        </p:nvSpPr>
        <p:spPr>
          <a:xfrm>
            <a:off x="509953" y="2488224"/>
            <a:ext cx="360191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Sequence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модели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за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трите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системи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респективно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JOBS.BG,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Кариерен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център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DEV.BG</a:t>
            </a:r>
          </a:p>
        </p:txBody>
      </p:sp>
    </p:spTree>
    <p:extLst>
      <p:ext uri="{BB962C8B-B14F-4D97-AF65-F5344CB8AC3E}">
        <p14:creationId xmlns:p14="http://schemas.microsoft.com/office/powerpoint/2010/main" val="2577526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57BF152D-4401-41D5-B76F-5981F06ABF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19EFDC-2470-8DA6-C8AF-857BB6B4D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4080" y="469153"/>
            <a:ext cx="6523446" cy="1556870"/>
          </a:xfrm>
        </p:spPr>
        <p:txBody>
          <a:bodyPr>
            <a:normAutofit/>
          </a:bodyPr>
          <a:lstStyle/>
          <a:p>
            <a:r>
              <a:rPr lang="en-US" spc="0" dirty="0" err="1">
                <a:latin typeface="Calibri" panose="020F0502020204030204" pitchFamily="34" charset="0"/>
                <a:cs typeface="Calibri" panose="020F0502020204030204" pitchFamily="34" charset="0"/>
              </a:rPr>
              <a:t>Визия</a:t>
            </a:r>
            <a:r>
              <a:rPr lang="en-US" spc="0" dirty="0">
                <a:latin typeface="Calibri" panose="020F0502020204030204" pitchFamily="34" charset="0"/>
                <a:cs typeface="Calibri" panose="020F0502020204030204" pitchFamily="34" charset="0"/>
              </a:rPr>
              <a:t> за </a:t>
            </a:r>
            <a:r>
              <a:rPr lang="en-US" spc="0" dirty="0" err="1">
                <a:latin typeface="Calibri" panose="020F0502020204030204" pitchFamily="34" charset="0"/>
                <a:cs typeface="Calibri" panose="020F0502020204030204" pitchFamily="34" charset="0"/>
              </a:rPr>
              <a:t>бъдещия</a:t>
            </a:r>
            <a:r>
              <a:rPr lang="en-US" spc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продукт</a:t>
            </a:r>
            <a:endParaRPr lang="en-US" spc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5" descr="A picture containing graphical user interface&#10;&#10;Description automatically generated">
            <a:extLst>
              <a:ext uri="{FF2B5EF4-FFF2-40B4-BE49-F238E27FC236}">
                <a16:creationId xmlns="" xmlns:a16="http://schemas.microsoft.com/office/drawing/2014/main" id="{D8B8B719-0B1F-E962-AB77-D22F228261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12" r="18985" b="-1"/>
          <a:stretch/>
        </p:blipFill>
        <p:spPr>
          <a:xfrm>
            <a:off x="-1" y="10"/>
            <a:ext cx="4038601" cy="3217323"/>
          </a:xfrm>
          <a:prstGeom prst="rect">
            <a:avLst/>
          </a:prstGeom>
        </p:spPr>
      </p:pic>
      <p:pic>
        <p:nvPicPr>
          <p:cNvPr id="4" name="Picture 4" descr="Text, whiteboard&#10;&#10;Description automatically generated">
            <a:extLst>
              <a:ext uri="{FF2B5EF4-FFF2-40B4-BE49-F238E27FC236}">
                <a16:creationId xmlns="" xmlns:a16="http://schemas.microsoft.com/office/drawing/2014/main" id="{58A84434-BF4B-08B6-8234-DD6B2BEB05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998" r="13473" b="1"/>
          <a:stretch/>
        </p:blipFill>
        <p:spPr>
          <a:xfrm>
            <a:off x="-2" y="3191409"/>
            <a:ext cx="4038601" cy="321733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5B75F14-0F2C-479B-236A-E7F8D6CAD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849" y="2504762"/>
            <a:ext cx="6523445" cy="2940074"/>
          </a:xfrm>
        </p:spPr>
        <p:txBody>
          <a:bodyPr vert="horz" lIns="0" tIns="0" rIns="0" bIns="0" rtlCol="0">
            <a:normAutofit/>
          </a:bodyPr>
          <a:lstStyle/>
          <a:p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Информационната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система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дава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възможност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на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потребителите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да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кандидатстват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да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търсят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преглеждат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обяви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а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на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компаниите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които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са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на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територията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на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България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да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публикуват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обяви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да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ги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преглеждат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да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получават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справки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за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тях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Главните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действащи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роли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в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системата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ще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бъдат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нерегистриран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потребител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регистриран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потребител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администратор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на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фирмен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акаунт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потребител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на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фирмен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акаунт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В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зависимост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от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ролята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потребителят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ще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има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различни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правомощия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възможности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в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системата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както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са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описани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4007128E-F4EF-416E-856C-324C8C579A2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94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CF116E54-BBA2-4625-8E37-E6F2C9C66F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-3" y="6400798"/>
            <a:ext cx="4038603" cy="448831"/>
          </a:xfrm>
          <a:prstGeom prst="rect">
            <a:avLst/>
          </a:prstGeom>
          <a:gradFill>
            <a:gsLst>
              <a:gs pos="0">
                <a:schemeClr val="accent5"/>
              </a:gs>
              <a:gs pos="99000">
                <a:schemeClr val="accent6">
                  <a:alpha val="48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2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="" xmlns:a16="http://schemas.microsoft.com/office/drawing/2014/main" id="{6868A163-9107-44F2-BB63-C389D93CD3E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2AD8E3-7EA4-8027-6156-F9F6E1F3F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261" y="1028701"/>
            <a:ext cx="5556736" cy="54726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pc="0" dirty="0" err="1">
                <a:latin typeface="Calibri" panose="020F0502020204030204" pitchFamily="34" charset="0"/>
                <a:cs typeface="Calibri" panose="020F0502020204030204" pitchFamily="34" charset="0"/>
              </a:rPr>
              <a:t>Списък</a:t>
            </a:r>
            <a:r>
              <a:rPr lang="en-US" spc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0" dirty="0" err="1">
                <a:latin typeface="Calibri" panose="020F0502020204030204" pitchFamily="34" charset="0"/>
                <a:cs typeface="Calibri" panose="020F0502020204030204" pitchFamily="34" charset="0"/>
              </a:rPr>
              <a:t>актьори</a:t>
            </a:r>
            <a:r>
              <a:rPr lang="en-US" spc="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en-US" spc="0" dirty="0" err="1">
                <a:latin typeface="Calibri" panose="020F0502020204030204" pitchFamily="34" charset="0"/>
                <a:cs typeface="Calibri" panose="020F0502020204030204" pitchFamily="34" charset="0"/>
              </a:rPr>
              <a:t>роли</a:t>
            </a:r>
            <a:endParaRPr lang="en-US" spc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743E4DF-0D27-3C4F-CF4F-038A18D0A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065" y="2077277"/>
            <a:ext cx="4724400" cy="2703446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Нерегистриран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потребител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Регистриран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потребител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Администратор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на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фирмен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акаунт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Потребител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на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фирмен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акаунт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Системен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администратор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6" descr="Icon&#10;&#10;Description automatically generated">
            <a:extLst>
              <a:ext uri="{FF2B5EF4-FFF2-40B4-BE49-F238E27FC236}">
                <a16:creationId xmlns="" xmlns:a16="http://schemas.microsoft.com/office/drawing/2014/main" id="{41ECF3C2-9A2F-1B72-0272-95FF7D98F6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52" r="16741" b="3"/>
          <a:stretch/>
        </p:blipFill>
        <p:spPr>
          <a:xfrm>
            <a:off x="6407624" y="1028701"/>
            <a:ext cx="2431573" cy="4266506"/>
          </a:xfrm>
          <a:prstGeom prst="rect">
            <a:avLst/>
          </a:prstGeom>
        </p:spPr>
      </p:pic>
      <p:pic>
        <p:nvPicPr>
          <p:cNvPr id="4" name="Picture 4" descr="A picture containing logo&#10;&#10;Description automatically generated">
            <a:extLst>
              <a:ext uri="{FF2B5EF4-FFF2-40B4-BE49-F238E27FC236}">
                <a16:creationId xmlns="" xmlns:a16="http://schemas.microsoft.com/office/drawing/2014/main" id="{B46A882D-4925-36E1-0A93-E294788D92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824" r="24400" b="-2"/>
          <a:stretch/>
        </p:blipFill>
        <p:spPr>
          <a:xfrm>
            <a:off x="9211734" y="1028701"/>
            <a:ext cx="1952136" cy="2021573"/>
          </a:xfrm>
          <a:prstGeom prst="rect">
            <a:avLst/>
          </a:prstGeom>
        </p:spPr>
      </p:pic>
      <p:pic>
        <p:nvPicPr>
          <p:cNvPr id="5" name="Picture 5" descr="Icon&#10;&#10;Description automatically generated">
            <a:extLst>
              <a:ext uri="{FF2B5EF4-FFF2-40B4-BE49-F238E27FC236}">
                <a16:creationId xmlns="" xmlns:a16="http://schemas.microsoft.com/office/drawing/2014/main" id="{AA80D333-0DB2-59D6-3B53-3C9A5A7482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93" b="-2"/>
          <a:stretch/>
        </p:blipFill>
        <p:spPr>
          <a:xfrm>
            <a:off x="9211734" y="3417121"/>
            <a:ext cx="1952136" cy="197374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F57A4F47-086B-4536-9734-C7F120F25E4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-2" y="6406409"/>
            <a:ext cx="12191999" cy="45159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94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F04852CE-700B-45D6-8FC3-160279F156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6406409"/>
            <a:ext cx="4038600" cy="456769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61000"/>
                </a:schemeClr>
              </a:gs>
              <a:gs pos="99000">
                <a:schemeClr val="accent6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65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9819B4-0D0F-C1AA-7E55-2DD514B3C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864" y="556953"/>
            <a:ext cx="8937035" cy="655384"/>
          </a:xfrm>
        </p:spPr>
        <p:txBody>
          <a:bodyPr/>
          <a:lstStyle/>
          <a:p>
            <a:pPr algn="ctr"/>
            <a:r>
              <a:rPr lang="en-US" spc="0" dirty="0" err="1">
                <a:latin typeface="Calibri" panose="020F0502020204030204" pitchFamily="34" charset="0"/>
                <a:cs typeface="Calibri" panose="020F0502020204030204" pitchFamily="34" charset="0"/>
              </a:rPr>
              <a:t>Благодарим</a:t>
            </a:r>
            <a:r>
              <a:rPr lang="en-US" spc="0" dirty="0">
                <a:latin typeface="Calibri" panose="020F0502020204030204" pitchFamily="34" charset="0"/>
                <a:cs typeface="Calibri" panose="020F0502020204030204" pitchFamily="34" charset="0"/>
              </a:rPr>
              <a:t> за </a:t>
            </a:r>
            <a:r>
              <a:rPr lang="en-US" spc="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вниманието</a:t>
            </a:r>
            <a:r>
              <a:rPr lang="bg-BG" spc="0" dirty="0" smtClean="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  <a:endParaRPr lang="en-US" spc="0" dirty="0" err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Thank You Illustration Images - Free Download on Freepi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498" y="1552907"/>
            <a:ext cx="6949378" cy="4631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03736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RightStep">
      <a:dk1>
        <a:srgbClr val="000000"/>
      </a:dk1>
      <a:lt1>
        <a:srgbClr val="FFFFFF"/>
      </a:lt1>
      <a:dk2>
        <a:srgbClr val="223C26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E"/>
      </a:accent6>
      <a:hlink>
        <a:srgbClr val="5F84A8"/>
      </a:hlink>
      <a:folHlink>
        <a:srgbClr val="7F7F7F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224</Words>
  <Application>Microsoft Office PowerPoint</Application>
  <PresentationFormat>Custom</PresentationFormat>
  <Paragraphs>21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GradientRiseVTI</vt:lpstr>
      <vt:lpstr>Информационна система  за стажове и събития</vt:lpstr>
      <vt:lpstr>Начално описание на Информационната система</vt:lpstr>
      <vt:lpstr>Подбор на методите за определяне на изискванията</vt:lpstr>
      <vt:lpstr>Описание и анализ на функционалността на Три съществуващи системи</vt:lpstr>
      <vt:lpstr>CD модели</vt:lpstr>
      <vt:lpstr>Визия за бъдещия продукт</vt:lpstr>
      <vt:lpstr>Списък актьори и роли</vt:lpstr>
      <vt:lpstr>Благодарим за вниманието!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hp</cp:lastModifiedBy>
  <cp:revision>176</cp:revision>
  <dcterms:created xsi:type="dcterms:W3CDTF">2023-04-20T08:10:35Z</dcterms:created>
  <dcterms:modified xsi:type="dcterms:W3CDTF">2023-04-20T14:20:59Z</dcterms:modified>
</cp:coreProperties>
</file>