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2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4" r:id="rId29"/>
    <p:sldId id="295" r:id="rId30"/>
    <p:sldId id="297" r:id="rId31"/>
    <p:sldId id="296" r:id="rId32"/>
  </p:sldIdLst>
  <p:sldSz cx="9144000" cy="5143500" type="screen16x9"/>
  <p:notesSz cx="9144000" cy="51435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22504"/>
            <a:ext cx="251460" cy="1800225"/>
          </a:xfrm>
          <a:custGeom>
            <a:avLst/>
            <a:gdLst/>
            <a:ahLst/>
            <a:cxnLst/>
            <a:rect l="l" t="t" r="r" b="b"/>
            <a:pathLst>
              <a:path w="251460" h="1800225">
                <a:moveTo>
                  <a:pt x="251460" y="0"/>
                </a:moveTo>
                <a:lnTo>
                  <a:pt x="0" y="0"/>
                </a:lnTo>
                <a:lnTo>
                  <a:pt x="0" y="1799844"/>
                </a:lnTo>
                <a:lnTo>
                  <a:pt x="251460" y="1799844"/>
                </a:lnTo>
                <a:lnTo>
                  <a:pt x="251460" y="0"/>
                </a:lnTo>
                <a:close/>
              </a:path>
            </a:pathLst>
          </a:custGeom>
          <a:solidFill>
            <a:srgbClr val="D15A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4370" y="584072"/>
            <a:ext cx="819525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15A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15A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15A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548765" cy="5143500"/>
          </a:xfrm>
          <a:custGeom>
            <a:avLst/>
            <a:gdLst/>
            <a:ahLst/>
            <a:cxnLst/>
            <a:rect l="l" t="t" r="r" b="b"/>
            <a:pathLst>
              <a:path w="1548765" h="5143500">
                <a:moveTo>
                  <a:pt x="0" y="0"/>
                </a:moveTo>
                <a:lnTo>
                  <a:pt x="0" y="5143499"/>
                </a:lnTo>
                <a:lnTo>
                  <a:pt x="1548384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D15A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513064" y="0"/>
            <a:ext cx="628015" cy="1996439"/>
          </a:xfrm>
          <a:custGeom>
            <a:avLst/>
            <a:gdLst/>
            <a:ahLst/>
            <a:cxnLst/>
            <a:rect l="l" t="t" r="r" b="b"/>
            <a:pathLst>
              <a:path w="628015" h="1996439">
                <a:moveTo>
                  <a:pt x="627887" y="0"/>
                </a:moveTo>
                <a:lnTo>
                  <a:pt x="0" y="0"/>
                </a:lnTo>
                <a:lnTo>
                  <a:pt x="627887" y="1996439"/>
                </a:lnTo>
                <a:lnTo>
                  <a:pt x="627887" y="0"/>
                </a:lnTo>
                <a:close/>
              </a:path>
            </a:pathLst>
          </a:custGeom>
          <a:solidFill>
            <a:srgbClr val="D15A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446020" y="931176"/>
            <a:ext cx="5672328" cy="775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484882" y="970025"/>
            <a:ext cx="5544820" cy="647700"/>
          </a:xfrm>
          <a:custGeom>
            <a:avLst/>
            <a:gdLst/>
            <a:ahLst/>
            <a:cxnLst/>
            <a:rect l="l" t="t" r="r" b="b"/>
            <a:pathLst>
              <a:path w="5544820" h="647700">
                <a:moveTo>
                  <a:pt x="0" y="647700"/>
                </a:moveTo>
                <a:lnTo>
                  <a:pt x="5544312" y="647700"/>
                </a:lnTo>
                <a:lnTo>
                  <a:pt x="554431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25908">
            <a:solidFill>
              <a:srgbClr val="D15A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446020" y="1795284"/>
            <a:ext cx="5672328" cy="775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484882" y="1834133"/>
            <a:ext cx="5544820" cy="647700"/>
          </a:xfrm>
          <a:custGeom>
            <a:avLst/>
            <a:gdLst/>
            <a:ahLst/>
            <a:cxnLst/>
            <a:rect l="l" t="t" r="r" b="b"/>
            <a:pathLst>
              <a:path w="5544820" h="647700">
                <a:moveTo>
                  <a:pt x="0" y="647700"/>
                </a:moveTo>
                <a:lnTo>
                  <a:pt x="5544312" y="647700"/>
                </a:lnTo>
                <a:lnTo>
                  <a:pt x="554431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25908">
            <a:solidFill>
              <a:srgbClr val="D15A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446020" y="2657830"/>
            <a:ext cx="5672328" cy="777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484882" y="2696717"/>
            <a:ext cx="5544820" cy="649605"/>
          </a:xfrm>
          <a:custGeom>
            <a:avLst/>
            <a:gdLst/>
            <a:ahLst/>
            <a:cxnLst/>
            <a:rect l="l" t="t" r="r" b="b"/>
            <a:pathLst>
              <a:path w="5544820" h="649604">
                <a:moveTo>
                  <a:pt x="0" y="649224"/>
                </a:moveTo>
                <a:lnTo>
                  <a:pt x="5544312" y="649224"/>
                </a:lnTo>
                <a:lnTo>
                  <a:pt x="5544312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ln w="25908">
            <a:solidFill>
              <a:srgbClr val="D15A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446020" y="3521964"/>
            <a:ext cx="5672328" cy="777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484882" y="3560826"/>
            <a:ext cx="5544820" cy="649605"/>
          </a:xfrm>
          <a:custGeom>
            <a:avLst/>
            <a:gdLst/>
            <a:ahLst/>
            <a:cxnLst/>
            <a:rect l="l" t="t" r="r" b="b"/>
            <a:pathLst>
              <a:path w="5544820" h="649604">
                <a:moveTo>
                  <a:pt x="0" y="649224"/>
                </a:moveTo>
                <a:lnTo>
                  <a:pt x="5544312" y="649224"/>
                </a:lnTo>
                <a:lnTo>
                  <a:pt x="5544312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ln w="25908">
            <a:solidFill>
              <a:srgbClr val="D15A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462783" y="938796"/>
            <a:ext cx="755891" cy="7558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488691" y="964691"/>
            <a:ext cx="654050" cy="654050"/>
          </a:xfrm>
          <a:custGeom>
            <a:avLst/>
            <a:gdLst/>
            <a:ahLst/>
            <a:cxnLst/>
            <a:rect l="l" t="t" r="r" b="b"/>
            <a:pathLst>
              <a:path w="654050" h="654050">
                <a:moveTo>
                  <a:pt x="653795" y="0"/>
                </a:moveTo>
                <a:lnTo>
                  <a:pt x="0" y="0"/>
                </a:lnTo>
                <a:lnTo>
                  <a:pt x="0" y="653796"/>
                </a:lnTo>
                <a:lnTo>
                  <a:pt x="653795" y="0"/>
                </a:lnTo>
                <a:close/>
              </a:path>
            </a:pathLst>
          </a:custGeom>
          <a:solidFill>
            <a:srgbClr val="D15A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458211" y="1801380"/>
            <a:ext cx="754380" cy="7558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484119" y="1827276"/>
            <a:ext cx="652780" cy="654050"/>
          </a:xfrm>
          <a:custGeom>
            <a:avLst/>
            <a:gdLst/>
            <a:ahLst/>
            <a:cxnLst/>
            <a:rect l="l" t="t" r="r" b="b"/>
            <a:pathLst>
              <a:path w="652780" h="654050">
                <a:moveTo>
                  <a:pt x="652272" y="0"/>
                </a:moveTo>
                <a:lnTo>
                  <a:pt x="0" y="0"/>
                </a:lnTo>
                <a:lnTo>
                  <a:pt x="0" y="653796"/>
                </a:lnTo>
                <a:lnTo>
                  <a:pt x="652272" y="0"/>
                </a:lnTo>
                <a:close/>
              </a:path>
            </a:pathLst>
          </a:custGeom>
          <a:solidFill>
            <a:srgbClr val="D15A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453639" y="2663964"/>
            <a:ext cx="754380" cy="7558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479547" y="2689860"/>
            <a:ext cx="652780" cy="654050"/>
          </a:xfrm>
          <a:custGeom>
            <a:avLst/>
            <a:gdLst/>
            <a:ahLst/>
            <a:cxnLst/>
            <a:rect l="l" t="t" r="r" b="b"/>
            <a:pathLst>
              <a:path w="652780" h="654050">
                <a:moveTo>
                  <a:pt x="652271" y="0"/>
                </a:moveTo>
                <a:lnTo>
                  <a:pt x="0" y="0"/>
                </a:lnTo>
                <a:lnTo>
                  <a:pt x="0" y="653795"/>
                </a:lnTo>
                <a:lnTo>
                  <a:pt x="652271" y="0"/>
                </a:lnTo>
                <a:close/>
              </a:path>
            </a:pathLst>
          </a:custGeom>
          <a:solidFill>
            <a:srgbClr val="D15A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449067" y="3526535"/>
            <a:ext cx="754380" cy="7543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2474975" y="3552443"/>
            <a:ext cx="652780" cy="652780"/>
          </a:xfrm>
          <a:custGeom>
            <a:avLst/>
            <a:gdLst/>
            <a:ahLst/>
            <a:cxnLst/>
            <a:rect l="l" t="t" r="r" b="b"/>
            <a:pathLst>
              <a:path w="652780" h="652779">
                <a:moveTo>
                  <a:pt x="652272" y="0"/>
                </a:moveTo>
                <a:lnTo>
                  <a:pt x="0" y="0"/>
                </a:lnTo>
                <a:lnTo>
                  <a:pt x="0" y="652271"/>
                </a:lnTo>
                <a:lnTo>
                  <a:pt x="652272" y="0"/>
                </a:lnTo>
                <a:close/>
              </a:path>
            </a:pathLst>
          </a:custGeom>
          <a:solidFill>
            <a:srgbClr val="D15A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875275"/>
            <a:ext cx="9144000" cy="268605"/>
          </a:xfrm>
          <a:custGeom>
            <a:avLst/>
            <a:gdLst/>
            <a:ahLst/>
            <a:cxnLst/>
            <a:rect l="l" t="t" r="r" b="b"/>
            <a:pathLst>
              <a:path w="9144000" h="268604">
                <a:moveTo>
                  <a:pt x="9144000" y="0"/>
                </a:moveTo>
                <a:lnTo>
                  <a:pt x="0" y="0"/>
                </a:lnTo>
                <a:lnTo>
                  <a:pt x="0" y="268224"/>
                </a:lnTo>
                <a:lnTo>
                  <a:pt x="9144000" y="268224"/>
                </a:lnTo>
                <a:lnTo>
                  <a:pt x="9144000" y="0"/>
                </a:lnTo>
                <a:close/>
              </a:path>
            </a:pathLst>
          </a:custGeom>
          <a:solidFill>
            <a:srgbClr val="D15A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100059" y="4145278"/>
            <a:ext cx="848868" cy="8854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1548" y="186944"/>
            <a:ext cx="521080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D15A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2007" y="1030986"/>
            <a:ext cx="5459984" cy="1634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BjmZHRHDv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584072"/>
            <a:ext cx="3493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D15A12"/>
                </a:solidFill>
                <a:latin typeface="Arial"/>
                <a:cs typeface="Arial"/>
              </a:rPr>
              <a:t>XML</a:t>
            </a:r>
            <a:r>
              <a:rPr sz="3600" spc="-85" dirty="0">
                <a:solidFill>
                  <a:srgbClr val="D15A12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D15A12"/>
                </a:solidFill>
                <a:latin typeface="Arial"/>
                <a:cs typeface="Arial"/>
              </a:rPr>
              <a:t>технологии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389100"/>
            <a:ext cx="2887980" cy="510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5"/>
              </a:spcBef>
            </a:pP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Упражнения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на </a:t>
            </a:r>
            <a:r>
              <a:rPr sz="1400" spc="-5" dirty="0" err="1">
                <a:solidFill>
                  <a:srgbClr val="3E3E3E"/>
                </a:solidFill>
                <a:latin typeface="Arial"/>
                <a:cs typeface="Arial"/>
              </a:rPr>
              <a:t>група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3</a:t>
            </a:r>
            <a:endParaRPr lang="en-US" sz="1400" dirty="0">
              <a:solidFill>
                <a:srgbClr val="3E3E3E"/>
              </a:solidFill>
              <a:latin typeface="Arial"/>
              <a:cs typeface="Arial"/>
            </a:endParaRPr>
          </a:p>
          <a:p>
            <a:pPr marL="12700" marR="5080">
              <a:lnSpc>
                <a:spcPct val="117900"/>
              </a:lnSpc>
              <a:spcBef>
                <a:spcPts val="95"/>
              </a:spcBef>
            </a:pPr>
            <a:r>
              <a:rPr sz="1400" spc="-5" dirty="0" err="1">
                <a:solidFill>
                  <a:srgbClr val="3E3E3E"/>
                </a:solidFill>
                <a:latin typeface="Arial"/>
                <a:cs typeface="Arial"/>
              </a:rPr>
              <a:t>Зимен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5" dirty="0" err="1">
                <a:solidFill>
                  <a:srgbClr val="3E3E3E"/>
                </a:solidFill>
                <a:latin typeface="Arial"/>
                <a:cs typeface="Arial"/>
              </a:rPr>
              <a:t>семестър</a:t>
            </a:r>
            <a:r>
              <a:rPr sz="1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202</a:t>
            </a:r>
            <a:r>
              <a:rPr lang="en-US" sz="1400" dirty="0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/202</a:t>
            </a:r>
            <a:r>
              <a:rPr lang="en-US" sz="1400" dirty="0">
                <a:solidFill>
                  <a:srgbClr val="3E3E3E"/>
                </a:solidFill>
                <a:latin typeface="Arial"/>
                <a:cs typeface="Arial"/>
              </a:rPr>
              <a:t>3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29155"/>
            <a:ext cx="9144000" cy="3514725"/>
            <a:chOff x="0" y="1629155"/>
            <a:chExt cx="9144000" cy="3514725"/>
          </a:xfrm>
        </p:grpSpPr>
        <p:sp>
          <p:nvSpPr>
            <p:cNvPr id="3" name="object 3"/>
            <p:cNvSpPr/>
            <p:nvPr/>
          </p:nvSpPr>
          <p:spPr>
            <a:xfrm>
              <a:off x="207263" y="1780031"/>
              <a:ext cx="4200144" cy="1962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06040" y="1629155"/>
              <a:ext cx="2650490" cy="2684780"/>
            </a:xfrm>
            <a:custGeom>
              <a:avLst/>
              <a:gdLst/>
              <a:ahLst/>
              <a:cxnLst/>
              <a:rect l="l" t="t" r="r" b="b"/>
              <a:pathLst>
                <a:path w="2650490" h="2684779">
                  <a:moveTo>
                    <a:pt x="1276223" y="2675293"/>
                  </a:moveTo>
                  <a:lnTo>
                    <a:pt x="58204" y="1447165"/>
                  </a:lnTo>
                  <a:lnTo>
                    <a:pt x="67310" y="1438148"/>
                  </a:lnTo>
                  <a:lnTo>
                    <a:pt x="80772" y="1424813"/>
                  </a:lnTo>
                  <a:lnTo>
                    <a:pt x="0" y="1397508"/>
                  </a:lnTo>
                  <a:lnTo>
                    <a:pt x="26670" y="1478407"/>
                  </a:lnTo>
                  <a:lnTo>
                    <a:pt x="49212" y="1456080"/>
                  </a:lnTo>
                  <a:lnTo>
                    <a:pt x="1267206" y="2684259"/>
                  </a:lnTo>
                  <a:lnTo>
                    <a:pt x="1276223" y="2675293"/>
                  </a:lnTo>
                  <a:close/>
                </a:path>
                <a:path w="2650490" h="2684779">
                  <a:moveTo>
                    <a:pt x="2517267" y="9144"/>
                  </a:moveTo>
                  <a:lnTo>
                    <a:pt x="2508504" y="0"/>
                  </a:lnTo>
                  <a:lnTo>
                    <a:pt x="1852002" y="629069"/>
                  </a:lnTo>
                  <a:lnTo>
                    <a:pt x="1830070" y="606171"/>
                  </a:lnTo>
                  <a:lnTo>
                    <a:pt x="1801368" y="686435"/>
                  </a:lnTo>
                  <a:lnTo>
                    <a:pt x="1882775" y="661162"/>
                  </a:lnTo>
                  <a:lnTo>
                    <a:pt x="1869262" y="647065"/>
                  </a:lnTo>
                  <a:lnTo>
                    <a:pt x="1860829" y="638276"/>
                  </a:lnTo>
                  <a:lnTo>
                    <a:pt x="2517267" y="9144"/>
                  </a:lnTo>
                  <a:close/>
                </a:path>
                <a:path w="2650490" h="2684779">
                  <a:moveTo>
                    <a:pt x="2650236" y="1086739"/>
                  </a:moveTo>
                  <a:lnTo>
                    <a:pt x="1054823" y="916139"/>
                  </a:lnTo>
                  <a:lnTo>
                    <a:pt x="1054963" y="914781"/>
                  </a:lnTo>
                  <a:lnTo>
                    <a:pt x="1058164" y="884555"/>
                  </a:lnTo>
                  <a:lnTo>
                    <a:pt x="978408" y="914400"/>
                  </a:lnTo>
                  <a:lnTo>
                    <a:pt x="1050163" y="960374"/>
                  </a:lnTo>
                  <a:lnTo>
                    <a:pt x="1053490" y="928839"/>
                  </a:lnTo>
                  <a:lnTo>
                    <a:pt x="2648839" y="1099439"/>
                  </a:lnTo>
                  <a:lnTo>
                    <a:pt x="2650236" y="1086739"/>
                  </a:lnTo>
                  <a:close/>
                </a:path>
                <a:path w="2650490" h="2684779">
                  <a:moveTo>
                    <a:pt x="2650490" y="1943354"/>
                  </a:moveTo>
                  <a:lnTo>
                    <a:pt x="274142" y="1183093"/>
                  </a:lnTo>
                  <a:lnTo>
                    <a:pt x="275386" y="1179195"/>
                  </a:lnTo>
                  <a:lnTo>
                    <a:pt x="283845" y="1152779"/>
                  </a:lnTo>
                  <a:lnTo>
                    <a:pt x="199644" y="1165860"/>
                  </a:lnTo>
                  <a:lnTo>
                    <a:pt x="260604" y="1225423"/>
                  </a:lnTo>
                  <a:lnTo>
                    <a:pt x="270294" y="1195133"/>
                  </a:lnTo>
                  <a:lnTo>
                    <a:pt x="2646680" y="1955419"/>
                  </a:lnTo>
                  <a:lnTo>
                    <a:pt x="2650490" y="1943354"/>
                  </a:lnTo>
                  <a:close/>
                </a:path>
              </a:pathLst>
            </a:custGeom>
            <a:solidFill>
              <a:srgbClr val="D15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0816" y="178688"/>
            <a:ext cx="47250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XSD- </a:t>
            </a:r>
            <a:r>
              <a:rPr dirty="0"/>
              <a:t>&lt;schema&gt;</a:t>
            </a:r>
            <a:r>
              <a:rPr spc="-85" dirty="0"/>
              <a:t> </a:t>
            </a:r>
            <a:r>
              <a:rPr spc="-5" dirty="0"/>
              <a:t>елемент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28622" y="863930"/>
            <a:ext cx="7087234" cy="3975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&lt;schema&gt;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елементът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е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коренът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на </a:t>
            </a:r>
            <a:r>
              <a:rPr sz="1400" spc="5" dirty="0">
                <a:solidFill>
                  <a:srgbClr val="3E3E3E"/>
                </a:solidFill>
                <a:latin typeface="Arial"/>
                <a:cs typeface="Arial"/>
              </a:rPr>
              <a:t>XSD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и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може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да съдържа</a:t>
            </a:r>
            <a:r>
              <a:rPr sz="1400" spc="-204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и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ts val="1510"/>
              </a:lnSpc>
            </a:pP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атрибути.</a:t>
            </a:r>
            <a:endParaRPr sz="1400">
              <a:latin typeface="Arial"/>
              <a:cs typeface="Arial"/>
            </a:endParaRPr>
          </a:p>
          <a:p>
            <a:pPr marL="3424554">
              <a:lnSpc>
                <a:spcPts val="1510"/>
              </a:lnSpc>
            </a:pP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Namespace на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схемата идва</a:t>
            </a:r>
            <a:r>
              <a:rPr sz="1400" spc="-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от</a:t>
            </a:r>
            <a:endParaRPr sz="1400">
              <a:latin typeface="Arial"/>
              <a:cs typeface="Arial"/>
            </a:endParaRPr>
          </a:p>
          <a:p>
            <a:pPr marL="3424554" marR="434975">
              <a:lnSpc>
                <a:spcPct val="100000"/>
              </a:lnSpc>
            </a:pPr>
            <a:r>
              <a:rPr sz="1400" spc="-5" dirty="0">
                <a:solidFill>
                  <a:srgbClr val="3E3E3E"/>
                </a:solidFill>
                <a:latin typeface="Arial"/>
                <a:cs typeface="Arial"/>
                <a:hlinkClick r:id="rId3"/>
              </a:rPr>
              <a:t>"http://www.w3.org/2001/XMLSchema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". 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Всички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елементи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и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типове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на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данни от  това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пространство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от имена трябва да  започват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с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префикс</a:t>
            </a:r>
            <a:r>
              <a:rPr sz="1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D15A12"/>
                </a:solidFill>
                <a:latin typeface="Arial"/>
                <a:cs typeface="Arial"/>
              </a:rPr>
              <a:t>xs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"/>
              <a:cs typeface="Arial"/>
            </a:endParaRPr>
          </a:p>
          <a:p>
            <a:pPr marL="3424554" marR="281940">
              <a:lnSpc>
                <a:spcPct val="100000"/>
              </a:lnSpc>
            </a:pP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Eлементите, дефинирани от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тази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схема  идват от "https://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  <a:hlinkClick r:id="rId4"/>
              </a:rPr>
              <a:t>www.w3schools.com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" 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namespace.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2988310">
              <a:lnSpc>
                <a:spcPct val="100000"/>
              </a:lnSpc>
            </a:pP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Default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namespace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1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"https://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  <a:hlinkClick r:id="rId4"/>
              </a:rPr>
              <a:t>www.w3schools.com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".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975485" marR="1014094">
              <a:lnSpc>
                <a:spcPct val="100000"/>
              </a:lnSpc>
              <a:spcBef>
                <a:spcPts val="1085"/>
              </a:spcBef>
            </a:pP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За всички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елементи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в XML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документа,  декларирани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в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схемата трябва да имат посочено  пространство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от</a:t>
            </a:r>
            <a:r>
              <a:rPr sz="14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имена.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2857" y="199085"/>
            <a:ext cx="46723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XSD </a:t>
            </a:r>
            <a:r>
              <a:rPr spc="-5" dirty="0"/>
              <a:t>обикновен</a:t>
            </a:r>
            <a:r>
              <a:rPr spc="-70" dirty="0"/>
              <a:t> </a:t>
            </a:r>
            <a:r>
              <a:rPr spc="-5" dirty="0"/>
              <a:t>елемент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5445" marR="40640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385445" algn="l"/>
                <a:tab pos="386080" algn="l"/>
              </a:tabLst>
            </a:pPr>
            <a:r>
              <a:rPr dirty="0"/>
              <a:t>Обикновеният </a:t>
            </a:r>
            <a:r>
              <a:rPr spc="-5" dirty="0"/>
              <a:t>елемент </a:t>
            </a:r>
            <a:r>
              <a:rPr dirty="0"/>
              <a:t>в </a:t>
            </a:r>
            <a:r>
              <a:rPr spc="5" dirty="0"/>
              <a:t>XSD </a:t>
            </a:r>
            <a:r>
              <a:rPr spc="-5" dirty="0"/>
              <a:t>може да съдържа единствено  </a:t>
            </a:r>
            <a:r>
              <a:rPr dirty="0"/>
              <a:t>текст.</a:t>
            </a:r>
          </a:p>
          <a:p>
            <a:pPr marL="385445" indent="-287020">
              <a:lnSpc>
                <a:spcPct val="100000"/>
              </a:lnSpc>
              <a:spcBef>
                <a:spcPts val="300"/>
              </a:spcBef>
              <a:buChar char="•"/>
              <a:tabLst>
                <a:tab pos="385445" algn="l"/>
                <a:tab pos="386080" algn="l"/>
              </a:tabLst>
            </a:pPr>
            <a:r>
              <a:rPr spc="-5" dirty="0"/>
              <a:t>Не може да съдържа други елементи или</a:t>
            </a:r>
            <a:r>
              <a:rPr spc="-60" dirty="0"/>
              <a:t> </a:t>
            </a:r>
            <a:r>
              <a:rPr spc="-5" dirty="0"/>
              <a:t>атрибути.</a:t>
            </a:r>
          </a:p>
          <a:p>
            <a:pPr marL="385445" indent="-287020">
              <a:lnSpc>
                <a:spcPct val="100000"/>
              </a:lnSpc>
              <a:spcBef>
                <a:spcPts val="295"/>
              </a:spcBef>
              <a:buChar char="•"/>
              <a:tabLst>
                <a:tab pos="385445" algn="l"/>
                <a:tab pos="386080" algn="l"/>
              </a:tabLst>
            </a:pPr>
            <a:r>
              <a:rPr spc="-5" dirty="0"/>
              <a:t>Може да </a:t>
            </a:r>
            <a:r>
              <a:rPr dirty="0"/>
              <a:t>бъде </a:t>
            </a:r>
            <a:r>
              <a:rPr spc="-5" dirty="0"/>
              <a:t>от различен </a:t>
            </a:r>
            <a:r>
              <a:rPr dirty="0"/>
              <a:t>тип </a:t>
            </a:r>
            <a:r>
              <a:rPr spc="-5" dirty="0"/>
              <a:t>(boolean, </a:t>
            </a:r>
            <a:r>
              <a:rPr dirty="0"/>
              <a:t>string, date, </a:t>
            </a:r>
            <a:r>
              <a:rPr spc="5" dirty="0"/>
              <a:t>etc.)</a:t>
            </a:r>
            <a:r>
              <a:rPr spc="-220" dirty="0"/>
              <a:t> </a:t>
            </a:r>
            <a:r>
              <a:rPr spc="-5" dirty="0"/>
              <a:t>или</a:t>
            </a:r>
          </a:p>
          <a:p>
            <a:pPr marL="385445">
              <a:lnSpc>
                <a:spcPct val="100000"/>
              </a:lnSpc>
            </a:pPr>
            <a:r>
              <a:rPr spc="-5" dirty="0"/>
              <a:t>какъвто </a:t>
            </a:r>
            <a:r>
              <a:rPr dirty="0"/>
              <a:t>и да е </a:t>
            </a:r>
            <a:r>
              <a:rPr spc="-5" dirty="0"/>
              <a:t>спецефично дефиниран</a:t>
            </a:r>
            <a:r>
              <a:rPr spc="-85" dirty="0"/>
              <a:t> </a:t>
            </a:r>
            <a:r>
              <a:rPr dirty="0"/>
              <a:t>тип.</a:t>
            </a:r>
          </a:p>
          <a:p>
            <a:pPr marL="385445" marR="448945" indent="-287020">
              <a:lnSpc>
                <a:spcPct val="100000"/>
              </a:lnSpc>
              <a:spcBef>
                <a:spcPts val="305"/>
              </a:spcBef>
              <a:buChar char="•"/>
              <a:tabLst>
                <a:tab pos="385445" algn="l"/>
                <a:tab pos="386080" algn="l"/>
              </a:tabLst>
            </a:pPr>
            <a:r>
              <a:rPr spc="-5" dirty="0"/>
              <a:t>Могат да </a:t>
            </a:r>
            <a:r>
              <a:rPr dirty="0"/>
              <a:t>бъдат </a:t>
            </a:r>
            <a:r>
              <a:rPr spc="-5" dirty="0"/>
              <a:t>добавяни ограничения или определени  шаблони, </a:t>
            </a:r>
            <a:r>
              <a:rPr dirty="0"/>
              <a:t>които </a:t>
            </a:r>
            <a:r>
              <a:rPr spc="-5" dirty="0"/>
              <a:t>да</a:t>
            </a:r>
            <a:r>
              <a:rPr spc="-60" dirty="0"/>
              <a:t> </a:t>
            </a:r>
            <a:r>
              <a:rPr spc="-5" dirty="0"/>
              <a:t>спазва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76016" y="2918460"/>
            <a:ext cx="2792095" cy="833755"/>
            <a:chOff x="3176016" y="2918460"/>
            <a:chExt cx="2792095" cy="833755"/>
          </a:xfrm>
        </p:grpSpPr>
        <p:sp>
          <p:nvSpPr>
            <p:cNvPr id="5" name="object 5"/>
            <p:cNvSpPr/>
            <p:nvPr/>
          </p:nvSpPr>
          <p:spPr>
            <a:xfrm>
              <a:off x="3176016" y="2918460"/>
              <a:ext cx="2791968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73652" y="3223260"/>
              <a:ext cx="499109" cy="528955"/>
            </a:xfrm>
            <a:custGeom>
              <a:avLst/>
              <a:gdLst/>
              <a:ahLst/>
              <a:cxnLst/>
              <a:rect l="l" t="t" r="r" b="b"/>
              <a:pathLst>
                <a:path w="499110" h="528954">
                  <a:moveTo>
                    <a:pt x="441679" y="51100"/>
                  </a:moveTo>
                  <a:lnTo>
                    <a:pt x="0" y="519683"/>
                  </a:lnTo>
                  <a:lnTo>
                    <a:pt x="9144" y="528446"/>
                  </a:lnTo>
                  <a:lnTo>
                    <a:pt x="450898" y="59791"/>
                  </a:lnTo>
                  <a:lnTo>
                    <a:pt x="441679" y="51100"/>
                  </a:lnTo>
                  <a:close/>
                </a:path>
                <a:path w="499110" h="528954">
                  <a:moveTo>
                    <a:pt x="485937" y="41909"/>
                  </a:moveTo>
                  <a:lnTo>
                    <a:pt x="450342" y="41909"/>
                  </a:lnTo>
                  <a:lnTo>
                    <a:pt x="459613" y="50545"/>
                  </a:lnTo>
                  <a:lnTo>
                    <a:pt x="450898" y="59791"/>
                  </a:lnTo>
                  <a:lnTo>
                    <a:pt x="473963" y="81533"/>
                  </a:lnTo>
                  <a:lnTo>
                    <a:pt x="485937" y="41909"/>
                  </a:lnTo>
                  <a:close/>
                </a:path>
                <a:path w="499110" h="528954">
                  <a:moveTo>
                    <a:pt x="450342" y="41909"/>
                  </a:moveTo>
                  <a:lnTo>
                    <a:pt x="441679" y="51100"/>
                  </a:lnTo>
                  <a:lnTo>
                    <a:pt x="450898" y="59791"/>
                  </a:lnTo>
                  <a:lnTo>
                    <a:pt x="459613" y="50545"/>
                  </a:lnTo>
                  <a:lnTo>
                    <a:pt x="450342" y="41909"/>
                  </a:lnTo>
                  <a:close/>
                </a:path>
                <a:path w="499110" h="528954">
                  <a:moveTo>
                    <a:pt x="498601" y="0"/>
                  </a:moveTo>
                  <a:lnTo>
                    <a:pt x="418592" y="29337"/>
                  </a:lnTo>
                  <a:lnTo>
                    <a:pt x="441679" y="51100"/>
                  </a:lnTo>
                  <a:lnTo>
                    <a:pt x="450342" y="41909"/>
                  </a:lnTo>
                  <a:lnTo>
                    <a:pt x="485937" y="41909"/>
                  </a:lnTo>
                  <a:lnTo>
                    <a:pt x="498601" y="0"/>
                  </a:lnTo>
                  <a:close/>
                </a:path>
              </a:pathLst>
            </a:custGeom>
            <a:solidFill>
              <a:srgbClr val="D15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31795" y="3673602"/>
            <a:ext cx="1652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Името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на</a:t>
            </a:r>
            <a:r>
              <a:rPr sz="14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елемента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18403" y="3223260"/>
            <a:ext cx="342265" cy="558800"/>
          </a:xfrm>
          <a:custGeom>
            <a:avLst/>
            <a:gdLst/>
            <a:ahLst/>
            <a:cxnLst/>
            <a:rect l="l" t="t" r="r" b="b"/>
            <a:pathLst>
              <a:path w="342264" h="558800">
                <a:moveTo>
                  <a:pt x="44913" y="61892"/>
                </a:moveTo>
                <a:lnTo>
                  <a:pt x="34002" y="68506"/>
                </a:lnTo>
                <a:lnTo>
                  <a:pt x="330962" y="558799"/>
                </a:lnTo>
                <a:lnTo>
                  <a:pt x="341757" y="552322"/>
                </a:lnTo>
                <a:lnTo>
                  <a:pt x="44913" y="61892"/>
                </a:lnTo>
                <a:close/>
              </a:path>
              <a:path w="342264" h="558800">
                <a:moveTo>
                  <a:pt x="0" y="0"/>
                </a:moveTo>
                <a:lnTo>
                  <a:pt x="6858" y="84962"/>
                </a:lnTo>
                <a:lnTo>
                  <a:pt x="34002" y="68506"/>
                </a:lnTo>
                <a:lnTo>
                  <a:pt x="27432" y="57657"/>
                </a:lnTo>
                <a:lnTo>
                  <a:pt x="38354" y="51053"/>
                </a:lnTo>
                <a:lnTo>
                  <a:pt x="62791" y="51053"/>
                </a:lnTo>
                <a:lnTo>
                  <a:pt x="72009" y="45465"/>
                </a:lnTo>
                <a:lnTo>
                  <a:pt x="0" y="0"/>
                </a:lnTo>
                <a:close/>
              </a:path>
              <a:path w="342264" h="558800">
                <a:moveTo>
                  <a:pt x="38354" y="51053"/>
                </a:moveTo>
                <a:lnTo>
                  <a:pt x="27432" y="57657"/>
                </a:lnTo>
                <a:lnTo>
                  <a:pt x="34002" y="68506"/>
                </a:lnTo>
                <a:lnTo>
                  <a:pt x="44913" y="61892"/>
                </a:lnTo>
                <a:lnTo>
                  <a:pt x="38354" y="51053"/>
                </a:lnTo>
                <a:close/>
              </a:path>
              <a:path w="342264" h="558800">
                <a:moveTo>
                  <a:pt x="62791" y="51053"/>
                </a:moveTo>
                <a:lnTo>
                  <a:pt x="38354" y="51053"/>
                </a:lnTo>
                <a:lnTo>
                  <a:pt x="44913" y="61892"/>
                </a:lnTo>
                <a:lnTo>
                  <a:pt x="62791" y="51053"/>
                </a:lnTo>
                <a:close/>
              </a:path>
            </a:pathLst>
          </a:custGeom>
          <a:solidFill>
            <a:srgbClr val="D156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56121" y="3673602"/>
            <a:ext cx="16211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Типът на</a:t>
            </a:r>
            <a:r>
              <a:rPr sz="1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елемента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76244"/>
            <a:ext cx="9144000" cy="1667510"/>
            <a:chOff x="0" y="3476244"/>
            <a:chExt cx="9144000" cy="1667510"/>
          </a:xfrm>
        </p:grpSpPr>
        <p:sp>
          <p:nvSpPr>
            <p:cNvPr id="3" name="object 3"/>
            <p:cNvSpPr/>
            <p:nvPr/>
          </p:nvSpPr>
          <p:spPr>
            <a:xfrm>
              <a:off x="891539" y="3476244"/>
              <a:ext cx="2496312" cy="743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41747" y="3476244"/>
              <a:ext cx="3601211" cy="7147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87852" y="3797046"/>
              <a:ext cx="1455420" cy="76200"/>
            </a:xfrm>
            <a:custGeom>
              <a:avLst/>
              <a:gdLst/>
              <a:ahLst/>
              <a:cxnLst/>
              <a:rect l="l" t="t" r="r" b="b"/>
              <a:pathLst>
                <a:path w="1455420" h="76200">
                  <a:moveTo>
                    <a:pt x="1443317" y="31622"/>
                  </a:moveTo>
                  <a:lnTo>
                    <a:pt x="1391412" y="31622"/>
                  </a:lnTo>
                  <a:lnTo>
                    <a:pt x="1391539" y="44322"/>
                  </a:lnTo>
                  <a:lnTo>
                    <a:pt x="1378902" y="44446"/>
                  </a:lnTo>
                  <a:lnTo>
                    <a:pt x="1379220" y="76199"/>
                  </a:lnTo>
                  <a:lnTo>
                    <a:pt x="1455039" y="37337"/>
                  </a:lnTo>
                  <a:lnTo>
                    <a:pt x="1443317" y="31622"/>
                  </a:lnTo>
                  <a:close/>
                </a:path>
                <a:path w="1455420" h="76200">
                  <a:moveTo>
                    <a:pt x="1378775" y="31746"/>
                  </a:moveTo>
                  <a:lnTo>
                    <a:pt x="0" y="45211"/>
                  </a:lnTo>
                  <a:lnTo>
                    <a:pt x="0" y="57911"/>
                  </a:lnTo>
                  <a:lnTo>
                    <a:pt x="1378902" y="44446"/>
                  </a:lnTo>
                  <a:lnTo>
                    <a:pt x="1378775" y="31746"/>
                  </a:lnTo>
                  <a:close/>
                </a:path>
                <a:path w="1455420" h="76200">
                  <a:moveTo>
                    <a:pt x="1391412" y="31622"/>
                  </a:moveTo>
                  <a:lnTo>
                    <a:pt x="1378775" y="31746"/>
                  </a:lnTo>
                  <a:lnTo>
                    <a:pt x="1378902" y="44446"/>
                  </a:lnTo>
                  <a:lnTo>
                    <a:pt x="1391539" y="44322"/>
                  </a:lnTo>
                  <a:lnTo>
                    <a:pt x="1391412" y="31622"/>
                  </a:lnTo>
                  <a:close/>
                </a:path>
                <a:path w="1455420" h="76200">
                  <a:moveTo>
                    <a:pt x="1378458" y="0"/>
                  </a:moveTo>
                  <a:lnTo>
                    <a:pt x="1378775" y="31746"/>
                  </a:lnTo>
                  <a:lnTo>
                    <a:pt x="1443317" y="31622"/>
                  </a:lnTo>
                  <a:lnTo>
                    <a:pt x="1378458" y="0"/>
                  </a:lnTo>
                  <a:close/>
                </a:path>
              </a:pathLst>
            </a:custGeom>
            <a:solidFill>
              <a:srgbClr val="D15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92857" y="199085"/>
            <a:ext cx="46723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XSD </a:t>
            </a:r>
            <a:r>
              <a:rPr spc="-5" dirty="0"/>
              <a:t>обикновен</a:t>
            </a:r>
            <a:r>
              <a:rPr spc="-70" dirty="0"/>
              <a:t> </a:t>
            </a:r>
            <a:r>
              <a:rPr spc="-5" dirty="0"/>
              <a:t>елемент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48176" y="1062075"/>
            <a:ext cx="1476375" cy="178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900"/>
              </a:lnSpc>
              <a:spcBef>
                <a:spcPts val="95"/>
              </a:spcBef>
            </a:pP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Вградени</a:t>
            </a:r>
            <a:r>
              <a:rPr sz="1400" spc="-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типове: 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xs:string  xs:decimal  xs:integer  xs:boolean 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xs:date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xs:time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3655" y="0"/>
            <a:ext cx="5007610" cy="90424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092835" marR="5080" indent="-1080770">
              <a:lnSpc>
                <a:spcPts val="3070"/>
              </a:lnSpc>
              <a:spcBef>
                <a:spcPts val="844"/>
              </a:spcBef>
            </a:pPr>
            <a:r>
              <a:rPr dirty="0"/>
              <a:t>XSD </a:t>
            </a:r>
            <a:r>
              <a:rPr spc="-5" dirty="0"/>
              <a:t>обикновен елемент</a:t>
            </a:r>
            <a:r>
              <a:rPr spc="-114" dirty="0"/>
              <a:t> </a:t>
            </a:r>
            <a:r>
              <a:rPr dirty="0"/>
              <a:t>–  </a:t>
            </a:r>
            <a:r>
              <a:rPr spc="-5" dirty="0"/>
              <a:t>default </a:t>
            </a:r>
            <a:r>
              <a:rPr dirty="0"/>
              <a:t>vs</a:t>
            </a:r>
            <a:r>
              <a:rPr spc="-25" dirty="0"/>
              <a:t> </a:t>
            </a:r>
            <a:r>
              <a:rPr dirty="0"/>
              <a:t>fixed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5458" y="1844802"/>
            <a:ext cx="47205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Стойности по подразиране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за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обикновен елемент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в</a:t>
            </a:r>
            <a:r>
              <a:rPr sz="1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XSD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43911" y="1184147"/>
            <a:ext cx="4457700" cy="599440"/>
            <a:chOff x="2343911" y="1184147"/>
            <a:chExt cx="4457700" cy="599440"/>
          </a:xfrm>
        </p:grpSpPr>
        <p:sp>
          <p:nvSpPr>
            <p:cNvPr id="5" name="object 5"/>
            <p:cNvSpPr/>
            <p:nvPr/>
          </p:nvSpPr>
          <p:spPr>
            <a:xfrm>
              <a:off x="2343911" y="1184147"/>
              <a:ext cx="4457699" cy="3230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55308" y="1507235"/>
              <a:ext cx="76200" cy="276225"/>
            </a:xfrm>
            <a:custGeom>
              <a:avLst/>
              <a:gdLst/>
              <a:ahLst/>
              <a:cxnLst/>
              <a:rect l="l" t="t" r="r" b="b"/>
              <a:pathLst>
                <a:path w="76200" h="276225">
                  <a:moveTo>
                    <a:pt x="44425" y="75894"/>
                  </a:moveTo>
                  <a:lnTo>
                    <a:pt x="31725" y="76380"/>
                  </a:lnTo>
                  <a:lnTo>
                    <a:pt x="39369" y="276225"/>
                  </a:lnTo>
                  <a:lnTo>
                    <a:pt x="52069" y="275716"/>
                  </a:lnTo>
                  <a:lnTo>
                    <a:pt x="44425" y="75894"/>
                  </a:lnTo>
                  <a:close/>
                </a:path>
                <a:path w="76200" h="276225">
                  <a:moveTo>
                    <a:pt x="35178" y="0"/>
                  </a:moveTo>
                  <a:lnTo>
                    <a:pt x="0" y="77597"/>
                  </a:lnTo>
                  <a:lnTo>
                    <a:pt x="31725" y="76380"/>
                  </a:lnTo>
                  <a:lnTo>
                    <a:pt x="31241" y="63753"/>
                  </a:lnTo>
                  <a:lnTo>
                    <a:pt x="43941" y="63246"/>
                  </a:lnTo>
                  <a:lnTo>
                    <a:pt x="69921" y="63246"/>
                  </a:lnTo>
                  <a:lnTo>
                    <a:pt x="35178" y="0"/>
                  </a:lnTo>
                  <a:close/>
                </a:path>
                <a:path w="76200" h="276225">
                  <a:moveTo>
                    <a:pt x="43941" y="63246"/>
                  </a:moveTo>
                  <a:lnTo>
                    <a:pt x="31241" y="63753"/>
                  </a:lnTo>
                  <a:lnTo>
                    <a:pt x="31725" y="76380"/>
                  </a:lnTo>
                  <a:lnTo>
                    <a:pt x="44425" y="75894"/>
                  </a:lnTo>
                  <a:lnTo>
                    <a:pt x="43941" y="63246"/>
                  </a:lnTo>
                  <a:close/>
                </a:path>
                <a:path w="76200" h="276225">
                  <a:moveTo>
                    <a:pt x="69921" y="63246"/>
                  </a:moveTo>
                  <a:lnTo>
                    <a:pt x="43941" y="63246"/>
                  </a:lnTo>
                  <a:lnTo>
                    <a:pt x="44425" y="75894"/>
                  </a:lnTo>
                  <a:lnTo>
                    <a:pt x="76200" y="74675"/>
                  </a:lnTo>
                  <a:lnTo>
                    <a:pt x="69921" y="63246"/>
                  </a:lnTo>
                  <a:close/>
                </a:path>
              </a:pathLst>
            </a:custGeom>
            <a:solidFill>
              <a:srgbClr val="D15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404872" y="2889504"/>
            <a:ext cx="4334256" cy="315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77567" y="3673221"/>
            <a:ext cx="47409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725" indent="-17526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Фиксирана стойност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за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обикновен елемент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в</a:t>
            </a:r>
            <a:r>
              <a:rPr sz="1400" spc="-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XSD.</a:t>
            </a:r>
            <a:endParaRPr sz="1400">
              <a:latin typeface="Arial"/>
              <a:cs typeface="Arial"/>
            </a:endParaRPr>
          </a:p>
          <a:p>
            <a:pPr marL="12700" marR="5080" indent="32766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Фиксираната стойност автоматично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се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задава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за 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елемента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и не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може да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бъде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заменена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с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друга</a:t>
            </a:r>
            <a:r>
              <a:rPr sz="1400" spc="-1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стойност.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5309" y="3316223"/>
            <a:ext cx="76200" cy="276225"/>
          </a:xfrm>
          <a:custGeom>
            <a:avLst/>
            <a:gdLst/>
            <a:ahLst/>
            <a:cxnLst/>
            <a:rect l="l" t="t" r="r" b="b"/>
            <a:pathLst>
              <a:path w="76200" h="276225">
                <a:moveTo>
                  <a:pt x="44425" y="75894"/>
                </a:moveTo>
                <a:lnTo>
                  <a:pt x="31725" y="76380"/>
                </a:lnTo>
                <a:lnTo>
                  <a:pt x="39369" y="276225"/>
                </a:lnTo>
                <a:lnTo>
                  <a:pt x="52069" y="275716"/>
                </a:lnTo>
                <a:lnTo>
                  <a:pt x="44425" y="75894"/>
                </a:lnTo>
                <a:close/>
              </a:path>
              <a:path w="76200" h="276225">
                <a:moveTo>
                  <a:pt x="35178" y="0"/>
                </a:moveTo>
                <a:lnTo>
                  <a:pt x="0" y="77596"/>
                </a:lnTo>
                <a:lnTo>
                  <a:pt x="31725" y="76380"/>
                </a:lnTo>
                <a:lnTo>
                  <a:pt x="31241" y="63753"/>
                </a:lnTo>
                <a:lnTo>
                  <a:pt x="43941" y="63245"/>
                </a:lnTo>
                <a:lnTo>
                  <a:pt x="69921" y="63245"/>
                </a:lnTo>
                <a:lnTo>
                  <a:pt x="35178" y="0"/>
                </a:lnTo>
                <a:close/>
              </a:path>
              <a:path w="76200" h="276225">
                <a:moveTo>
                  <a:pt x="43941" y="63245"/>
                </a:moveTo>
                <a:lnTo>
                  <a:pt x="31241" y="63753"/>
                </a:lnTo>
                <a:lnTo>
                  <a:pt x="31725" y="76380"/>
                </a:lnTo>
                <a:lnTo>
                  <a:pt x="44425" y="75894"/>
                </a:lnTo>
                <a:lnTo>
                  <a:pt x="43941" y="63245"/>
                </a:lnTo>
                <a:close/>
              </a:path>
              <a:path w="76200" h="276225">
                <a:moveTo>
                  <a:pt x="69921" y="63245"/>
                </a:moveTo>
                <a:lnTo>
                  <a:pt x="43941" y="63245"/>
                </a:lnTo>
                <a:lnTo>
                  <a:pt x="44425" y="75894"/>
                </a:lnTo>
                <a:lnTo>
                  <a:pt x="76200" y="74675"/>
                </a:lnTo>
                <a:lnTo>
                  <a:pt x="69921" y="63245"/>
                </a:lnTo>
                <a:close/>
              </a:path>
            </a:pathLst>
          </a:custGeom>
          <a:solidFill>
            <a:srgbClr val="D156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1895" y="186944"/>
            <a:ext cx="26911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XSD</a:t>
            </a:r>
            <a:r>
              <a:rPr spc="-55" dirty="0"/>
              <a:t> </a:t>
            </a:r>
            <a:r>
              <a:rPr spc="-5" dirty="0"/>
              <a:t>атрибути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9195" y="1156843"/>
            <a:ext cx="43707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Обикновените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елементи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не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могат да имат</a:t>
            </a:r>
            <a:r>
              <a:rPr sz="1400" spc="-10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атрибути.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3239" y="1728216"/>
            <a:ext cx="2913888" cy="275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7284" y="2049779"/>
            <a:ext cx="499109" cy="528955"/>
          </a:xfrm>
          <a:custGeom>
            <a:avLst/>
            <a:gdLst/>
            <a:ahLst/>
            <a:cxnLst/>
            <a:rect l="l" t="t" r="r" b="b"/>
            <a:pathLst>
              <a:path w="499110" h="528955">
                <a:moveTo>
                  <a:pt x="441679" y="51100"/>
                </a:moveTo>
                <a:lnTo>
                  <a:pt x="0" y="519683"/>
                </a:lnTo>
                <a:lnTo>
                  <a:pt x="9143" y="528446"/>
                </a:lnTo>
                <a:lnTo>
                  <a:pt x="450898" y="59791"/>
                </a:lnTo>
                <a:lnTo>
                  <a:pt x="441679" y="51100"/>
                </a:lnTo>
                <a:close/>
              </a:path>
              <a:path w="499110" h="528955">
                <a:moveTo>
                  <a:pt x="485937" y="41909"/>
                </a:moveTo>
                <a:lnTo>
                  <a:pt x="450341" y="41909"/>
                </a:lnTo>
                <a:lnTo>
                  <a:pt x="459613" y="50545"/>
                </a:lnTo>
                <a:lnTo>
                  <a:pt x="450898" y="59791"/>
                </a:lnTo>
                <a:lnTo>
                  <a:pt x="473963" y="81533"/>
                </a:lnTo>
                <a:lnTo>
                  <a:pt x="485937" y="41909"/>
                </a:lnTo>
                <a:close/>
              </a:path>
              <a:path w="499110" h="528955">
                <a:moveTo>
                  <a:pt x="450341" y="41909"/>
                </a:moveTo>
                <a:lnTo>
                  <a:pt x="441679" y="51100"/>
                </a:lnTo>
                <a:lnTo>
                  <a:pt x="450898" y="59791"/>
                </a:lnTo>
                <a:lnTo>
                  <a:pt x="459613" y="50545"/>
                </a:lnTo>
                <a:lnTo>
                  <a:pt x="450341" y="41909"/>
                </a:lnTo>
                <a:close/>
              </a:path>
              <a:path w="499110" h="528955">
                <a:moveTo>
                  <a:pt x="498601" y="0"/>
                </a:moveTo>
                <a:lnTo>
                  <a:pt x="418591" y="29337"/>
                </a:lnTo>
                <a:lnTo>
                  <a:pt x="441679" y="51100"/>
                </a:lnTo>
                <a:lnTo>
                  <a:pt x="450341" y="41909"/>
                </a:lnTo>
                <a:lnTo>
                  <a:pt x="485937" y="41909"/>
                </a:lnTo>
                <a:lnTo>
                  <a:pt x="498601" y="0"/>
                </a:lnTo>
                <a:close/>
              </a:path>
            </a:pathLst>
          </a:custGeom>
          <a:solidFill>
            <a:srgbClr val="D156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35427" y="2500122"/>
            <a:ext cx="15995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Името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на</a:t>
            </a:r>
            <a:r>
              <a:rPr sz="1400" spc="-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атрибута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22035" y="2049779"/>
            <a:ext cx="342265" cy="558800"/>
          </a:xfrm>
          <a:custGeom>
            <a:avLst/>
            <a:gdLst/>
            <a:ahLst/>
            <a:cxnLst/>
            <a:rect l="l" t="t" r="r" b="b"/>
            <a:pathLst>
              <a:path w="342264" h="558800">
                <a:moveTo>
                  <a:pt x="44913" y="61892"/>
                </a:moveTo>
                <a:lnTo>
                  <a:pt x="34000" y="68507"/>
                </a:lnTo>
                <a:lnTo>
                  <a:pt x="330835" y="558800"/>
                </a:lnTo>
                <a:lnTo>
                  <a:pt x="341756" y="552322"/>
                </a:lnTo>
                <a:lnTo>
                  <a:pt x="44913" y="61892"/>
                </a:lnTo>
                <a:close/>
              </a:path>
              <a:path w="342264" h="558800">
                <a:moveTo>
                  <a:pt x="0" y="0"/>
                </a:moveTo>
                <a:lnTo>
                  <a:pt x="6858" y="84962"/>
                </a:lnTo>
                <a:lnTo>
                  <a:pt x="34000" y="68507"/>
                </a:lnTo>
                <a:lnTo>
                  <a:pt x="27431" y="57657"/>
                </a:lnTo>
                <a:lnTo>
                  <a:pt x="38353" y="51053"/>
                </a:lnTo>
                <a:lnTo>
                  <a:pt x="62791" y="51053"/>
                </a:lnTo>
                <a:lnTo>
                  <a:pt x="72009" y="45465"/>
                </a:lnTo>
                <a:lnTo>
                  <a:pt x="0" y="0"/>
                </a:lnTo>
                <a:close/>
              </a:path>
              <a:path w="342264" h="558800">
                <a:moveTo>
                  <a:pt x="38353" y="51053"/>
                </a:moveTo>
                <a:lnTo>
                  <a:pt x="27431" y="57657"/>
                </a:lnTo>
                <a:lnTo>
                  <a:pt x="34000" y="68507"/>
                </a:lnTo>
                <a:lnTo>
                  <a:pt x="44913" y="61892"/>
                </a:lnTo>
                <a:lnTo>
                  <a:pt x="38353" y="51053"/>
                </a:lnTo>
                <a:close/>
              </a:path>
              <a:path w="342264" h="558800">
                <a:moveTo>
                  <a:pt x="62791" y="51053"/>
                </a:moveTo>
                <a:lnTo>
                  <a:pt x="38353" y="51053"/>
                </a:lnTo>
                <a:lnTo>
                  <a:pt x="44913" y="61892"/>
                </a:lnTo>
                <a:lnTo>
                  <a:pt x="62791" y="51053"/>
                </a:lnTo>
                <a:close/>
              </a:path>
            </a:pathLst>
          </a:custGeom>
          <a:solidFill>
            <a:srgbClr val="D156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97904" y="2500122"/>
            <a:ext cx="15678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Типът на</a:t>
            </a:r>
            <a:r>
              <a:rPr sz="14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атрибута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1247" y="3439667"/>
            <a:ext cx="7481570" cy="342900"/>
            <a:chOff x="841247" y="3439667"/>
            <a:chExt cx="7481570" cy="342900"/>
          </a:xfrm>
        </p:grpSpPr>
        <p:sp>
          <p:nvSpPr>
            <p:cNvPr id="10" name="object 10"/>
            <p:cNvSpPr/>
            <p:nvPr/>
          </p:nvSpPr>
          <p:spPr>
            <a:xfrm>
              <a:off x="841247" y="3464051"/>
              <a:ext cx="2772155" cy="2941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93563" y="3439667"/>
              <a:ext cx="3428999" cy="342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3403" y="3572255"/>
              <a:ext cx="1280160" cy="76200"/>
            </a:xfrm>
            <a:custGeom>
              <a:avLst/>
              <a:gdLst/>
              <a:ahLst/>
              <a:cxnLst/>
              <a:rect l="l" t="t" r="r" b="b"/>
              <a:pathLst>
                <a:path w="1280160" h="76200">
                  <a:moveTo>
                    <a:pt x="1203579" y="0"/>
                  </a:moveTo>
                  <a:lnTo>
                    <a:pt x="1203579" y="76200"/>
                  </a:lnTo>
                  <a:lnTo>
                    <a:pt x="1267079" y="44450"/>
                  </a:lnTo>
                  <a:lnTo>
                    <a:pt x="1216279" y="44450"/>
                  </a:lnTo>
                  <a:lnTo>
                    <a:pt x="1216279" y="31750"/>
                  </a:lnTo>
                  <a:lnTo>
                    <a:pt x="1267079" y="31750"/>
                  </a:lnTo>
                  <a:lnTo>
                    <a:pt x="1203579" y="0"/>
                  </a:lnTo>
                  <a:close/>
                </a:path>
                <a:path w="1280160" h="76200">
                  <a:moveTo>
                    <a:pt x="120357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03579" y="44450"/>
                  </a:lnTo>
                  <a:lnTo>
                    <a:pt x="1203579" y="31750"/>
                  </a:lnTo>
                  <a:close/>
                </a:path>
                <a:path w="1280160" h="76200">
                  <a:moveTo>
                    <a:pt x="1267079" y="31750"/>
                  </a:moveTo>
                  <a:lnTo>
                    <a:pt x="1216279" y="31750"/>
                  </a:lnTo>
                  <a:lnTo>
                    <a:pt x="1216279" y="44450"/>
                  </a:lnTo>
                  <a:lnTo>
                    <a:pt x="1267079" y="44450"/>
                  </a:lnTo>
                  <a:lnTo>
                    <a:pt x="1279779" y="38100"/>
                  </a:lnTo>
                  <a:lnTo>
                    <a:pt x="1267079" y="31750"/>
                  </a:lnTo>
                  <a:close/>
                </a:path>
              </a:pathLst>
            </a:custGeom>
            <a:solidFill>
              <a:srgbClr val="D15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689" y="186944"/>
            <a:ext cx="5735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XSD </a:t>
            </a:r>
            <a:r>
              <a:rPr spc="-5" dirty="0"/>
              <a:t>атрибути– default </a:t>
            </a:r>
            <a:r>
              <a:rPr dirty="0"/>
              <a:t>vs</a:t>
            </a:r>
            <a:r>
              <a:rPr spc="-65" dirty="0"/>
              <a:t> </a:t>
            </a:r>
            <a:r>
              <a:rPr dirty="0"/>
              <a:t>fixed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8567" y="1844802"/>
            <a:ext cx="37528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Стойности по подразиране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за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атрибут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в</a:t>
            </a:r>
            <a:r>
              <a:rPr sz="14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XSD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4872" y="2889504"/>
            <a:ext cx="4334256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24100" y="1171955"/>
            <a:ext cx="4495800" cy="611505"/>
            <a:chOff x="2324100" y="1171955"/>
            <a:chExt cx="4495800" cy="611505"/>
          </a:xfrm>
        </p:grpSpPr>
        <p:sp>
          <p:nvSpPr>
            <p:cNvPr id="6" name="object 6"/>
            <p:cNvSpPr/>
            <p:nvPr/>
          </p:nvSpPr>
          <p:spPr>
            <a:xfrm>
              <a:off x="6155309" y="1507235"/>
              <a:ext cx="76200" cy="276225"/>
            </a:xfrm>
            <a:custGeom>
              <a:avLst/>
              <a:gdLst/>
              <a:ahLst/>
              <a:cxnLst/>
              <a:rect l="l" t="t" r="r" b="b"/>
              <a:pathLst>
                <a:path w="76200" h="276225">
                  <a:moveTo>
                    <a:pt x="44425" y="75894"/>
                  </a:moveTo>
                  <a:lnTo>
                    <a:pt x="31725" y="76380"/>
                  </a:lnTo>
                  <a:lnTo>
                    <a:pt x="39369" y="276225"/>
                  </a:lnTo>
                  <a:lnTo>
                    <a:pt x="52069" y="275716"/>
                  </a:lnTo>
                  <a:lnTo>
                    <a:pt x="44425" y="75894"/>
                  </a:lnTo>
                  <a:close/>
                </a:path>
                <a:path w="76200" h="276225">
                  <a:moveTo>
                    <a:pt x="35178" y="0"/>
                  </a:moveTo>
                  <a:lnTo>
                    <a:pt x="0" y="77597"/>
                  </a:lnTo>
                  <a:lnTo>
                    <a:pt x="31725" y="76380"/>
                  </a:lnTo>
                  <a:lnTo>
                    <a:pt x="31241" y="63753"/>
                  </a:lnTo>
                  <a:lnTo>
                    <a:pt x="43941" y="63246"/>
                  </a:lnTo>
                  <a:lnTo>
                    <a:pt x="69921" y="63246"/>
                  </a:lnTo>
                  <a:lnTo>
                    <a:pt x="35178" y="0"/>
                  </a:lnTo>
                  <a:close/>
                </a:path>
                <a:path w="76200" h="276225">
                  <a:moveTo>
                    <a:pt x="43941" y="63246"/>
                  </a:moveTo>
                  <a:lnTo>
                    <a:pt x="31241" y="63753"/>
                  </a:lnTo>
                  <a:lnTo>
                    <a:pt x="31725" y="76380"/>
                  </a:lnTo>
                  <a:lnTo>
                    <a:pt x="44425" y="75894"/>
                  </a:lnTo>
                  <a:lnTo>
                    <a:pt x="43941" y="63246"/>
                  </a:lnTo>
                  <a:close/>
                </a:path>
                <a:path w="76200" h="276225">
                  <a:moveTo>
                    <a:pt x="69921" y="63246"/>
                  </a:moveTo>
                  <a:lnTo>
                    <a:pt x="43941" y="63246"/>
                  </a:lnTo>
                  <a:lnTo>
                    <a:pt x="44425" y="75894"/>
                  </a:lnTo>
                  <a:lnTo>
                    <a:pt x="76200" y="74675"/>
                  </a:lnTo>
                  <a:lnTo>
                    <a:pt x="69921" y="63246"/>
                  </a:lnTo>
                  <a:close/>
                </a:path>
              </a:pathLst>
            </a:custGeom>
            <a:solidFill>
              <a:srgbClr val="D15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24100" y="1171955"/>
              <a:ext cx="4495800" cy="3154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27858" y="3654628"/>
            <a:ext cx="464185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Фиксирана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стойност за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атрибут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в XSD.</a:t>
            </a:r>
            <a:r>
              <a:rPr sz="14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Фиксираната</a:t>
            </a:r>
            <a:endParaRPr sz="1400">
              <a:latin typeface="Arial"/>
              <a:cs typeface="Arial"/>
            </a:endParaRPr>
          </a:p>
          <a:p>
            <a:pPr marL="828040" marR="5080" indent="-815340">
              <a:lnSpc>
                <a:spcPct val="100000"/>
              </a:lnSpc>
            </a:pP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стойност автоматично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се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задава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за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атрибута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и не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може  да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бъде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заменена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с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друга</a:t>
            </a:r>
            <a:r>
              <a:rPr sz="1400" spc="-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стойност.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5309" y="3316223"/>
            <a:ext cx="76200" cy="276225"/>
          </a:xfrm>
          <a:custGeom>
            <a:avLst/>
            <a:gdLst/>
            <a:ahLst/>
            <a:cxnLst/>
            <a:rect l="l" t="t" r="r" b="b"/>
            <a:pathLst>
              <a:path w="76200" h="276225">
                <a:moveTo>
                  <a:pt x="44425" y="75894"/>
                </a:moveTo>
                <a:lnTo>
                  <a:pt x="31725" y="76380"/>
                </a:lnTo>
                <a:lnTo>
                  <a:pt x="39369" y="276225"/>
                </a:lnTo>
                <a:lnTo>
                  <a:pt x="52069" y="275716"/>
                </a:lnTo>
                <a:lnTo>
                  <a:pt x="44425" y="75894"/>
                </a:lnTo>
                <a:close/>
              </a:path>
              <a:path w="76200" h="276225">
                <a:moveTo>
                  <a:pt x="35178" y="0"/>
                </a:moveTo>
                <a:lnTo>
                  <a:pt x="0" y="77596"/>
                </a:lnTo>
                <a:lnTo>
                  <a:pt x="31725" y="76380"/>
                </a:lnTo>
                <a:lnTo>
                  <a:pt x="31241" y="63753"/>
                </a:lnTo>
                <a:lnTo>
                  <a:pt x="43941" y="63245"/>
                </a:lnTo>
                <a:lnTo>
                  <a:pt x="69921" y="63245"/>
                </a:lnTo>
                <a:lnTo>
                  <a:pt x="35178" y="0"/>
                </a:lnTo>
                <a:close/>
              </a:path>
              <a:path w="76200" h="276225">
                <a:moveTo>
                  <a:pt x="43941" y="63245"/>
                </a:moveTo>
                <a:lnTo>
                  <a:pt x="31241" y="63753"/>
                </a:lnTo>
                <a:lnTo>
                  <a:pt x="31725" y="76380"/>
                </a:lnTo>
                <a:lnTo>
                  <a:pt x="44425" y="75894"/>
                </a:lnTo>
                <a:lnTo>
                  <a:pt x="43941" y="63245"/>
                </a:lnTo>
                <a:close/>
              </a:path>
              <a:path w="76200" h="276225">
                <a:moveTo>
                  <a:pt x="69921" y="63245"/>
                </a:moveTo>
                <a:lnTo>
                  <a:pt x="43941" y="63245"/>
                </a:lnTo>
                <a:lnTo>
                  <a:pt x="44425" y="75894"/>
                </a:lnTo>
                <a:lnTo>
                  <a:pt x="76200" y="74675"/>
                </a:lnTo>
                <a:lnTo>
                  <a:pt x="69921" y="63245"/>
                </a:lnTo>
                <a:close/>
              </a:path>
            </a:pathLst>
          </a:custGeom>
          <a:solidFill>
            <a:srgbClr val="D156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1895" y="186944"/>
            <a:ext cx="26911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XSD</a:t>
            </a:r>
            <a:r>
              <a:rPr spc="-55" dirty="0"/>
              <a:t> </a:t>
            </a:r>
            <a:r>
              <a:rPr spc="-5" dirty="0"/>
              <a:t>атрибути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7819" y="1160145"/>
            <a:ext cx="505460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0209" marR="5080" indent="-39814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Атрибутите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в XSD са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незадължителни по подразбиране, ако  искаме атрибутът да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бъде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задължителен</a:t>
            </a:r>
            <a:r>
              <a:rPr sz="1400" spc="-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използваме</a:t>
            </a:r>
            <a:endParaRPr sz="1400">
              <a:latin typeface="Arial"/>
              <a:cs typeface="Arial"/>
            </a:endParaRPr>
          </a:p>
          <a:p>
            <a:pPr marL="2002789">
              <a:lnSpc>
                <a:spcPct val="100000"/>
              </a:lnSpc>
            </a:pP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следния</a:t>
            </a:r>
            <a:r>
              <a:rPr sz="14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начин: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5607" y="3149688"/>
            <a:ext cx="5398770" cy="7416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95"/>
              </a:spcBef>
            </a:pP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Ограничения за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стойности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на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атрибути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в</a:t>
            </a:r>
            <a:r>
              <a:rPr sz="1400" spc="-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XSD.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Ако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атрибутът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е от тип "xs:date” и съдържа текста "Hello World”</a:t>
            </a:r>
            <a:r>
              <a:rPr sz="1400" spc="-2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  <a:p>
            <a:pPr marL="227965" algn="ctr">
              <a:lnSpc>
                <a:spcPct val="100000"/>
              </a:lnSpc>
            </a:pP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ще бъде</a:t>
            </a:r>
            <a:r>
              <a:rPr sz="14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невалиден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4872" y="1952244"/>
            <a:ext cx="4591812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XSD</a:t>
            </a:r>
            <a:r>
              <a:rPr spc="-60" dirty="0"/>
              <a:t> </a:t>
            </a:r>
            <a:r>
              <a:rPr spc="-5" dirty="0"/>
              <a:t>атрибути-ограничения</a:t>
            </a:r>
          </a:p>
        </p:txBody>
      </p:sp>
      <p:sp>
        <p:nvSpPr>
          <p:cNvPr id="3" name="object 3"/>
          <p:cNvSpPr/>
          <p:nvPr/>
        </p:nvSpPr>
        <p:spPr>
          <a:xfrm>
            <a:off x="3029711" y="1388363"/>
            <a:ext cx="2980943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XSD</a:t>
            </a:r>
            <a:r>
              <a:rPr spc="-60" dirty="0"/>
              <a:t> </a:t>
            </a:r>
            <a:r>
              <a:rPr spc="-5" dirty="0"/>
              <a:t>атрибути-ограничения</a:t>
            </a:r>
          </a:p>
        </p:txBody>
      </p:sp>
      <p:sp>
        <p:nvSpPr>
          <p:cNvPr id="3" name="object 3"/>
          <p:cNvSpPr/>
          <p:nvPr/>
        </p:nvSpPr>
        <p:spPr>
          <a:xfrm>
            <a:off x="841247" y="1705355"/>
            <a:ext cx="30099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4796" y="1633727"/>
            <a:ext cx="3180588" cy="2048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XSD</a:t>
            </a:r>
            <a:r>
              <a:rPr spc="-60" dirty="0"/>
              <a:t> </a:t>
            </a:r>
            <a:r>
              <a:rPr spc="-5" dirty="0"/>
              <a:t>атрибути-ограничения</a:t>
            </a:r>
          </a:p>
        </p:txBody>
      </p:sp>
      <p:sp>
        <p:nvSpPr>
          <p:cNvPr id="3" name="object 3"/>
          <p:cNvSpPr/>
          <p:nvPr/>
        </p:nvSpPr>
        <p:spPr>
          <a:xfrm>
            <a:off x="3081527" y="1717548"/>
            <a:ext cx="2980944" cy="1571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2225" y="959941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2225" y="1813636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2225" y="268693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2225" y="3559861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0438" y="1080642"/>
            <a:ext cx="2893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D15A12"/>
                </a:solidFill>
                <a:latin typeface="Arial"/>
                <a:cs typeface="Arial"/>
              </a:rPr>
              <a:t>XML Schema Definition</a:t>
            </a:r>
            <a:r>
              <a:rPr sz="1600" b="1" spc="10" dirty="0">
                <a:solidFill>
                  <a:srgbClr val="D15A1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D15A12"/>
                </a:solidFill>
                <a:latin typeface="Arial"/>
                <a:cs typeface="Arial"/>
              </a:rPr>
              <a:t>(XSD)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0438" y="1940813"/>
            <a:ext cx="2741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D15A12"/>
                </a:solidFill>
                <a:latin typeface="Arial"/>
                <a:cs typeface="Arial"/>
              </a:rPr>
              <a:t>Валидиране </a:t>
            </a:r>
            <a:r>
              <a:rPr sz="1600" b="1" spc="-5" dirty="0">
                <a:solidFill>
                  <a:srgbClr val="D15A12"/>
                </a:solidFill>
                <a:latin typeface="Arial"/>
                <a:cs typeface="Arial"/>
              </a:rPr>
              <a:t>с XSD Schema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0438" y="2800857"/>
            <a:ext cx="1457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D15A12"/>
                </a:solidFill>
                <a:latin typeface="Arial"/>
                <a:cs typeface="Arial"/>
              </a:rPr>
              <a:t>XSD</a:t>
            </a:r>
            <a:r>
              <a:rPr sz="1600" b="1" spc="-75" dirty="0">
                <a:solidFill>
                  <a:srgbClr val="D15A12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D15A12"/>
                </a:solidFill>
                <a:latin typeface="Arial"/>
                <a:cs typeface="Arial"/>
              </a:rPr>
              <a:t>елементи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0438" y="3661054"/>
            <a:ext cx="2254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D15A12"/>
                </a:solidFill>
                <a:latin typeface="Arial"/>
                <a:cs typeface="Arial"/>
              </a:rPr>
              <a:t>Ограничения </a:t>
            </a:r>
            <a:r>
              <a:rPr sz="1600" b="1" spc="-10" dirty="0">
                <a:solidFill>
                  <a:srgbClr val="D15A12"/>
                </a:solidFill>
                <a:latin typeface="Arial"/>
                <a:cs typeface="Arial"/>
              </a:rPr>
              <a:t>при</a:t>
            </a:r>
            <a:r>
              <a:rPr sz="1600" b="1" spc="-5" dirty="0">
                <a:solidFill>
                  <a:srgbClr val="D15A12"/>
                </a:solidFill>
                <a:latin typeface="Arial"/>
                <a:cs typeface="Arial"/>
              </a:rPr>
              <a:t> XSD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1123" y="2932176"/>
            <a:ext cx="1684020" cy="1754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XSD</a:t>
            </a:r>
            <a:r>
              <a:rPr spc="-60" dirty="0"/>
              <a:t> </a:t>
            </a:r>
            <a:r>
              <a:rPr spc="-5" dirty="0"/>
              <a:t>атрибути-ограничения</a:t>
            </a:r>
          </a:p>
        </p:txBody>
      </p:sp>
      <p:sp>
        <p:nvSpPr>
          <p:cNvPr id="3" name="object 3"/>
          <p:cNvSpPr/>
          <p:nvPr/>
        </p:nvSpPr>
        <p:spPr>
          <a:xfrm>
            <a:off x="2852927" y="1786127"/>
            <a:ext cx="3438144" cy="1571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XSD</a:t>
            </a:r>
            <a:r>
              <a:rPr spc="-60" dirty="0"/>
              <a:t> </a:t>
            </a:r>
            <a:r>
              <a:rPr spc="-5" dirty="0"/>
              <a:t>атрибути-ограничения</a:t>
            </a:r>
          </a:p>
        </p:txBody>
      </p:sp>
      <p:sp>
        <p:nvSpPr>
          <p:cNvPr id="3" name="object 3"/>
          <p:cNvSpPr/>
          <p:nvPr/>
        </p:nvSpPr>
        <p:spPr>
          <a:xfrm>
            <a:off x="2519172" y="1819655"/>
            <a:ext cx="4105655" cy="1504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XSD</a:t>
            </a:r>
            <a:r>
              <a:rPr spc="-60" dirty="0"/>
              <a:t> </a:t>
            </a:r>
            <a:r>
              <a:rPr spc="-5" dirty="0"/>
              <a:t>атрибути-ограничения</a:t>
            </a:r>
          </a:p>
        </p:txBody>
      </p:sp>
      <p:sp>
        <p:nvSpPr>
          <p:cNvPr id="3" name="object 3"/>
          <p:cNvSpPr/>
          <p:nvPr/>
        </p:nvSpPr>
        <p:spPr>
          <a:xfrm>
            <a:off x="3072383" y="1819655"/>
            <a:ext cx="2999232" cy="1504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XSD</a:t>
            </a:r>
            <a:r>
              <a:rPr spc="-60" dirty="0"/>
              <a:t> </a:t>
            </a:r>
            <a:r>
              <a:rPr spc="-5" dirty="0"/>
              <a:t>атрибути-ограничения</a:t>
            </a:r>
          </a:p>
        </p:txBody>
      </p:sp>
      <p:sp>
        <p:nvSpPr>
          <p:cNvPr id="3" name="object 3"/>
          <p:cNvSpPr/>
          <p:nvPr/>
        </p:nvSpPr>
        <p:spPr>
          <a:xfrm>
            <a:off x="2505455" y="1790700"/>
            <a:ext cx="4133088" cy="156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XSD</a:t>
            </a:r>
            <a:r>
              <a:rPr spc="-60" dirty="0"/>
              <a:t> </a:t>
            </a:r>
            <a:r>
              <a:rPr spc="-5" dirty="0"/>
              <a:t>атрибути-ограничения</a:t>
            </a:r>
          </a:p>
        </p:txBody>
      </p:sp>
      <p:sp>
        <p:nvSpPr>
          <p:cNvPr id="3" name="object 3"/>
          <p:cNvSpPr/>
          <p:nvPr/>
        </p:nvSpPr>
        <p:spPr>
          <a:xfrm>
            <a:off x="3076955" y="1824227"/>
            <a:ext cx="2990088" cy="1495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XSD</a:t>
            </a:r>
            <a:r>
              <a:rPr spc="-60" dirty="0"/>
              <a:t> </a:t>
            </a:r>
            <a:r>
              <a:rPr spc="-5" dirty="0"/>
              <a:t>атрибути-ограничения</a:t>
            </a:r>
          </a:p>
        </p:txBody>
      </p:sp>
      <p:sp>
        <p:nvSpPr>
          <p:cNvPr id="3" name="object 3"/>
          <p:cNvSpPr/>
          <p:nvPr/>
        </p:nvSpPr>
        <p:spPr>
          <a:xfrm>
            <a:off x="2958083" y="1786127"/>
            <a:ext cx="3227832" cy="1571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XSD</a:t>
            </a:r>
            <a:r>
              <a:rPr spc="-60" dirty="0"/>
              <a:t> </a:t>
            </a:r>
            <a:r>
              <a:rPr spc="-5" dirty="0"/>
              <a:t>атрибути-ограничения</a:t>
            </a:r>
          </a:p>
        </p:txBody>
      </p:sp>
      <p:sp>
        <p:nvSpPr>
          <p:cNvPr id="3" name="object 3"/>
          <p:cNvSpPr/>
          <p:nvPr/>
        </p:nvSpPr>
        <p:spPr>
          <a:xfrm>
            <a:off x="3014472" y="1828800"/>
            <a:ext cx="3115055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XSD</a:t>
            </a:r>
            <a:r>
              <a:rPr spc="-60" dirty="0"/>
              <a:t> </a:t>
            </a:r>
            <a:r>
              <a:rPr spc="-5" dirty="0"/>
              <a:t>атрибути-ограничения</a:t>
            </a:r>
          </a:p>
        </p:txBody>
      </p:sp>
      <p:sp>
        <p:nvSpPr>
          <p:cNvPr id="3" name="object 3"/>
          <p:cNvSpPr/>
          <p:nvPr/>
        </p:nvSpPr>
        <p:spPr>
          <a:xfrm>
            <a:off x="2900172" y="1786127"/>
            <a:ext cx="3343655" cy="1571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XSD</a:t>
            </a:r>
            <a:r>
              <a:rPr spc="-60" dirty="0"/>
              <a:t> </a:t>
            </a:r>
            <a:r>
              <a:rPr spc="-5" dirty="0"/>
              <a:t>атрибути-ограничения</a:t>
            </a:r>
          </a:p>
        </p:txBody>
      </p:sp>
      <p:sp>
        <p:nvSpPr>
          <p:cNvPr id="3" name="object 3"/>
          <p:cNvSpPr/>
          <p:nvPr/>
        </p:nvSpPr>
        <p:spPr>
          <a:xfrm>
            <a:off x="1161288" y="1714500"/>
            <a:ext cx="2991612" cy="1542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39511" y="1623060"/>
            <a:ext cx="2942843" cy="1725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XSD</a:t>
            </a:r>
            <a:r>
              <a:rPr spc="-60" dirty="0"/>
              <a:t> </a:t>
            </a:r>
            <a:r>
              <a:rPr spc="-5" dirty="0"/>
              <a:t>атрибути-ограничения</a:t>
            </a:r>
          </a:p>
        </p:txBody>
      </p:sp>
      <p:sp>
        <p:nvSpPr>
          <p:cNvPr id="3" name="object 3"/>
          <p:cNvSpPr/>
          <p:nvPr/>
        </p:nvSpPr>
        <p:spPr>
          <a:xfrm>
            <a:off x="414527" y="644651"/>
            <a:ext cx="7946135" cy="427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2457" y="672668"/>
            <a:ext cx="7851648" cy="4177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7695" y="667956"/>
          <a:ext cx="7851775" cy="4177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7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enumeration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Defines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 list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acceptable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values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01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fractionDigits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marR="230504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Specifies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maximum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number 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decimal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places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allowed. Must be equal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or greater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than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zero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marR="344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Specifies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exact number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characters or list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items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allowed. Must be equal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or greater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than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zero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496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maxExclusive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Specifies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upper bounds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numeric values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be less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than this</a:t>
                      </a:r>
                      <a:r>
                        <a:rPr sz="12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value)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maxInclusive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marR="2736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Specifies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upper bounds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numeric values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be less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than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or equal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 this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value)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maxLength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marR="495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Specifies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maximum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number 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characters or list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items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allowed. Must be equal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 or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greater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than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zero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497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minExclusive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Specifies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lower bounds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numeric values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be greater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than this</a:t>
                      </a:r>
                      <a:r>
                        <a:rPr sz="12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value)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400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minInclusive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marR="876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Specifies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lower bounds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numeric values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be greater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than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or equal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 this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value)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minLength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marR="933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Specifies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minimum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characters or list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items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allowed. Must be equal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 or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greater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than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zero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522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pattern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Defines 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exact sequence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characters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acceptable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522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totalDigits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Specifies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exact number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digits allowed. Must be greater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than</a:t>
                      </a:r>
                      <a:r>
                        <a:rPr sz="12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zero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53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whiteSpace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Specifies how white space (line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feeds, tabs, spaces,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 carriage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returns)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2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handled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D1560D"/>
                      </a:solidFill>
                      <a:prstDash val="solid"/>
                    </a:lnL>
                    <a:lnR w="9525">
                      <a:solidFill>
                        <a:srgbClr val="D1560D"/>
                      </a:solidFill>
                      <a:prstDash val="solid"/>
                    </a:lnR>
                    <a:lnT w="9525">
                      <a:solidFill>
                        <a:srgbClr val="D1560D"/>
                      </a:solidFill>
                      <a:prstDash val="solid"/>
                    </a:lnT>
                    <a:lnB w="9525">
                      <a:solidFill>
                        <a:srgbClr val="D156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0635" y="1562100"/>
            <a:ext cx="4751832" cy="3296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8365" y="199085"/>
            <a:ext cx="86169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XSD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19376" y="888619"/>
            <a:ext cx="381762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XML Schema Definition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(XSD)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XSD </a:t>
            </a:r>
            <a:r>
              <a:rPr sz="1400" spc="-5" dirty="0">
                <a:latin typeface="Arial"/>
                <a:cs typeface="Arial"/>
              </a:rPr>
              <a:t>описва структурата </a:t>
            </a:r>
            <a:r>
              <a:rPr sz="1400" dirty="0">
                <a:latin typeface="Arial"/>
                <a:cs typeface="Arial"/>
              </a:rPr>
              <a:t>на XML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документ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48" y="186944"/>
            <a:ext cx="5648452" cy="984885"/>
          </a:xfrm>
        </p:spPr>
        <p:txBody>
          <a:bodyPr/>
          <a:lstStyle/>
          <a:p>
            <a:r>
              <a:rPr lang="bg-BG" dirty="0" smtClean="0"/>
              <a:t>Упражнение за създаване на </a:t>
            </a:r>
            <a:r>
              <a:rPr lang="en-US" dirty="0" smtClean="0"/>
              <a:t>XSD </a:t>
            </a:r>
            <a:r>
              <a:rPr lang="bg-BG" dirty="0" smtClean="0"/>
              <a:t>от </a:t>
            </a:r>
            <a:r>
              <a:rPr lang="en-US" dirty="0" smtClean="0"/>
              <a:t>XML </a:t>
            </a:r>
            <a:r>
              <a:rPr lang="bg-BG" dirty="0" smtClean="0"/>
              <a:t>файл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782" y="1581150"/>
            <a:ext cx="5459984" cy="22621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&lt;class&gt;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&lt;student&gt;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	&lt;</a:t>
            </a:r>
            <a:r>
              <a:rPr lang="en-US" dirty="0" err="1" smtClean="0"/>
              <a:t>firstname</a:t>
            </a:r>
            <a:r>
              <a:rPr lang="en-US" dirty="0" smtClean="0"/>
              <a:t>&gt;Ivan&lt;/</a:t>
            </a:r>
            <a:r>
              <a:rPr lang="en-US" dirty="0" err="1" smtClean="0"/>
              <a:t>firstname</a:t>
            </a:r>
            <a:r>
              <a:rPr lang="en-US" dirty="0"/>
              <a:t>&gt;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lastname</a:t>
            </a:r>
            <a:r>
              <a:rPr lang="en-US" dirty="0" smtClean="0"/>
              <a:t>&gt;</a:t>
            </a:r>
            <a:r>
              <a:rPr lang="en-US" dirty="0" err="1" smtClean="0"/>
              <a:t>Petkov</a:t>
            </a:r>
            <a:r>
              <a:rPr lang="en-US" dirty="0" smtClean="0"/>
              <a:t>&lt;</a:t>
            </a:r>
            <a:r>
              <a:rPr lang="en-US" dirty="0" err="1" smtClean="0"/>
              <a:t>lastname</a:t>
            </a:r>
            <a:r>
              <a:rPr lang="en-US" dirty="0"/>
              <a:t>&gt;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&lt;age&gt;21&lt;/age&gt;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&lt;/student&gt;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&lt;/class&gt;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843274" y="4206462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hlinkClick r:id="rId2"/>
              </a:rPr>
              <a:t>Линк за указания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8426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203448" y="483108"/>
            <a:ext cx="2737485" cy="2737485"/>
            <a:chOff x="3203448" y="483108"/>
            <a:chExt cx="2737485" cy="2737485"/>
          </a:xfrm>
        </p:grpSpPr>
        <p:sp>
          <p:nvSpPr>
            <p:cNvPr id="4" name="object 4"/>
            <p:cNvSpPr/>
            <p:nvPr/>
          </p:nvSpPr>
          <p:spPr>
            <a:xfrm>
              <a:off x="3203448" y="483108"/>
              <a:ext cx="2737485" cy="2737485"/>
            </a:xfrm>
            <a:custGeom>
              <a:avLst/>
              <a:gdLst/>
              <a:ahLst/>
              <a:cxnLst/>
              <a:rect l="l" t="t" r="r" b="b"/>
              <a:pathLst>
                <a:path w="2737485" h="2737485">
                  <a:moveTo>
                    <a:pt x="1368552" y="0"/>
                  </a:moveTo>
                  <a:lnTo>
                    <a:pt x="1320509" y="827"/>
                  </a:lnTo>
                  <a:lnTo>
                    <a:pt x="1272882" y="3292"/>
                  </a:lnTo>
                  <a:lnTo>
                    <a:pt x="1225698" y="7367"/>
                  </a:lnTo>
                  <a:lnTo>
                    <a:pt x="1178984" y="13025"/>
                  </a:lnTo>
                  <a:lnTo>
                    <a:pt x="1132767" y="20239"/>
                  </a:lnTo>
                  <a:lnTo>
                    <a:pt x="1087074" y="28981"/>
                  </a:lnTo>
                  <a:lnTo>
                    <a:pt x="1041932" y="39225"/>
                  </a:lnTo>
                  <a:lnTo>
                    <a:pt x="997369" y="50943"/>
                  </a:lnTo>
                  <a:lnTo>
                    <a:pt x="953411" y="64109"/>
                  </a:lnTo>
                  <a:lnTo>
                    <a:pt x="910086" y="78695"/>
                  </a:lnTo>
                  <a:lnTo>
                    <a:pt x="867421" y="94673"/>
                  </a:lnTo>
                  <a:lnTo>
                    <a:pt x="825443" y="112017"/>
                  </a:lnTo>
                  <a:lnTo>
                    <a:pt x="784179" y="130700"/>
                  </a:lnTo>
                  <a:lnTo>
                    <a:pt x="743657" y="150694"/>
                  </a:lnTo>
                  <a:lnTo>
                    <a:pt x="703903" y="171973"/>
                  </a:lnTo>
                  <a:lnTo>
                    <a:pt x="664945" y="194509"/>
                  </a:lnTo>
                  <a:lnTo>
                    <a:pt x="626809" y="218275"/>
                  </a:lnTo>
                  <a:lnTo>
                    <a:pt x="589524" y="243243"/>
                  </a:lnTo>
                  <a:lnTo>
                    <a:pt x="553115" y="269388"/>
                  </a:lnTo>
                  <a:lnTo>
                    <a:pt x="517611" y="296681"/>
                  </a:lnTo>
                  <a:lnTo>
                    <a:pt x="483038" y="325095"/>
                  </a:lnTo>
                  <a:lnTo>
                    <a:pt x="449424" y="354604"/>
                  </a:lnTo>
                  <a:lnTo>
                    <a:pt x="416795" y="385180"/>
                  </a:lnTo>
                  <a:lnTo>
                    <a:pt x="385180" y="416795"/>
                  </a:lnTo>
                  <a:lnTo>
                    <a:pt x="354604" y="449424"/>
                  </a:lnTo>
                  <a:lnTo>
                    <a:pt x="325095" y="483038"/>
                  </a:lnTo>
                  <a:lnTo>
                    <a:pt x="296681" y="517611"/>
                  </a:lnTo>
                  <a:lnTo>
                    <a:pt x="269388" y="553115"/>
                  </a:lnTo>
                  <a:lnTo>
                    <a:pt x="243243" y="589524"/>
                  </a:lnTo>
                  <a:lnTo>
                    <a:pt x="218275" y="626809"/>
                  </a:lnTo>
                  <a:lnTo>
                    <a:pt x="194509" y="664945"/>
                  </a:lnTo>
                  <a:lnTo>
                    <a:pt x="171973" y="703903"/>
                  </a:lnTo>
                  <a:lnTo>
                    <a:pt x="150694" y="743657"/>
                  </a:lnTo>
                  <a:lnTo>
                    <a:pt x="130700" y="784179"/>
                  </a:lnTo>
                  <a:lnTo>
                    <a:pt x="112017" y="825443"/>
                  </a:lnTo>
                  <a:lnTo>
                    <a:pt x="94673" y="867421"/>
                  </a:lnTo>
                  <a:lnTo>
                    <a:pt x="78695" y="910086"/>
                  </a:lnTo>
                  <a:lnTo>
                    <a:pt x="64109" y="953411"/>
                  </a:lnTo>
                  <a:lnTo>
                    <a:pt x="50943" y="997369"/>
                  </a:lnTo>
                  <a:lnTo>
                    <a:pt x="39225" y="1041932"/>
                  </a:lnTo>
                  <a:lnTo>
                    <a:pt x="28981" y="1087074"/>
                  </a:lnTo>
                  <a:lnTo>
                    <a:pt x="20239" y="1132767"/>
                  </a:lnTo>
                  <a:lnTo>
                    <a:pt x="13025" y="1178984"/>
                  </a:lnTo>
                  <a:lnTo>
                    <a:pt x="7367" y="1225698"/>
                  </a:lnTo>
                  <a:lnTo>
                    <a:pt x="3292" y="1272882"/>
                  </a:lnTo>
                  <a:lnTo>
                    <a:pt x="827" y="1320509"/>
                  </a:lnTo>
                  <a:lnTo>
                    <a:pt x="0" y="1368552"/>
                  </a:lnTo>
                  <a:lnTo>
                    <a:pt x="827" y="1416594"/>
                  </a:lnTo>
                  <a:lnTo>
                    <a:pt x="3292" y="1464221"/>
                  </a:lnTo>
                  <a:lnTo>
                    <a:pt x="7367" y="1511405"/>
                  </a:lnTo>
                  <a:lnTo>
                    <a:pt x="13025" y="1558119"/>
                  </a:lnTo>
                  <a:lnTo>
                    <a:pt x="20239" y="1604336"/>
                  </a:lnTo>
                  <a:lnTo>
                    <a:pt x="28981" y="1650029"/>
                  </a:lnTo>
                  <a:lnTo>
                    <a:pt x="39225" y="1695171"/>
                  </a:lnTo>
                  <a:lnTo>
                    <a:pt x="50943" y="1739734"/>
                  </a:lnTo>
                  <a:lnTo>
                    <a:pt x="64109" y="1783692"/>
                  </a:lnTo>
                  <a:lnTo>
                    <a:pt x="78695" y="1827017"/>
                  </a:lnTo>
                  <a:lnTo>
                    <a:pt x="94673" y="1869682"/>
                  </a:lnTo>
                  <a:lnTo>
                    <a:pt x="112017" y="1911660"/>
                  </a:lnTo>
                  <a:lnTo>
                    <a:pt x="130700" y="1952924"/>
                  </a:lnTo>
                  <a:lnTo>
                    <a:pt x="150694" y="1993446"/>
                  </a:lnTo>
                  <a:lnTo>
                    <a:pt x="171973" y="2033200"/>
                  </a:lnTo>
                  <a:lnTo>
                    <a:pt x="194509" y="2072158"/>
                  </a:lnTo>
                  <a:lnTo>
                    <a:pt x="218275" y="2110294"/>
                  </a:lnTo>
                  <a:lnTo>
                    <a:pt x="243243" y="2147579"/>
                  </a:lnTo>
                  <a:lnTo>
                    <a:pt x="269388" y="2183988"/>
                  </a:lnTo>
                  <a:lnTo>
                    <a:pt x="296681" y="2219492"/>
                  </a:lnTo>
                  <a:lnTo>
                    <a:pt x="325095" y="2254065"/>
                  </a:lnTo>
                  <a:lnTo>
                    <a:pt x="354604" y="2287679"/>
                  </a:lnTo>
                  <a:lnTo>
                    <a:pt x="385180" y="2320308"/>
                  </a:lnTo>
                  <a:lnTo>
                    <a:pt x="416795" y="2351923"/>
                  </a:lnTo>
                  <a:lnTo>
                    <a:pt x="449424" y="2382499"/>
                  </a:lnTo>
                  <a:lnTo>
                    <a:pt x="483038" y="2412008"/>
                  </a:lnTo>
                  <a:lnTo>
                    <a:pt x="517611" y="2440422"/>
                  </a:lnTo>
                  <a:lnTo>
                    <a:pt x="553115" y="2467715"/>
                  </a:lnTo>
                  <a:lnTo>
                    <a:pt x="589524" y="2493860"/>
                  </a:lnTo>
                  <a:lnTo>
                    <a:pt x="626809" y="2518828"/>
                  </a:lnTo>
                  <a:lnTo>
                    <a:pt x="664945" y="2542594"/>
                  </a:lnTo>
                  <a:lnTo>
                    <a:pt x="703903" y="2565130"/>
                  </a:lnTo>
                  <a:lnTo>
                    <a:pt x="743657" y="2586409"/>
                  </a:lnTo>
                  <a:lnTo>
                    <a:pt x="784179" y="2606403"/>
                  </a:lnTo>
                  <a:lnTo>
                    <a:pt x="825443" y="2625086"/>
                  </a:lnTo>
                  <a:lnTo>
                    <a:pt x="867421" y="2642430"/>
                  </a:lnTo>
                  <a:lnTo>
                    <a:pt x="910086" y="2658408"/>
                  </a:lnTo>
                  <a:lnTo>
                    <a:pt x="953411" y="2672994"/>
                  </a:lnTo>
                  <a:lnTo>
                    <a:pt x="997369" y="2686160"/>
                  </a:lnTo>
                  <a:lnTo>
                    <a:pt x="1041932" y="2697878"/>
                  </a:lnTo>
                  <a:lnTo>
                    <a:pt x="1087074" y="2708122"/>
                  </a:lnTo>
                  <a:lnTo>
                    <a:pt x="1132767" y="2716864"/>
                  </a:lnTo>
                  <a:lnTo>
                    <a:pt x="1178984" y="2724078"/>
                  </a:lnTo>
                  <a:lnTo>
                    <a:pt x="1225698" y="2729736"/>
                  </a:lnTo>
                  <a:lnTo>
                    <a:pt x="1272882" y="2733811"/>
                  </a:lnTo>
                  <a:lnTo>
                    <a:pt x="1320509" y="2736276"/>
                  </a:lnTo>
                  <a:lnTo>
                    <a:pt x="1368552" y="2737104"/>
                  </a:lnTo>
                  <a:lnTo>
                    <a:pt x="1416594" y="2736276"/>
                  </a:lnTo>
                  <a:lnTo>
                    <a:pt x="1464221" y="2733811"/>
                  </a:lnTo>
                  <a:lnTo>
                    <a:pt x="1511405" y="2729736"/>
                  </a:lnTo>
                  <a:lnTo>
                    <a:pt x="1558119" y="2724078"/>
                  </a:lnTo>
                  <a:lnTo>
                    <a:pt x="1604336" y="2716864"/>
                  </a:lnTo>
                  <a:lnTo>
                    <a:pt x="1650029" y="2708122"/>
                  </a:lnTo>
                  <a:lnTo>
                    <a:pt x="1695171" y="2697878"/>
                  </a:lnTo>
                  <a:lnTo>
                    <a:pt x="1739734" y="2686160"/>
                  </a:lnTo>
                  <a:lnTo>
                    <a:pt x="1783692" y="2672994"/>
                  </a:lnTo>
                  <a:lnTo>
                    <a:pt x="1827017" y="2658408"/>
                  </a:lnTo>
                  <a:lnTo>
                    <a:pt x="1869682" y="2642430"/>
                  </a:lnTo>
                  <a:lnTo>
                    <a:pt x="1911660" y="2625086"/>
                  </a:lnTo>
                  <a:lnTo>
                    <a:pt x="1952924" y="2606403"/>
                  </a:lnTo>
                  <a:lnTo>
                    <a:pt x="1993446" y="2586409"/>
                  </a:lnTo>
                  <a:lnTo>
                    <a:pt x="2033200" y="2565130"/>
                  </a:lnTo>
                  <a:lnTo>
                    <a:pt x="2072158" y="2542594"/>
                  </a:lnTo>
                  <a:lnTo>
                    <a:pt x="2110294" y="2518828"/>
                  </a:lnTo>
                  <a:lnTo>
                    <a:pt x="2147579" y="2493860"/>
                  </a:lnTo>
                  <a:lnTo>
                    <a:pt x="2183988" y="2467715"/>
                  </a:lnTo>
                  <a:lnTo>
                    <a:pt x="2219492" y="2440422"/>
                  </a:lnTo>
                  <a:lnTo>
                    <a:pt x="2254065" y="2412008"/>
                  </a:lnTo>
                  <a:lnTo>
                    <a:pt x="2287679" y="2382499"/>
                  </a:lnTo>
                  <a:lnTo>
                    <a:pt x="2320308" y="2351923"/>
                  </a:lnTo>
                  <a:lnTo>
                    <a:pt x="2351923" y="2320308"/>
                  </a:lnTo>
                  <a:lnTo>
                    <a:pt x="2382499" y="2287679"/>
                  </a:lnTo>
                  <a:lnTo>
                    <a:pt x="2412008" y="2254065"/>
                  </a:lnTo>
                  <a:lnTo>
                    <a:pt x="2440422" y="2219492"/>
                  </a:lnTo>
                  <a:lnTo>
                    <a:pt x="2467715" y="2183988"/>
                  </a:lnTo>
                  <a:lnTo>
                    <a:pt x="2493860" y="2147579"/>
                  </a:lnTo>
                  <a:lnTo>
                    <a:pt x="2518828" y="2110294"/>
                  </a:lnTo>
                  <a:lnTo>
                    <a:pt x="2542594" y="2072158"/>
                  </a:lnTo>
                  <a:lnTo>
                    <a:pt x="2565130" y="2033200"/>
                  </a:lnTo>
                  <a:lnTo>
                    <a:pt x="2586409" y="1993446"/>
                  </a:lnTo>
                  <a:lnTo>
                    <a:pt x="2606403" y="1952924"/>
                  </a:lnTo>
                  <a:lnTo>
                    <a:pt x="2625086" y="1911660"/>
                  </a:lnTo>
                  <a:lnTo>
                    <a:pt x="2642430" y="1869682"/>
                  </a:lnTo>
                  <a:lnTo>
                    <a:pt x="2658408" y="1827017"/>
                  </a:lnTo>
                  <a:lnTo>
                    <a:pt x="2672994" y="1783692"/>
                  </a:lnTo>
                  <a:lnTo>
                    <a:pt x="2686160" y="1739734"/>
                  </a:lnTo>
                  <a:lnTo>
                    <a:pt x="2697878" y="1695171"/>
                  </a:lnTo>
                  <a:lnTo>
                    <a:pt x="2708122" y="1650029"/>
                  </a:lnTo>
                  <a:lnTo>
                    <a:pt x="2716864" y="1604336"/>
                  </a:lnTo>
                  <a:lnTo>
                    <a:pt x="2724078" y="1558119"/>
                  </a:lnTo>
                  <a:lnTo>
                    <a:pt x="2729736" y="1511405"/>
                  </a:lnTo>
                  <a:lnTo>
                    <a:pt x="2733811" y="1464221"/>
                  </a:lnTo>
                  <a:lnTo>
                    <a:pt x="2736276" y="1416594"/>
                  </a:lnTo>
                  <a:lnTo>
                    <a:pt x="2737104" y="1368552"/>
                  </a:lnTo>
                  <a:lnTo>
                    <a:pt x="2736276" y="1320509"/>
                  </a:lnTo>
                  <a:lnTo>
                    <a:pt x="2733811" y="1272882"/>
                  </a:lnTo>
                  <a:lnTo>
                    <a:pt x="2729736" y="1225698"/>
                  </a:lnTo>
                  <a:lnTo>
                    <a:pt x="2724078" y="1178984"/>
                  </a:lnTo>
                  <a:lnTo>
                    <a:pt x="2716864" y="1132767"/>
                  </a:lnTo>
                  <a:lnTo>
                    <a:pt x="2708122" y="1087074"/>
                  </a:lnTo>
                  <a:lnTo>
                    <a:pt x="2697878" y="1041932"/>
                  </a:lnTo>
                  <a:lnTo>
                    <a:pt x="2686160" y="997369"/>
                  </a:lnTo>
                  <a:lnTo>
                    <a:pt x="2672994" y="953411"/>
                  </a:lnTo>
                  <a:lnTo>
                    <a:pt x="2658408" y="910086"/>
                  </a:lnTo>
                  <a:lnTo>
                    <a:pt x="2642430" y="867421"/>
                  </a:lnTo>
                  <a:lnTo>
                    <a:pt x="2625086" y="825443"/>
                  </a:lnTo>
                  <a:lnTo>
                    <a:pt x="2606403" y="784179"/>
                  </a:lnTo>
                  <a:lnTo>
                    <a:pt x="2586409" y="743657"/>
                  </a:lnTo>
                  <a:lnTo>
                    <a:pt x="2565130" y="703903"/>
                  </a:lnTo>
                  <a:lnTo>
                    <a:pt x="2542594" y="664945"/>
                  </a:lnTo>
                  <a:lnTo>
                    <a:pt x="2518828" y="626809"/>
                  </a:lnTo>
                  <a:lnTo>
                    <a:pt x="2493860" y="589524"/>
                  </a:lnTo>
                  <a:lnTo>
                    <a:pt x="2467715" y="553115"/>
                  </a:lnTo>
                  <a:lnTo>
                    <a:pt x="2440422" y="517611"/>
                  </a:lnTo>
                  <a:lnTo>
                    <a:pt x="2412008" y="483038"/>
                  </a:lnTo>
                  <a:lnTo>
                    <a:pt x="2382499" y="449424"/>
                  </a:lnTo>
                  <a:lnTo>
                    <a:pt x="2351923" y="416795"/>
                  </a:lnTo>
                  <a:lnTo>
                    <a:pt x="2320308" y="385180"/>
                  </a:lnTo>
                  <a:lnTo>
                    <a:pt x="2287679" y="354604"/>
                  </a:lnTo>
                  <a:lnTo>
                    <a:pt x="2254065" y="325095"/>
                  </a:lnTo>
                  <a:lnTo>
                    <a:pt x="2219492" y="296681"/>
                  </a:lnTo>
                  <a:lnTo>
                    <a:pt x="2183988" y="269388"/>
                  </a:lnTo>
                  <a:lnTo>
                    <a:pt x="2147579" y="243243"/>
                  </a:lnTo>
                  <a:lnTo>
                    <a:pt x="2110294" y="218275"/>
                  </a:lnTo>
                  <a:lnTo>
                    <a:pt x="2072158" y="194509"/>
                  </a:lnTo>
                  <a:lnTo>
                    <a:pt x="2033200" y="171973"/>
                  </a:lnTo>
                  <a:lnTo>
                    <a:pt x="1993446" y="150694"/>
                  </a:lnTo>
                  <a:lnTo>
                    <a:pt x="1952924" y="130700"/>
                  </a:lnTo>
                  <a:lnTo>
                    <a:pt x="1911660" y="112017"/>
                  </a:lnTo>
                  <a:lnTo>
                    <a:pt x="1869682" y="94673"/>
                  </a:lnTo>
                  <a:lnTo>
                    <a:pt x="1827017" y="78695"/>
                  </a:lnTo>
                  <a:lnTo>
                    <a:pt x="1783692" y="64109"/>
                  </a:lnTo>
                  <a:lnTo>
                    <a:pt x="1739734" y="50943"/>
                  </a:lnTo>
                  <a:lnTo>
                    <a:pt x="1695171" y="39225"/>
                  </a:lnTo>
                  <a:lnTo>
                    <a:pt x="1650029" y="28981"/>
                  </a:lnTo>
                  <a:lnTo>
                    <a:pt x="1604336" y="20239"/>
                  </a:lnTo>
                  <a:lnTo>
                    <a:pt x="1558119" y="13025"/>
                  </a:lnTo>
                  <a:lnTo>
                    <a:pt x="1511405" y="7367"/>
                  </a:lnTo>
                  <a:lnTo>
                    <a:pt x="1464221" y="3292"/>
                  </a:lnTo>
                  <a:lnTo>
                    <a:pt x="1416594" y="827"/>
                  </a:lnTo>
                  <a:lnTo>
                    <a:pt x="1368552" y="0"/>
                  </a:lnTo>
                  <a:close/>
                </a:path>
              </a:pathLst>
            </a:custGeom>
            <a:solidFill>
              <a:srgbClr val="D15A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95928" y="1059180"/>
              <a:ext cx="1434084" cy="14950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54146" y="3535476"/>
            <a:ext cx="2237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</a:rPr>
              <a:t>Въпроси</a:t>
            </a:r>
            <a:r>
              <a:rPr sz="3600" spc="-105" dirty="0">
                <a:solidFill>
                  <a:srgbClr val="3E3E3E"/>
                </a:solidFill>
              </a:rPr>
              <a:t> </a:t>
            </a:r>
            <a:r>
              <a:rPr sz="3600" dirty="0">
                <a:solidFill>
                  <a:srgbClr val="3E3E3E"/>
                </a:solidFill>
              </a:rPr>
              <a:t>?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784" y="199085"/>
            <a:ext cx="22993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Цел на</a:t>
            </a:r>
            <a:r>
              <a:rPr spc="-114" dirty="0"/>
              <a:t> </a:t>
            </a:r>
            <a:r>
              <a:rPr spc="-5" dirty="0"/>
              <a:t>XSD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924" y="1830450"/>
            <a:ext cx="701992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Целта </a:t>
            </a:r>
            <a:r>
              <a:rPr sz="1600" spc="-10" dirty="0">
                <a:latin typeface="Arial"/>
                <a:cs typeface="Arial"/>
              </a:rPr>
              <a:t>на </a:t>
            </a:r>
            <a:r>
              <a:rPr sz="1600" spc="-5" dirty="0">
                <a:latin typeface="Arial"/>
                <a:cs typeface="Arial"/>
              </a:rPr>
              <a:t>XSD е да </a:t>
            </a:r>
            <a:r>
              <a:rPr sz="1600" spc="-10" dirty="0">
                <a:latin typeface="Arial"/>
                <a:cs typeface="Arial"/>
              </a:rPr>
              <a:t>опише </a:t>
            </a:r>
            <a:r>
              <a:rPr sz="1600" spc="-5" dirty="0">
                <a:latin typeface="Arial"/>
                <a:cs typeface="Arial"/>
              </a:rPr>
              <a:t>правилно </a:t>
            </a:r>
            <a:r>
              <a:rPr sz="1600" spc="-10" dirty="0">
                <a:latin typeface="Arial"/>
                <a:cs typeface="Arial"/>
              </a:rPr>
              <a:t>структурата на </a:t>
            </a:r>
            <a:r>
              <a:rPr sz="1600" spc="-5" dirty="0">
                <a:latin typeface="Arial"/>
                <a:cs typeface="Arial"/>
              </a:rPr>
              <a:t>даден XML</a:t>
            </a:r>
            <a:r>
              <a:rPr sz="1600" spc="2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документ: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Елементите </a:t>
            </a:r>
            <a:r>
              <a:rPr sz="1600" spc="-5" dirty="0">
                <a:latin typeface="Arial"/>
                <a:cs typeface="Arial"/>
              </a:rPr>
              <a:t>и </a:t>
            </a:r>
            <a:r>
              <a:rPr sz="1600" spc="-10" dirty="0">
                <a:latin typeface="Arial"/>
                <a:cs typeface="Arial"/>
              </a:rPr>
              <a:t>атрибутите, </a:t>
            </a:r>
            <a:r>
              <a:rPr sz="1600" spc="-5" dirty="0">
                <a:latin typeface="Arial"/>
                <a:cs typeface="Arial"/>
              </a:rPr>
              <a:t>които присъстват в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документа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Броят </a:t>
            </a:r>
            <a:r>
              <a:rPr sz="1600" spc="-5" dirty="0">
                <a:latin typeface="Arial"/>
                <a:cs typeface="Arial"/>
              </a:rPr>
              <a:t>и редът </a:t>
            </a:r>
            <a:r>
              <a:rPr sz="1600" spc="-10" dirty="0">
                <a:latin typeface="Arial"/>
                <a:cs typeface="Arial"/>
              </a:rPr>
              <a:t>на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елементите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Типовете </a:t>
            </a:r>
            <a:r>
              <a:rPr sz="1600" spc="-10" dirty="0">
                <a:latin typeface="Arial"/>
                <a:cs typeface="Arial"/>
              </a:rPr>
              <a:t>на елементите </a:t>
            </a:r>
            <a:r>
              <a:rPr sz="1600" spc="-5" dirty="0">
                <a:latin typeface="Arial"/>
                <a:cs typeface="Arial"/>
              </a:rPr>
              <a:t>и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атрибутите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Default и фиксирани стойности </a:t>
            </a:r>
            <a:r>
              <a:rPr sz="1600" spc="-10" dirty="0">
                <a:latin typeface="Arial"/>
                <a:cs typeface="Arial"/>
              </a:rPr>
              <a:t>на елементите </a:t>
            </a:r>
            <a:r>
              <a:rPr sz="1600" spc="-5" dirty="0">
                <a:latin typeface="Arial"/>
                <a:cs typeface="Arial"/>
              </a:rPr>
              <a:t>и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атрибутите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2311" y="179019"/>
            <a:ext cx="2233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Защо</a:t>
            </a:r>
            <a:r>
              <a:rPr spc="-80" dirty="0"/>
              <a:t> </a:t>
            </a:r>
            <a:r>
              <a:rPr dirty="0"/>
              <a:t>XSD?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3907" y="1534744"/>
            <a:ext cx="5269230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XSD е </a:t>
            </a:r>
            <a:r>
              <a:rPr sz="1600" dirty="0">
                <a:latin typeface="Arial"/>
                <a:cs typeface="Arial"/>
              </a:rPr>
              <a:t>XML </a:t>
            </a:r>
            <a:r>
              <a:rPr sz="1600" spc="-5" dirty="0">
                <a:latin typeface="Arial"/>
                <a:cs typeface="Arial"/>
              </a:rPr>
              <a:t>базирана и </a:t>
            </a:r>
            <a:r>
              <a:rPr sz="1600" spc="-10" dirty="0">
                <a:latin typeface="Arial"/>
                <a:cs typeface="Arial"/>
              </a:rPr>
              <a:t>по-мощна </a:t>
            </a:r>
            <a:r>
              <a:rPr sz="1600" spc="-5" dirty="0">
                <a:latin typeface="Arial"/>
                <a:cs typeface="Arial"/>
              </a:rPr>
              <a:t>алтернатива на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DTD.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По-лесно се валидира коректността </a:t>
            </a:r>
            <a:r>
              <a:rPr sz="1600" spc="-10" dirty="0">
                <a:latin typeface="Arial"/>
                <a:cs typeface="Arial"/>
              </a:rPr>
              <a:t>на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данните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По-лесно се дефинират </a:t>
            </a:r>
            <a:r>
              <a:rPr sz="1600" spc="-10" dirty="0">
                <a:latin typeface="Arial"/>
                <a:cs typeface="Arial"/>
              </a:rPr>
              <a:t>ограниченията на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данните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По-лесно се дефинира </a:t>
            </a:r>
            <a:r>
              <a:rPr sz="1600" spc="-10" dirty="0">
                <a:latin typeface="Arial"/>
                <a:cs typeface="Arial"/>
              </a:rPr>
              <a:t>форматът на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данните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По-лесно се </a:t>
            </a:r>
            <a:r>
              <a:rPr sz="1600" spc="-10" dirty="0">
                <a:latin typeface="Arial"/>
                <a:cs typeface="Arial"/>
              </a:rPr>
              <a:t>преобразуват данни </a:t>
            </a:r>
            <a:r>
              <a:rPr sz="1600" spc="-5" dirty="0">
                <a:latin typeface="Arial"/>
                <a:cs typeface="Arial"/>
              </a:rPr>
              <a:t>от </a:t>
            </a:r>
            <a:r>
              <a:rPr sz="1600" spc="-10" dirty="0">
                <a:latin typeface="Arial"/>
                <a:cs typeface="Arial"/>
              </a:rPr>
              <a:t>различен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тип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226" y="179019"/>
            <a:ext cx="5640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Коректност </a:t>
            </a:r>
            <a:r>
              <a:rPr dirty="0"/>
              <a:t>на </a:t>
            </a:r>
            <a:r>
              <a:rPr spc="-5" dirty="0"/>
              <a:t>данните </a:t>
            </a:r>
            <a:r>
              <a:rPr dirty="0"/>
              <a:t>в</a:t>
            </a:r>
            <a:r>
              <a:rPr spc="-120" dirty="0"/>
              <a:t> </a:t>
            </a:r>
            <a:r>
              <a:rPr spc="-5" dirty="0"/>
              <a:t>XSD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7874" y="1000505"/>
            <a:ext cx="68668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При изпращане </a:t>
            </a:r>
            <a:r>
              <a:rPr sz="1600" spc="-10" dirty="0">
                <a:latin typeface="Arial"/>
                <a:cs typeface="Arial"/>
              </a:rPr>
              <a:t>на данни </a:t>
            </a:r>
            <a:r>
              <a:rPr sz="1600" spc="-5" dirty="0">
                <a:latin typeface="Arial"/>
                <a:cs typeface="Arial"/>
              </a:rPr>
              <a:t>е от съществено </a:t>
            </a:r>
            <a:r>
              <a:rPr sz="1600" spc="-10" dirty="0">
                <a:latin typeface="Arial"/>
                <a:cs typeface="Arial"/>
              </a:rPr>
              <a:t>значение </a:t>
            </a:r>
            <a:r>
              <a:rPr sz="1600" spc="-5" dirty="0">
                <a:latin typeface="Arial"/>
                <a:cs typeface="Arial"/>
              </a:rPr>
              <a:t>и двете страни</a:t>
            </a:r>
            <a:r>
              <a:rPr sz="1600" spc="25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да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имат еднакво разбиране </a:t>
            </a:r>
            <a:r>
              <a:rPr sz="1600" spc="-5" dirty="0">
                <a:latin typeface="Arial"/>
                <a:cs typeface="Arial"/>
              </a:rPr>
              <a:t>за смисъла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им.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Дата </a:t>
            </a:r>
            <a:r>
              <a:rPr sz="1600" spc="-5" dirty="0">
                <a:latin typeface="Arial"/>
                <a:cs typeface="Arial"/>
              </a:rPr>
              <a:t>като </a:t>
            </a:r>
            <a:r>
              <a:rPr sz="1600" spc="-5" dirty="0">
                <a:solidFill>
                  <a:srgbClr val="D15A12"/>
                </a:solidFill>
                <a:latin typeface="Arial"/>
                <a:cs typeface="Arial"/>
              </a:rPr>
              <a:t>"03-11-2004“ </a:t>
            </a:r>
            <a:r>
              <a:rPr sz="1600" spc="-10" dirty="0">
                <a:latin typeface="Arial"/>
                <a:cs typeface="Arial"/>
              </a:rPr>
              <a:t>може </a:t>
            </a:r>
            <a:r>
              <a:rPr sz="1600" spc="-5" dirty="0">
                <a:latin typeface="Arial"/>
                <a:cs typeface="Arial"/>
              </a:rPr>
              <a:t>да се интерпретира като </a:t>
            </a:r>
            <a:r>
              <a:rPr sz="1600" spc="-5" dirty="0">
                <a:solidFill>
                  <a:srgbClr val="D15A12"/>
                </a:solidFill>
                <a:latin typeface="Arial"/>
                <a:cs typeface="Arial"/>
              </a:rPr>
              <a:t>3 </a:t>
            </a:r>
            <a:r>
              <a:rPr sz="1600" spc="-10" dirty="0">
                <a:solidFill>
                  <a:srgbClr val="D15A12"/>
                </a:solidFill>
                <a:latin typeface="Arial"/>
                <a:cs typeface="Arial"/>
              </a:rPr>
              <a:t>ноември </a:t>
            </a:r>
            <a:r>
              <a:rPr sz="1600" spc="-5" dirty="0">
                <a:solidFill>
                  <a:srgbClr val="D15A12"/>
                </a:solidFill>
                <a:latin typeface="Arial"/>
                <a:cs typeface="Arial"/>
              </a:rPr>
              <a:t>или </a:t>
            </a:r>
            <a:r>
              <a:rPr sz="1600" spc="-10" dirty="0">
                <a:solidFill>
                  <a:srgbClr val="D15A12"/>
                </a:solidFill>
                <a:latin typeface="Arial"/>
                <a:cs typeface="Arial"/>
              </a:rPr>
              <a:t>11  март </a:t>
            </a:r>
            <a:r>
              <a:rPr sz="1600" spc="-5" dirty="0">
                <a:latin typeface="Arial"/>
                <a:cs typeface="Arial"/>
              </a:rPr>
              <a:t>в </a:t>
            </a:r>
            <a:r>
              <a:rPr sz="1600" spc="-10" dirty="0">
                <a:latin typeface="Arial"/>
                <a:cs typeface="Arial"/>
              </a:rPr>
              <a:t>различните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страни.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7874" y="2951733"/>
            <a:ext cx="68319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При използване </a:t>
            </a:r>
            <a:r>
              <a:rPr sz="1600" spc="-10" dirty="0">
                <a:latin typeface="Arial"/>
                <a:cs typeface="Arial"/>
              </a:rPr>
              <a:t>на </a:t>
            </a:r>
            <a:r>
              <a:rPr sz="1600" spc="-5" dirty="0">
                <a:latin typeface="Arial"/>
                <a:cs typeface="Arial"/>
              </a:rPr>
              <a:t>XML по следния </a:t>
            </a:r>
            <a:r>
              <a:rPr sz="1600" spc="-10" dirty="0">
                <a:latin typeface="Arial"/>
                <a:cs typeface="Arial"/>
              </a:rPr>
              <a:t>начин </a:t>
            </a:r>
            <a:r>
              <a:rPr sz="1600" spc="-5" dirty="0">
                <a:latin typeface="Arial"/>
                <a:cs typeface="Arial"/>
              </a:rPr>
              <a:t>се избягват </a:t>
            </a:r>
            <a:r>
              <a:rPr sz="1600" spc="-10" dirty="0">
                <a:latin typeface="Arial"/>
                <a:cs typeface="Arial"/>
              </a:rPr>
              <a:t>евентуални  </a:t>
            </a:r>
            <a:r>
              <a:rPr sz="1600" spc="-5" dirty="0">
                <a:latin typeface="Arial"/>
                <a:cs typeface="Arial"/>
              </a:rPr>
              <a:t>грешки, тъй като типът </a:t>
            </a:r>
            <a:r>
              <a:rPr sz="1600" spc="-5" dirty="0">
                <a:solidFill>
                  <a:srgbClr val="D15A12"/>
                </a:solidFill>
                <a:latin typeface="Arial"/>
                <a:cs typeface="Arial"/>
              </a:rPr>
              <a:t>“date“ </a:t>
            </a:r>
            <a:r>
              <a:rPr sz="1600" spc="-5" dirty="0">
                <a:latin typeface="Arial"/>
                <a:cs typeface="Arial"/>
              </a:rPr>
              <a:t>изисква дата </a:t>
            </a:r>
            <a:r>
              <a:rPr sz="1600" spc="-10" dirty="0">
                <a:latin typeface="Arial"/>
                <a:cs typeface="Arial"/>
              </a:rPr>
              <a:t>във формат</a:t>
            </a:r>
            <a:r>
              <a:rPr sz="1600" spc="250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D15A12"/>
                </a:solidFill>
                <a:latin typeface="Arial"/>
                <a:cs typeface="Arial"/>
              </a:rPr>
              <a:t>"YYYY-MM-DD"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24911" y="2479548"/>
            <a:ext cx="3189732" cy="277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9127" y="3102864"/>
            <a:ext cx="3285744" cy="118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5652" y="199085"/>
            <a:ext cx="21259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XML с</a:t>
            </a:r>
            <a:r>
              <a:rPr spc="-100" dirty="0"/>
              <a:t> </a:t>
            </a:r>
            <a:r>
              <a:rPr dirty="0"/>
              <a:t>DTD</a:t>
            </a:r>
          </a:p>
        </p:txBody>
      </p:sp>
      <p:sp>
        <p:nvSpPr>
          <p:cNvPr id="4" name="object 4"/>
          <p:cNvSpPr/>
          <p:nvPr/>
        </p:nvSpPr>
        <p:spPr>
          <a:xfrm>
            <a:off x="2795016" y="861060"/>
            <a:ext cx="3553967" cy="1552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61060"/>
            <a:ext cx="9144000" cy="4282440"/>
            <a:chOff x="0" y="861060"/>
            <a:chExt cx="9144000" cy="4282440"/>
          </a:xfrm>
        </p:grpSpPr>
        <p:sp>
          <p:nvSpPr>
            <p:cNvPr id="3" name="object 3"/>
            <p:cNvSpPr/>
            <p:nvPr/>
          </p:nvSpPr>
          <p:spPr>
            <a:xfrm>
              <a:off x="420623" y="861060"/>
              <a:ext cx="4334256" cy="3877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70932" y="861060"/>
              <a:ext cx="3552444" cy="15529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5652" y="199085"/>
            <a:ext cx="2125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XML с</a:t>
            </a:r>
            <a:r>
              <a:rPr spc="-100" dirty="0"/>
              <a:t> </a:t>
            </a:r>
            <a:r>
              <a:rPr spc="-5" dirty="0"/>
              <a:t>XSD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68900" y="2622041"/>
            <a:ext cx="324866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Елементът </a:t>
            </a:r>
            <a:r>
              <a:rPr sz="1600" spc="-5" dirty="0">
                <a:latin typeface="Arial"/>
                <a:cs typeface="Arial"/>
              </a:rPr>
              <a:t>“note” е от комплексен  тип, тъй като </a:t>
            </a:r>
            <a:r>
              <a:rPr sz="1600" spc="-10" dirty="0">
                <a:latin typeface="Arial"/>
                <a:cs typeface="Arial"/>
              </a:rPr>
              <a:t>има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поделементи.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 marR="1016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Другите елементи </a:t>
            </a:r>
            <a:r>
              <a:rPr sz="1600" spc="-5" dirty="0">
                <a:latin typeface="Arial"/>
                <a:cs typeface="Arial"/>
              </a:rPr>
              <a:t>“to”, ”from”,  ”heading”, </a:t>
            </a:r>
            <a:r>
              <a:rPr sz="1600" spc="-10" dirty="0">
                <a:latin typeface="Arial"/>
                <a:cs typeface="Arial"/>
              </a:rPr>
              <a:t>”body” </a:t>
            </a:r>
            <a:r>
              <a:rPr sz="1600" spc="-5" dirty="0">
                <a:latin typeface="Arial"/>
                <a:cs typeface="Arial"/>
              </a:rPr>
              <a:t>са от </a:t>
            </a:r>
            <a:r>
              <a:rPr sz="1600" spc="-10" dirty="0">
                <a:latin typeface="Arial"/>
                <a:cs typeface="Arial"/>
              </a:rPr>
              <a:t>обикновен  </a:t>
            </a:r>
            <a:r>
              <a:rPr sz="1600" spc="-5" dirty="0">
                <a:latin typeface="Arial"/>
                <a:cs typeface="Arial"/>
              </a:rPr>
              <a:t>тип, </a:t>
            </a:r>
            <a:r>
              <a:rPr sz="1600" spc="-10" dirty="0">
                <a:latin typeface="Arial"/>
                <a:cs typeface="Arial"/>
              </a:rPr>
              <a:t>защото не </a:t>
            </a:r>
            <a:r>
              <a:rPr sz="1600" spc="-5" dirty="0">
                <a:latin typeface="Arial"/>
                <a:cs typeface="Arial"/>
              </a:rPr>
              <a:t>съдържат </a:t>
            </a:r>
            <a:r>
              <a:rPr sz="1600" spc="-10" dirty="0">
                <a:latin typeface="Arial"/>
                <a:cs typeface="Arial"/>
              </a:rPr>
              <a:t>други  елементи.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2576" y="2194940"/>
            <a:ext cx="2848610" cy="1391285"/>
          </a:xfrm>
          <a:custGeom>
            <a:avLst/>
            <a:gdLst/>
            <a:ahLst/>
            <a:cxnLst/>
            <a:rect l="l" t="t" r="r" b="b"/>
            <a:pathLst>
              <a:path w="2848610" h="1391285">
                <a:moveTo>
                  <a:pt x="2770124" y="1300238"/>
                </a:moveTo>
                <a:lnTo>
                  <a:pt x="1836191" y="789533"/>
                </a:lnTo>
                <a:lnTo>
                  <a:pt x="1839506" y="783463"/>
                </a:lnTo>
                <a:lnTo>
                  <a:pt x="1851406" y="761746"/>
                </a:lnTo>
                <a:lnTo>
                  <a:pt x="1766316" y="758571"/>
                </a:lnTo>
                <a:lnTo>
                  <a:pt x="1814830" y="828548"/>
                </a:lnTo>
                <a:lnTo>
                  <a:pt x="1830082" y="800696"/>
                </a:lnTo>
                <a:lnTo>
                  <a:pt x="2744330" y="1300645"/>
                </a:lnTo>
                <a:lnTo>
                  <a:pt x="1947189" y="1346860"/>
                </a:lnTo>
                <a:lnTo>
                  <a:pt x="1945386" y="1315085"/>
                </a:lnTo>
                <a:lnTo>
                  <a:pt x="1871472" y="1357503"/>
                </a:lnTo>
                <a:lnTo>
                  <a:pt x="1949704" y="1391158"/>
                </a:lnTo>
                <a:lnTo>
                  <a:pt x="1947938" y="1360170"/>
                </a:lnTo>
                <a:lnTo>
                  <a:pt x="1947900" y="1359446"/>
                </a:lnTo>
                <a:lnTo>
                  <a:pt x="2767457" y="1312037"/>
                </a:lnTo>
                <a:lnTo>
                  <a:pt x="2767076" y="1305814"/>
                </a:lnTo>
                <a:lnTo>
                  <a:pt x="2770124" y="1300238"/>
                </a:lnTo>
                <a:close/>
              </a:path>
              <a:path w="2848610" h="1391285">
                <a:moveTo>
                  <a:pt x="2848610" y="583819"/>
                </a:moveTo>
                <a:lnTo>
                  <a:pt x="75958" y="31191"/>
                </a:lnTo>
                <a:lnTo>
                  <a:pt x="76454" y="28702"/>
                </a:lnTo>
                <a:lnTo>
                  <a:pt x="82169" y="0"/>
                </a:lnTo>
                <a:lnTo>
                  <a:pt x="0" y="22479"/>
                </a:lnTo>
                <a:lnTo>
                  <a:pt x="67310" y="74676"/>
                </a:lnTo>
                <a:lnTo>
                  <a:pt x="73482" y="43649"/>
                </a:lnTo>
                <a:lnTo>
                  <a:pt x="2846197" y="596265"/>
                </a:lnTo>
                <a:lnTo>
                  <a:pt x="2848610" y="583819"/>
                </a:lnTo>
                <a:close/>
              </a:path>
            </a:pathLst>
          </a:custGeom>
          <a:solidFill>
            <a:srgbClr val="D156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235" y="199085"/>
            <a:ext cx="4212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Референция </a:t>
            </a:r>
            <a:r>
              <a:rPr dirty="0"/>
              <a:t>към</a:t>
            </a:r>
            <a:r>
              <a:rPr spc="-65" dirty="0"/>
              <a:t> </a:t>
            </a:r>
            <a:r>
              <a:rPr spc="-5" dirty="0"/>
              <a:t>XSD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72310" y="1264919"/>
            <a:ext cx="5009515" cy="2447925"/>
            <a:chOff x="1972310" y="1264919"/>
            <a:chExt cx="5009515" cy="2447925"/>
          </a:xfrm>
        </p:grpSpPr>
        <p:sp>
          <p:nvSpPr>
            <p:cNvPr id="4" name="object 4"/>
            <p:cNvSpPr/>
            <p:nvPr/>
          </p:nvSpPr>
          <p:spPr>
            <a:xfrm>
              <a:off x="2162556" y="1264919"/>
              <a:ext cx="4818888" cy="24475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72310" y="1897252"/>
              <a:ext cx="190500" cy="1739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0789" y="1760981"/>
            <a:ext cx="1774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Default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namespace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11824" y="1801875"/>
            <a:ext cx="958215" cy="619760"/>
          </a:xfrm>
          <a:custGeom>
            <a:avLst/>
            <a:gdLst/>
            <a:ahLst/>
            <a:cxnLst/>
            <a:rect l="l" t="t" r="r" b="b"/>
            <a:pathLst>
              <a:path w="958215" h="619760">
                <a:moveTo>
                  <a:pt x="854329" y="11176"/>
                </a:moveTo>
                <a:lnTo>
                  <a:pt x="848360" y="0"/>
                </a:lnTo>
                <a:lnTo>
                  <a:pt x="64325" y="416179"/>
                </a:lnTo>
                <a:lnTo>
                  <a:pt x="49403" y="388112"/>
                </a:lnTo>
                <a:lnTo>
                  <a:pt x="0" y="457581"/>
                </a:lnTo>
                <a:lnTo>
                  <a:pt x="85217" y="455422"/>
                </a:lnTo>
                <a:lnTo>
                  <a:pt x="73456" y="433324"/>
                </a:lnTo>
                <a:lnTo>
                  <a:pt x="70281" y="427367"/>
                </a:lnTo>
                <a:lnTo>
                  <a:pt x="854329" y="11176"/>
                </a:lnTo>
                <a:close/>
              </a:path>
              <a:path w="958215" h="619760">
                <a:moveTo>
                  <a:pt x="958088" y="464058"/>
                </a:moveTo>
                <a:lnTo>
                  <a:pt x="953135" y="452374"/>
                </a:lnTo>
                <a:lnTo>
                  <a:pt x="652970" y="578624"/>
                </a:lnTo>
                <a:lnTo>
                  <a:pt x="640715" y="549402"/>
                </a:lnTo>
                <a:lnTo>
                  <a:pt x="585216" y="614045"/>
                </a:lnTo>
                <a:lnTo>
                  <a:pt x="670179" y="619633"/>
                </a:lnTo>
                <a:lnTo>
                  <a:pt x="659993" y="595376"/>
                </a:lnTo>
                <a:lnTo>
                  <a:pt x="657923" y="590435"/>
                </a:lnTo>
                <a:lnTo>
                  <a:pt x="958088" y="464058"/>
                </a:lnTo>
                <a:close/>
              </a:path>
            </a:pathLst>
          </a:custGeom>
          <a:solidFill>
            <a:srgbClr val="D156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47890" y="1591817"/>
            <a:ext cx="1108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Namespace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47890" y="2062429"/>
            <a:ext cx="13017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Локацията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на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XSD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E3E3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826</Words>
  <Application>Microsoft Office PowerPoint</Application>
  <PresentationFormat>On-screen Show (16:9)</PresentationFormat>
  <Paragraphs>132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PowerPoint Presentation</vt:lpstr>
      <vt:lpstr>PowerPoint Presentation</vt:lpstr>
      <vt:lpstr>XSD</vt:lpstr>
      <vt:lpstr>Цел на XSD</vt:lpstr>
      <vt:lpstr>Защо XSD?</vt:lpstr>
      <vt:lpstr>Коректност на данните в XSD</vt:lpstr>
      <vt:lpstr>XML с DTD</vt:lpstr>
      <vt:lpstr>XML с XSD</vt:lpstr>
      <vt:lpstr>Референция към XSD</vt:lpstr>
      <vt:lpstr>XSD- &lt;schema&gt; елемент</vt:lpstr>
      <vt:lpstr>XSD обикновен елемент</vt:lpstr>
      <vt:lpstr>XSD обикновен елемент</vt:lpstr>
      <vt:lpstr>XSD обикновен елемент –  default vs fixed</vt:lpstr>
      <vt:lpstr>XSD атрибути</vt:lpstr>
      <vt:lpstr>XSD атрибути– default vs fixed</vt:lpstr>
      <vt:lpstr>XSD атрибути</vt:lpstr>
      <vt:lpstr>XSD атрибути-ограничения</vt:lpstr>
      <vt:lpstr>XSD атрибути-ограничения</vt:lpstr>
      <vt:lpstr>XSD атрибути-ограничения</vt:lpstr>
      <vt:lpstr>XSD атрибути-ограничения</vt:lpstr>
      <vt:lpstr>XSD атрибути-ограничения</vt:lpstr>
      <vt:lpstr>XSD атрибути-ограничения</vt:lpstr>
      <vt:lpstr>XSD атрибути-ограничения</vt:lpstr>
      <vt:lpstr>XSD атрибути-ограничения</vt:lpstr>
      <vt:lpstr>XSD атрибути-ограничения</vt:lpstr>
      <vt:lpstr>XSD атрибути-ограничения</vt:lpstr>
      <vt:lpstr>XSD атрибути-ограничения</vt:lpstr>
      <vt:lpstr>XSD атрибути-ограничения</vt:lpstr>
      <vt:lpstr>XSD атрибути-ограничения</vt:lpstr>
      <vt:lpstr>Упражнение за създаване на XSD от XML файл</vt:lpstr>
      <vt:lpstr>Въпроси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Светлана Чепилска</dc:creator>
  <cp:lastModifiedBy>Светлана Чепилска</cp:lastModifiedBy>
  <cp:revision>7</cp:revision>
  <dcterms:created xsi:type="dcterms:W3CDTF">2022-10-25T09:45:38Z</dcterms:created>
  <dcterms:modified xsi:type="dcterms:W3CDTF">2022-11-15T08:35:47Z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2022-10-25T00:00:00Z</vt:filetime>
  </property>
</Properties>
</file>