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</p:sldMasterIdLst>
  <p:notesMasterIdLst>
    <p:notesMasterId r:id="rId47"/>
  </p:notesMasterIdLst>
  <p:sldIdLst>
    <p:sldId id="256" r:id="rId3"/>
    <p:sldId id="257" r:id="rId4"/>
    <p:sldId id="302" r:id="rId5"/>
    <p:sldId id="260" r:id="rId6"/>
    <p:sldId id="301" r:id="rId7"/>
    <p:sldId id="305" r:id="rId8"/>
    <p:sldId id="303" r:id="rId9"/>
    <p:sldId id="306" r:id="rId10"/>
    <p:sldId id="308" r:id="rId11"/>
    <p:sldId id="304" r:id="rId12"/>
    <p:sldId id="307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5" r:id="rId29"/>
    <p:sldId id="326" r:id="rId30"/>
    <p:sldId id="327" r:id="rId31"/>
    <p:sldId id="324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295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882EF-C878-4288-9C4B-B11B2C3998CF}">
  <a:tblStyle styleId="{3E4882EF-C878-4288-9C4B-B11B2C3998C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9E6"/>
          </a:solidFill>
        </a:fill>
      </a:tcStyle>
    </a:wholeTbl>
    <a:band1H>
      <a:tcTxStyle/>
      <a:tcStyle>
        <a:tcBdr/>
        <a:fill>
          <a:solidFill>
            <a:srgbClr val="EED0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ED0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5152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795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221774"/>
            <a:ext cx="25152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395684" y="306962"/>
            <a:ext cx="3600400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395536" y="1425182"/>
            <a:ext cx="36004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0" y="354595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-148" y="416011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3203848" y="483518"/>
            <a:ext cx="2736304" cy="27363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5936" y="1059582"/>
            <a:ext cx="1434734" cy="1495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100392" y="4145959"/>
            <a:ext cx="848311" cy="884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4997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60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95684" y="306962"/>
            <a:ext cx="4032300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>
                <a:solidFill>
                  <a:srgbClr val="D15A12"/>
                </a:solidFill>
              </a:rPr>
              <a:t>XML технологии</a:t>
            </a:r>
            <a:endParaRPr>
              <a:solidFill>
                <a:srgbClr val="D15A12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2"/>
          </p:nvPr>
        </p:nvSpPr>
        <p:spPr>
          <a:xfrm>
            <a:off x="395536" y="1425182"/>
            <a:ext cx="36004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dirty="0" err="1"/>
              <a:t>Упражнения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група</a:t>
            </a:r>
            <a:r>
              <a:rPr lang="en-US"/>
              <a:t> 3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dirty="0" err="1"/>
              <a:t>Зимен</a:t>
            </a:r>
            <a:r>
              <a:rPr lang="en-US" dirty="0"/>
              <a:t> </a:t>
            </a:r>
            <a:r>
              <a:rPr lang="en-US" dirty="0" err="1"/>
              <a:t>семестър</a:t>
            </a:r>
            <a:r>
              <a:rPr lang="en-US" dirty="0"/>
              <a:t> 2022/2023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99542"/>
            <a:ext cx="48863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4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DOM - </a:t>
            </a:r>
            <a:r>
              <a:rPr lang="bg-BG" dirty="0">
                <a:solidFill>
                  <a:schemeClr val="accent3"/>
                </a:solidFill>
              </a:rPr>
              <a:t>Достъп до възли</a:t>
            </a:r>
          </a:p>
        </p:txBody>
      </p:sp>
      <p:sp>
        <p:nvSpPr>
          <p:cNvPr id="6" name="Rectangle 5"/>
          <p:cNvSpPr/>
          <p:nvPr/>
        </p:nvSpPr>
        <p:spPr>
          <a:xfrm>
            <a:off x="969579" y="1563638"/>
            <a:ext cx="720484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Можете да получите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възел</a:t>
            </a:r>
            <a:r>
              <a:rPr lang="ru-RU" dirty="0"/>
              <a:t> по три начина:</a:t>
            </a:r>
          </a:p>
          <a:p>
            <a:endParaRPr lang="ru-RU" dirty="0"/>
          </a:p>
          <a:p>
            <a:r>
              <a:rPr lang="ru-RU" dirty="0"/>
              <a:t>1. С </a:t>
            </a:r>
            <a:r>
              <a:rPr lang="ru-RU" dirty="0" err="1"/>
              <a:t>помощта</a:t>
            </a:r>
            <a:r>
              <a:rPr lang="ru-RU" dirty="0"/>
              <a:t> на метода </a:t>
            </a:r>
            <a:r>
              <a:rPr lang="ru-RU" dirty="0" err="1"/>
              <a:t>getElementsByTagName</a:t>
            </a:r>
            <a:r>
              <a:rPr lang="ru-RU" dirty="0"/>
              <a:t>()</a:t>
            </a:r>
          </a:p>
          <a:p>
            <a:endParaRPr lang="ru-RU" dirty="0"/>
          </a:p>
          <a:p>
            <a:r>
              <a:rPr lang="ru-RU" dirty="0"/>
              <a:t>2. Чрез </a:t>
            </a:r>
            <a:r>
              <a:rPr lang="ru-RU" dirty="0" err="1"/>
              <a:t>обхождане</a:t>
            </a:r>
            <a:r>
              <a:rPr lang="ru-RU" dirty="0"/>
              <a:t> на </a:t>
            </a:r>
            <a:r>
              <a:rPr lang="ru-RU" dirty="0" err="1"/>
              <a:t>дървото</a:t>
            </a:r>
            <a:r>
              <a:rPr lang="ru-RU" dirty="0"/>
              <a:t> на </a:t>
            </a:r>
            <a:r>
              <a:rPr lang="ru-RU" dirty="0" err="1"/>
              <a:t>възлите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3. Чрез навигация в </a:t>
            </a:r>
            <a:r>
              <a:rPr lang="ru-RU" dirty="0" err="1"/>
              <a:t>дървото</a:t>
            </a:r>
            <a:r>
              <a:rPr lang="ru-RU" dirty="0"/>
              <a:t> на </a:t>
            </a:r>
            <a:r>
              <a:rPr lang="ru-RU" dirty="0" err="1"/>
              <a:t>възела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се </a:t>
            </a:r>
            <a:r>
              <a:rPr lang="ru-RU" dirty="0" err="1"/>
              <a:t>използват</a:t>
            </a:r>
            <a:r>
              <a:rPr lang="ru-RU" dirty="0"/>
              <a:t> </a:t>
            </a:r>
            <a:r>
              <a:rPr lang="ru-RU" dirty="0" err="1"/>
              <a:t>връзките</a:t>
            </a:r>
            <a:r>
              <a:rPr lang="ru-RU" dirty="0"/>
              <a:t> на </a:t>
            </a:r>
            <a:r>
              <a:rPr lang="ru-RU" dirty="0" err="1"/>
              <a:t>възлите</a:t>
            </a:r>
            <a:r>
              <a:rPr lang="ru-RU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9859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getElementsByTagName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1416000"/>
            <a:ext cx="2505075" cy="29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4" y="2925817"/>
            <a:ext cx="3028950" cy="3429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4" idx="2"/>
          </p:cNvCxnSpPr>
          <p:nvPr/>
        </p:nvCxnSpPr>
        <p:spPr>
          <a:xfrm flipV="1">
            <a:off x="4571999" y="1711275"/>
            <a:ext cx="1" cy="30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571998" y="3290255"/>
            <a:ext cx="1" cy="30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53280" y="2048227"/>
            <a:ext cx="4437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извежда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&lt;</a:t>
            </a:r>
            <a:r>
              <a:rPr lang="ru-RU" dirty="0" err="1"/>
              <a:t>title</a:t>
            </a:r>
            <a:r>
              <a:rPr lang="ru-RU" dirty="0"/>
              <a:t>&gt; </a:t>
            </a:r>
            <a:r>
              <a:rPr lang="ru-RU" dirty="0" err="1"/>
              <a:t>поделементи</a:t>
            </a:r>
            <a:r>
              <a:rPr lang="ru-RU" dirty="0"/>
              <a:t> на x</a:t>
            </a:r>
            <a:endParaRPr lang="bg-BG" dirty="0"/>
          </a:p>
        </p:txBody>
      </p:sp>
      <p:sp>
        <p:nvSpPr>
          <p:cNvPr id="12" name="Rectangle 11"/>
          <p:cNvSpPr/>
          <p:nvPr/>
        </p:nvSpPr>
        <p:spPr>
          <a:xfrm>
            <a:off x="1314535" y="3693344"/>
            <a:ext cx="6514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извежда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&lt;</a:t>
            </a:r>
            <a:r>
              <a:rPr lang="ru-RU" dirty="0" err="1"/>
              <a:t>title</a:t>
            </a:r>
            <a:r>
              <a:rPr lang="ru-RU" dirty="0"/>
              <a:t>&gt; </a:t>
            </a:r>
            <a:r>
              <a:rPr lang="ru-RU" dirty="0" err="1"/>
              <a:t>поделементи</a:t>
            </a:r>
            <a:r>
              <a:rPr lang="ru-RU" dirty="0"/>
              <a:t> на </a:t>
            </a:r>
            <a:r>
              <a:rPr lang="en-US" dirty="0" err="1"/>
              <a:t>xmlDoc</a:t>
            </a:r>
            <a:r>
              <a:rPr lang="en-US" dirty="0"/>
              <a:t> (</a:t>
            </a:r>
            <a:r>
              <a:rPr lang="bg-BG" dirty="0"/>
              <a:t>самия елемент</a:t>
            </a:r>
            <a:r>
              <a:rPr lang="en-US" dirty="0"/>
              <a:t>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560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getElementsByTagName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 flipV="1">
            <a:off x="4571999" y="1711275"/>
            <a:ext cx="1" cy="30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571998" y="3290255"/>
            <a:ext cx="1" cy="30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57813" y="2076120"/>
            <a:ext cx="6428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Този метод връща списък от възли. По своята същност е масив от възли.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42055" y="3733549"/>
            <a:ext cx="44598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По този начин можем да вземем третият елемент.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3" y="1337850"/>
            <a:ext cx="3248025" cy="28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1" y="2858397"/>
            <a:ext cx="809625" cy="2952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183645" y="4359041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1800" b="1" dirty="0">
                <a:solidFill>
                  <a:schemeClr val="accent3"/>
                </a:solidFill>
              </a:rPr>
              <a:t>Индексите започват от 0</a:t>
            </a:r>
          </a:p>
        </p:txBody>
      </p:sp>
    </p:spTree>
    <p:extLst>
      <p:ext uri="{BB962C8B-B14F-4D97-AF65-F5344CB8AC3E}">
        <p14:creationId xmlns:p14="http://schemas.microsoft.com/office/powerpoint/2010/main" val="951203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3" y="1672026"/>
            <a:ext cx="3181350" cy="2000250"/>
          </a:xfrm>
          <a:prstGeom prst="rect">
            <a:avLst/>
          </a:prstGeom>
        </p:spPr>
      </p:pic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bg-BG" dirty="0">
                <a:solidFill>
                  <a:schemeClr val="accent3"/>
                </a:solidFill>
              </a:rPr>
              <a:t>Обхождане на възли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99186" y="191400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З</a:t>
            </a:r>
            <a:r>
              <a:rPr lang="ru-RU" dirty="0" err="1"/>
              <a:t>арежда</a:t>
            </a:r>
            <a:r>
              <a:rPr lang="ru-RU" dirty="0"/>
              <a:t> се "books.xml" в </a:t>
            </a:r>
            <a:r>
              <a:rPr lang="ru-RU" dirty="0" err="1"/>
              <a:t>xmlDoc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Взимат</a:t>
            </a:r>
            <a:r>
              <a:rPr lang="ru-RU" dirty="0"/>
              <a:t> се </a:t>
            </a:r>
            <a:r>
              <a:rPr lang="ru-RU" dirty="0" err="1"/>
              <a:t>децата</a:t>
            </a:r>
            <a:r>
              <a:rPr lang="ru-RU" dirty="0"/>
              <a:t> на </a:t>
            </a:r>
            <a:r>
              <a:rPr lang="ru-RU" dirty="0" err="1"/>
              <a:t>основния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(</a:t>
            </a:r>
            <a:r>
              <a:rPr lang="ru-RU" dirty="0" err="1"/>
              <a:t>xmlDoc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 всяко </a:t>
            </a:r>
            <a:r>
              <a:rPr lang="ru-RU" dirty="0" err="1"/>
              <a:t>дете</a:t>
            </a:r>
            <a:r>
              <a:rPr lang="ru-RU" dirty="0"/>
              <a:t> се </a:t>
            </a:r>
            <a:r>
              <a:rPr lang="ru-RU" dirty="0" err="1"/>
              <a:t>проверява</a:t>
            </a:r>
            <a:r>
              <a:rPr lang="ru-RU" dirty="0"/>
              <a:t> типа на </a:t>
            </a:r>
            <a:r>
              <a:rPr lang="ru-RU" dirty="0" err="1"/>
              <a:t>възела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типът</a:t>
            </a:r>
            <a:r>
              <a:rPr lang="ru-RU" dirty="0"/>
              <a:t> на </a:t>
            </a:r>
            <a:r>
              <a:rPr lang="ru-RU" dirty="0" err="1"/>
              <a:t>възела</a:t>
            </a:r>
            <a:r>
              <a:rPr lang="ru-RU" dirty="0"/>
              <a:t> е </a:t>
            </a:r>
            <a:r>
              <a:rPr lang="en-US" dirty="0"/>
              <a:t>“</a:t>
            </a:r>
            <a:r>
              <a:rPr lang="ru-RU" dirty="0"/>
              <a:t>1</a:t>
            </a:r>
            <a:r>
              <a:rPr lang="en-US" dirty="0"/>
              <a:t>”, </a:t>
            </a:r>
            <a:r>
              <a:rPr lang="bg-BG" dirty="0"/>
              <a:t>се и</a:t>
            </a:r>
            <a:r>
              <a:rPr lang="ru-RU" dirty="0" err="1"/>
              <a:t>зведежда</a:t>
            </a:r>
            <a:r>
              <a:rPr lang="ru-RU" dirty="0"/>
              <a:t> </a:t>
            </a:r>
            <a:r>
              <a:rPr lang="ru-RU" dirty="0" err="1"/>
              <a:t>името</a:t>
            </a:r>
            <a:r>
              <a:rPr lang="ru-RU" dirty="0"/>
              <a:t> на </a:t>
            </a:r>
            <a:r>
              <a:rPr lang="ru-RU" dirty="0" err="1"/>
              <a:t>възела</a:t>
            </a:r>
            <a:r>
              <a:rPr lang="ru-RU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760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>
            <a:spLocks noGrp="1"/>
          </p:cNvSpPr>
          <p:nvPr>
            <p:ph type="body" idx="1"/>
          </p:nvPr>
        </p:nvSpPr>
        <p:spPr>
          <a:xfrm>
            <a:off x="0" y="217608"/>
            <a:ext cx="9144000" cy="576064"/>
          </a:xfrm>
        </p:spPr>
        <p:txBody>
          <a:bodyPr/>
          <a:lstStyle/>
          <a:p>
            <a:r>
              <a:rPr lang="bg-BG" dirty="0">
                <a:solidFill>
                  <a:schemeClr val="accent3"/>
                </a:solidFill>
              </a:rPr>
              <a:t>Навигиране в дървото,чрез връзките на възлите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30717" y="145305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Зарежда</a:t>
            </a:r>
            <a:r>
              <a:rPr lang="ru-RU" dirty="0"/>
              <a:t> се "books.xml" в </a:t>
            </a:r>
            <a:r>
              <a:rPr lang="ru-RU" dirty="0" err="1"/>
              <a:t>xmlDoc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Вз</a:t>
            </a:r>
            <a:r>
              <a:rPr lang="bg-BG" dirty="0"/>
              <a:t>имат се</a:t>
            </a:r>
            <a:r>
              <a:rPr lang="ru-RU" dirty="0"/>
              <a:t> </a:t>
            </a:r>
            <a:r>
              <a:rPr lang="ru-RU" dirty="0" err="1"/>
              <a:t>децата</a:t>
            </a:r>
            <a:r>
              <a:rPr lang="ru-RU" dirty="0"/>
              <a:t> на </a:t>
            </a:r>
            <a:r>
              <a:rPr lang="ru-RU" dirty="0" err="1"/>
              <a:t>първия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на </a:t>
            </a:r>
            <a:r>
              <a:rPr lang="en-US" dirty="0"/>
              <a:t>book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Зада</a:t>
            </a:r>
            <a:r>
              <a:rPr lang="bg-BG" dirty="0"/>
              <a:t>ва</a:t>
            </a:r>
            <a:r>
              <a:rPr lang="ru-RU" dirty="0"/>
              <a:t> се </a:t>
            </a:r>
            <a:r>
              <a:rPr lang="ru-RU" dirty="0" err="1"/>
              <a:t>променливата</a:t>
            </a:r>
            <a:r>
              <a:rPr lang="ru-RU" dirty="0"/>
              <a:t> "y"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първото</a:t>
            </a:r>
            <a:r>
              <a:rPr lang="ru-RU" dirty="0"/>
              <a:t> </a:t>
            </a:r>
            <a:r>
              <a:rPr lang="ru-RU" dirty="0" err="1"/>
              <a:t>дете</a:t>
            </a:r>
            <a:r>
              <a:rPr lang="ru-RU" dirty="0"/>
              <a:t> на </a:t>
            </a:r>
            <a:r>
              <a:rPr lang="ru-RU" dirty="0" err="1"/>
              <a:t>първия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на </a:t>
            </a:r>
            <a:r>
              <a:rPr lang="en-US" dirty="0"/>
              <a:t>book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 </a:t>
            </a: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дъщерен</a:t>
            </a:r>
            <a:r>
              <a:rPr lang="ru-RU" dirty="0"/>
              <a:t> </a:t>
            </a:r>
            <a:r>
              <a:rPr lang="ru-RU" dirty="0" err="1"/>
              <a:t>възел</a:t>
            </a:r>
            <a:r>
              <a:rPr lang="ru-RU" dirty="0"/>
              <a:t> (</a:t>
            </a:r>
            <a:r>
              <a:rPr lang="ru-RU" dirty="0" err="1"/>
              <a:t>започвайки</a:t>
            </a:r>
            <a:r>
              <a:rPr lang="ru-RU" dirty="0"/>
              <a:t> с </a:t>
            </a:r>
            <a:r>
              <a:rPr lang="ru-RU" dirty="0" err="1"/>
              <a:t>първия</a:t>
            </a:r>
            <a:r>
              <a:rPr lang="ru-RU" dirty="0"/>
              <a:t> </a:t>
            </a:r>
            <a:r>
              <a:rPr lang="ru-RU" dirty="0" err="1"/>
              <a:t>дъщерен</a:t>
            </a:r>
            <a:r>
              <a:rPr lang="ru-RU" dirty="0"/>
              <a:t> </a:t>
            </a:r>
            <a:r>
              <a:rPr lang="ru-RU" dirty="0" err="1"/>
              <a:t>възел</a:t>
            </a:r>
            <a:r>
              <a:rPr lang="ru-RU" dirty="0"/>
              <a:t> "y"):</a:t>
            </a:r>
            <a:r>
              <a:rPr lang="en-US" dirty="0"/>
              <a:t> </a:t>
            </a:r>
            <a:r>
              <a:rPr lang="ru-RU" dirty="0" err="1"/>
              <a:t>Проверява</a:t>
            </a:r>
            <a:r>
              <a:rPr lang="ru-RU" dirty="0"/>
              <a:t> се типа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ru-RU" dirty="0"/>
              <a:t> </a:t>
            </a:r>
            <a:r>
              <a:rPr lang="ru-RU" dirty="0" err="1"/>
              <a:t>възела</a:t>
            </a:r>
            <a:r>
              <a:rPr lang="ru-RU" dirty="0"/>
              <a:t>.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типът</a:t>
            </a:r>
            <a:r>
              <a:rPr lang="ru-RU" dirty="0"/>
              <a:t> на </a:t>
            </a:r>
            <a:r>
              <a:rPr lang="ru-RU" dirty="0" err="1"/>
              <a:t>възела</a:t>
            </a:r>
            <a:r>
              <a:rPr lang="ru-RU" dirty="0"/>
              <a:t> е "1", се </a:t>
            </a:r>
            <a:r>
              <a:rPr lang="ru-RU" dirty="0" err="1"/>
              <a:t>извежда</a:t>
            </a:r>
            <a:r>
              <a:rPr lang="ru-RU" dirty="0"/>
              <a:t> </a:t>
            </a:r>
            <a:r>
              <a:rPr lang="ru-RU" dirty="0" err="1"/>
              <a:t>името</a:t>
            </a:r>
            <a:r>
              <a:rPr lang="ru-RU" dirty="0"/>
              <a:t> на </a:t>
            </a:r>
            <a:r>
              <a:rPr lang="ru-RU" dirty="0" err="1"/>
              <a:t>възела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Задава</a:t>
            </a:r>
            <a:r>
              <a:rPr lang="ru-RU" dirty="0"/>
              <a:t> се </a:t>
            </a:r>
            <a:r>
              <a:rPr lang="ru-RU" dirty="0" err="1"/>
              <a:t>променливата</a:t>
            </a:r>
            <a:r>
              <a:rPr lang="ru-RU" dirty="0"/>
              <a:t> "y" за </a:t>
            </a:r>
            <a:r>
              <a:rPr lang="ru-RU" dirty="0" err="1"/>
              <a:t>следващия</a:t>
            </a:r>
            <a:r>
              <a:rPr lang="ru-RU" dirty="0"/>
              <a:t> </a:t>
            </a:r>
            <a:r>
              <a:rPr lang="ru-RU" dirty="0" err="1"/>
              <a:t>възел</a:t>
            </a:r>
            <a:r>
              <a:rPr lang="ru-RU" dirty="0"/>
              <a:t> и се </a:t>
            </a:r>
            <a:r>
              <a:rPr lang="ru-RU" dirty="0" err="1"/>
              <a:t>преминава</a:t>
            </a:r>
            <a:r>
              <a:rPr lang="ru-RU" dirty="0"/>
              <a:t> </a:t>
            </a:r>
            <a:r>
              <a:rPr lang="ru-RU" dirty="0" err="1"/>
              <a:t>отново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ru-RU" dirty="0" err="1"/>
              <a:t>цикъла</a:t>
            </a:r>
            <a:r>
              <a:rPr lang="ru-RU" dirty="0"/>
              <a:t>.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453056"/>
            <a:ext cx="34194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3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67308"/>
            <a:ext cx="4876800" cy="47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2609686"/>
            <a:ext cx="5219700" cy="225742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4" idx="2"/>
          </p:cNvCxnSpPr>
          <p:nvPr/>
        </p:nvCxnSpPr>
        <p:spPr>
          <a:xfrm flipV="1">
            <a:off x="4572000" y="84355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1372" y="1211177"/>
            <a:ext cx="6101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променя</a:t>
            </a:r>
            <a:r>
              <a:rPr lang="ru-RU" dirty="0"/>
              <a:t> </a:t>
            </a:r>
            <a:r>
              <a:rPr lang="ru-RU" dirty="0" err="1"/>
              <a:t>стойността</a:t>
            </a:r>
            <a:r>
              <a:rPr lang="ru-RU" dirty="0"/>
              <a:t> на </a:t>
            </a:r>
            <a:r>
              <a:rPr lang="ru-RU" dirty="0" err="1"/>
              <a:t>текстовия</a:t>
            </a:r>
            <a:r>
              <a:rPr lang="ru-RU" dirty="0"/>
              <a:t> </a:t>
            </a:r>
            <a:r>
              <a:rPr lang="ru-RU" dirty="0" err="1"/>
              <a:t>възел</a:t>
            </a:r>
            <a:r>
              <a:rPr lang="ru-RU" dirty="0"/>
              <a:t> на </a:t>
            </a:r>
            <a:r>
              <a:rPr lang="ru-RU" dirty="0" err="1"/>
              <a:t>първия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&lt;</a:t>
            </a:r>
            <a:r>
              <a:rPr lang="ru-RU" dirty="0" err="1"/>
              <a:t>title</a:t>
            </a:r>
            <a:r>
              <a:rPr lang="ru-RU" dirty="0"/>
              <a:t>&gt;</a:t>
            </a:r>
            <a:endParaRPr lang="bg-BG" dirty="0"/>
          </a:p>
        </p:txBody>
      </p:sp>
      <p:sp>
        <p:nvSpPr>
          <p:cNvPr id="11" name="Rectangle 10"/>
          <p:cNvSpPr/>
          <p:nvPr/>
        </p:nvSpPr>
        <p:spPr>
          <a:xfrm>
            <a:off x="3099479" y="1906806"/>
            <a:ext cx="29450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nodeType</a:t>
            </a:r>
            <a:r>
              <a:rPr lang="ru-RU" dirty="0"/>
              <a:t> </a:t>
            </a:r>
            <a:r>
              <a:rPr lang="ru-RU" dirty="0" err="1"/>
              <a:t>указва</a:t>
            </a:r>
            <a:r>
              <a:rPr lang="ru-RU" dirty="0"/>
              <a:t> типа на </a:t>
            </a:r>
            <a:r>
              <a:rPr lang="ru-RU" dirty="0" err="1"/>
              <a:t>възела</a:t>
            </a:r>
            <a:endParaRPr lang="bg-BG" dirty="0"/>
          </a:p>
        </p:txBody>
      </p:sp>
      <p:cxnSp>
        <p:nvCxnSpPr>
          <p:cNvPr id="13" name="Straight Arrow Connector 12"/>
          <p:cNvCxnSpPr>
            <a:endCxn id="5" idx="0"/>
          </p:cNvCxnSpPr>
          <p:nvPr/>
        </p:nvCxnSpPr>
        <p:spPr>
          <a:xfrm>
            <a:off x="4571998" y="2239962"/>
            <a:ext cx="2" cy="36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09" y="1960701"/>
            <a:ext cx="26003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7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457" y="0"/>
            <a:ext cx="2676525" cy="406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26" y="0"/>
            <a:ext cx="2769805" cy="504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64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1132731"/>
            <a:ext cx="3257550" cy="285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94" y="2434785"/>
            <a:ext cx="3209925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199" y="2630047"/>
            <a:ext cx="1323975" cy="8382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610919" y="3049147"/>
            <a:ext cx="13482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19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1563638"/>
            <a:ext cx="3819525" cy="29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573" y="2571914"/>
            <a:ext cx="4076700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970" y="2798214"/>
            <a:ext cx="866775" cy="261774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5517273" y="2929101"/>
            <a:ext cx="10176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4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/>
          <p:nvPr/>
        </p:nvSpPr>
        <p:spPr>
          <a:xfrm>
            <a:off x="0" y="0"/>
            <a:ext cx="1547664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/>
          <p:nvPr/>
        </p:nvSpPr>
        <p:spPr>
          <a:xfrm rot="10800000">
            <a:off x="8513376" y="0"/>
            <a:ext cx="627216" cy="19956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23"/>
          <p:cNvGrpSpPr/>
          <p:nvPr/>
        </p:nvGrpSpPr>
        <p:grpSpPr>
          <a:xfrm>
            <a:off x="2445668" y="934616"/>
            <a:ext cx="5582716" cy="3274269"/>
            <a:chOff x="2834283" y="1025673"/>
            <a:chExt cx="5582716" cy="3274269"/>
          </a:xfrm>
        </p:grpSpPr>
        <p:sp>
          <p:nvSpPr>
            <p:cNvPr id="118" name="Google Shape;118;p23"/>
            <p:cNvSpPr/>
            <p:nvPr/>
          </p:nvSpPr>
          <p:spPr>
            <a:xfrm>
              <a:off x="2872383" y="1059581"/>
              <a:ext cx="5544616" cy="648073"/>
            </a:xfrm>
            <a:prstGeom prst="rect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2872383" y="1923677"/>
              <a:ext cx="5544616" cy="648073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2872383" y="2787773"/>
              <a:ext cx="5544616" cy="648073"/>
            </a:xfrm>
            <a:prstGeom prst="rect">
              <a:avLst/>
            </a:pr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2872383" y="3651869"/>
              <a:ext cx="5544616" cy="648073"/>
            </a:xfrm>
            <a:prstGeom prst="rect">
              <a:avLst/>
            </a:prstGeom>
            <a:noFill/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3"/>
            <p:cNvSpPr/>
            <p:nvPr/>
          </p:nvSpPr>
          <p:spPr>
            <a:xfrm rot="5400000">
              <a:off x="2876997" y="1056072"/>
              <a:ext cx="653380" cy="65338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3"/>
            <p:cNvSpPr/>
            <p:nvPr/>
          </p:nvSpPr>
          <p:spPr>
            <a:xfrm rot="5400000">
              <a:off x="2872383" y="1918370"/>
              <a:ext cx="653380" cy="65338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3"/>
            <p:cNvSpPr/>
            <p:nvPr/>
          </p:nvSpPr>
          <p:spPr>
            <a:xfrm rot="5400000">
              <a:off x="2867769" y="2780668"/>
              <a:ext cx="653380" cy="65338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3"/>
            <p:cNvSpPr/>
            <p:nvPr/>
          </p:nvSpPr>
          <p:spPr>
            <a:xfrm rot="5400000">
              <a:off x="2863155" y="3642966"/>
              <a:ext cx="653380" cy="65338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3"/>
            <p:cNvSpPr txBox="1"/>
            <p:nvPr/>
          </p:nvSpPr>
          <p:spPr>
            <a:xfrm>
              <a:off x="2834283" y="1025673"/>
              <a:ext cx="4287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3"/>
            <p:cNvSpPr txBox="1"/>
            <p:nvPr/>
          </p:nvSpPr>
          <p:spPr>
            <a:xfrm>
              <a:off x="2834283" y="1879202"/>
              <a:ext cx="4287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3"/>
            <p:cNvSpPr txBox="1"/>
            <p:nvPr/>
          </p:nvSpPr>
          <p:spPr>
            <a:xfrm>
              <a:off x="2834283" y="2751781"/>
              <a:ext cx="4287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3"/>
            <p:cNvSpPr txBox="1"/>
            <p:nvPr/>
          </p:nvSpPr>
          <p:spPr>
            <a:xfrm>
              <a:off x="2834283" y="3624360"/>
              <a:ext cx="4287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3"/>
            <p:cNvSpPr txBox="1"/>
            <p:nvPr/>
          </p:nvSpPr>
          <p:spPr>
            <a:xfrm>
              <a:off x="3559944" y="1142929"/>
              <a:ext cx="4693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 cap="none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DOM</a:t>
              </a:r>
              <a:endParaRPr sz="16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3"/>
            <p:cNvSpPr txBox="1"/>
            <p:nvPr/>
          </p:nvSpPr>
          <p:spPr>
            <a:xfrm>
              <a:off x="3559944" y="2002834"/>
              <a:ext cx="4693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bg-BG" sz="1600" b="1" dirty="0">
                  <a:solidFill>
                    <a:schemeClr val="accent1"/>
                  </a:solidFill>
                </a:rPr>
                <a:t>Свойства и методи на </a:t>
              </a:r>
              <a:r>
                <a:rPr lang="en-US" sz="1600" b="1">
                  <a:solidFill>
                    <a:schemeClr val="accent1"/>
                  </a:solidFill>
                </a:rPr>
                <a:t>DOM</a:t>
              </a:r>
              <a:endParaRPr 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32" name="Google Shape;132;p23"/>
            <p:cNvSpPr txBox="1"/>
            <p:nvPr/>
          </p:nvSpPr>
          <p:spPr>
            <a:xfrm>
              <a:off x="3559944" y="2862739"/>
              <a:ext cx="4693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DOM </a:t>
              </a:r>
              <a:r>
                <a:rPr lang="bg-BG" sz="1600" b="1" dirty="0">
                  <a:solidFill>
                    <a:schemeClr val="accent1"/>
                  </a:solidFill>
                </a:rPr>
                <a:t>възли</a:t>
              </a:r>
              <a:endParaRPr 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33" name="Google Shape;133;p23"/>
            <p:cNvSpPr txBox="1"/>
            <p:nvPr/>
          </p:nvSpPr>
          <p:spPr>
            <a:xfrm>
              <a:off x="3559944" y="3722643"/>
              <a:ext cx="4693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bg-BG" sz="1600" b="1" dirty="0">
                  <a:solidFill>
                    <a:schemeClr val="accent3"/>
                  </a:solidFill>
                </a:rPr>
                <a:t>Операции с възли</a:t>
              </a:r>
            </a:p>
          </p:txBody>
        </p:sp>
      </p:grp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2931790"/>
            <a:ext cx="1683314" cy="175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95103" cy="489046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4495103" y="2445233"/>
            <a:ext cx="82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67" y="1563638"/>
            <a:ext cx="1866900" cy="6000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37709" y="2445233"/>
            <a:ext cx="35524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Зареде</a:t>
            </a:r>
            <a:r>
              <a:rPr lang="bg-BG" dirty="0"/>
              <a:t>жда се</a:t>
            </a:r>
            <a:r>
              <a:rPr lang="ru-RU" dirty="0"/>
              <a:t> XML низа в </a:t>
            </a:r>
            <a:r>
              <a:rPr lang="ru-RU" dirty="0" err="1"/>
              <a:t>xmlDoc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Вземат</a:t>
            </a:r>
            <a:r>
              <a:rPr lang="ru-RU" dirty="0"/>
              <a:t> се </a:t>
            </a:r>
            <a:r>
              <a:rPr lang="ru-RU" dirty="0" err="1"/>
              <a:t>дъщерните</a:t>
            </a:r>
            <a:r>
              <a:rPr lang="ru-RU" dirty="0"/>
              <a:t> </a:t>
            </a:r>
            <a:r>
              <a:rPr lang="ru-RU" dirty="0" err="1"/>
              <a:t>възли</a:t>
            </a:r>
            <a:r>
              <a:rPr lang="ru-RU" dirty="0"/>
              <a:t> на </a:t>
            </a:r>
            <a:r>
              <a:rPr lang="ru-RU" dirty="0" err="1"/>
              <a:t>основния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 </a:t>
            </a: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дъщерен</a:t>
            </a:r>
            <a:r>
              <a:rPr lang="ru-RU" dirty="0"/>
              <a:t> </a:t>
            </a:r>
            <a:r>
              <a:rPr lang="ru-RU" dirty="0" err="1"/>
              <a:t>възел</a:t>
            </a:r>
            <a:r>
              <a:rPr lang="ru-RU" dirty="0"/>
              <a:t> се </a:t>
            </a:r>
            <a:r>
              <a:rPr lang="ru-RU" dirty="0" err="1"/>
              <a:t>извежда</a:t>
            </a:r>
            <a:r>
              <a:rPr lang="ru-RU" dirty="0"/>
              <a:t> </a:t>
            </a:r>
            <a:r>
              <a:rPr lang="ru-RU" dirty="0" err="1"/>
              <a:t>името</a:t>
            </a:r>
            <a:r>
              <a:rPr lang="ru-RU" dirty="0"/>
              <a:t> на </a:t>
            </a:r>
            <a:r>
              <a:rPr lang="ru-RU" dirty="0" err="1"/>
              <a:t>възела</a:t>
            </a:r>
            <a:r>
              <a:rPr lang="ru-RU" dirty="0"/>
              <a:t> и </a:t>
            </a:r>
            <a:r>
              <a:rPr lang="ru-RU" dirty="0" err="1"/>
              <a:t>стойността</a:t>
            </a:r>
            <a:r>
              <a:rPr lang="ru-RU" dirty="0"/>
              <a:t> на </a:t>
            </a:r>
            <a:r>
              <a:rPr lang="ru-RU" dirty="0" err="1"/>
              <a:t>текстовия</a:t>
            </a:r>
            <a:r>
              <a:rPr lang="ru-RU" dirty="0"/>
              <a:t> </a:t>
            </a:r>
            <a:r>
              <a:rPr lang="ru-RU" dirty="0" err="1"/>
              <a:t>възел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4391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93" y="987574"/>
            <a:ext cx="2914650" cy="3028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091" y="1077863"/>
            <a:ext cx="4772025" cy="971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84393" y="2664874"/>
            <a:ext cx="48820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Взима</a:t>
            </a:r>
            <a:r>
              <a:rPr lang="ru-RU" dirty="0"/>
              <a:t> се </a:t>
            </a:r>
            <a:r>
              <a:rPr lang="ru-RU" dirty="0" err="1"/>
              <a:t>първия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&lt;</a:t>
            </a:r>
            <a:r>
              <a:rPr lang="ru-RU" dirty="0" err="1"/>
              <a:t>book</a:t>
            </a:r>
            <a:r>
              <a:rPr lang="ru-RU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Извежда</a:t>
            </a:r>
            <a:r>
              <a:rPr lang="ru-RU" dirty="0"/>
              <a:t> се </a:t>
            </a:r>
            <a:r>
              <a:rPr lang="ru-RU" dirty="0" err="1"/>
              <a:t>името</a:t>
            </a:r>
            <a:r>
              <a:rPr lang="ru-RU" dirty="0"/>
              <a:t> на </a:t>
            </a:r>
            <a:r>
              <a:rPr lang="ru-RU" dirty="0" err="1"/>
              <a:t>възела</a:t>
            </a:r>
            <a:r>
              <a:rPr lang="ru-RU" dirty="0"/>
              <a:t> на </a:t>
            </a:r>
            <a:r>
              <a:rPr lang="ru-RU" dirty="0" err="1"/>
              <a:t>родителския</a:t>
            </a:r>
            <a:r>
              <a:rPr lang="ru-RU" dirty="0"/>
              <a:t> </a:t>
            </a:r>
            <a:r>
              <a:rPr lang="ru-RU" dirty="0" err="1"/>
              <a:t>възел</a:t>
            </a:r>
            <a:r>
              <a:rPr lang="ru-RU" dirty="0"/>
              <a:t> на "x"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3750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17" y="1679009"/>
            <a:ext cx="2573747" cy="17158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36427" y="140574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Firefox</a:t>
            </a:r>
            <a:r>
              <a:rPr lang="ru-RU" dirty="0"/>
              <a:t> и </a:t>
            </a:r>
            <a:r>
              <a:rPr lang="ru-RU" dirty="0" err="1"/>
              <a:t>някои</a:t>
            </a:r>
            <a:r>
              <a:rPr lang="ru-RU" dirty="0"/>
              <a:t>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браузъри</a:t>
            </a:r>
            <a:r>
              <a:rPr lang="ru-RU" dirty="0"/>
              <a:t> </a:t>
            </a:r>
            <a:r>
              <a:rPr lang="ru-RU" dirty="0" err="1"/>
              <a:t>третират</a:t>
            </a:r>
            <a:r>
              <a:rPr lang="ru-RU" dirty="0"/>
              <a:t> </a:t>
            </a:r>
            <a:r>
              <a:rPr lang="ru-RU" dirty="0" err="1"/>
              <a:t>празни</a:t>
            </a:r>
            <a:r>
              <a:rPr lang="ru-RU" dirty="0"/>
              <a:t> </a:t>
            </a:r>
            <a:r>
              <a:rPr lang="ru-RU" dirty="0" err="1"/>
              <a:t>интервали</a:t>
            </a:r>
            <a:r>
              <a:rPr lang="ru-RU" dirty="0"/>
              <a:t> или нови </a:t>
            </a:r>
            <a:r>
              <a:rPr lang="ru-RU" dirty="0" err="1"/>
              <a:t>редове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текстови</a:t>
            </a:r>
            <a:r>
              <a:rPr lang="ru-RU" dirty="0"/>
              <a:t> </a:t>
            </a:r>
            <a:r>
              <a:rPr lang="ru-RU" dirty="0" err="1"/>
              <a:t>възли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причинява</a:t>
            </a:r>
            <a:r>
              <a:rPr lang="ru-RU" dirty="0"/>
              <a:t> проблем при </a:t>
            </a:r>
            <a:r>
              <a:rPr lang="ru-RU" dirty="0" err="1"/>
              <a:t>използване</a:t>
            </a:r>
            <a:r>
              <a:rPr lang="ru-RU" dirty="0"/>
              <a:t> на </a:t>
            </a:r>
            <a:r>
              <a:rPr lang="ru-RU" dirty="0" err="1"/>
              <a:t>свойствата</a:t>
            </a:r>
            <a:r>
              <a:rPr lang="ru-RU" dirty="0"/>
              <a:t>: </a:t>
            </a:r>
            <a:r>
              <a:rPr lang="ru-RU" dirty="0" err="1"/>
              <a:t>firstChild</a:t>
            </a:r>
            <a:r>
              <a:rPr lang="ru-RU" dirty="0"/>
              <a:t>, </a:t>
            </a:r>
            <a:r>
              <a:rPr lang="ru-RU" dirty="0" err="1"/>
              <a:t>lastChild</a:t>
            </a:r>
            <a:r>
              <a:rPr lang="ru-RU" dirty="0"/>
              <a:t>, </a:t>
            </a:r>
            <a:r>
              <a:rPr lang="ru-RU" dirty="0" err="1"/>
              <a:t>nextSibling</a:t>
            </a:r>
            <a:r>
              <a:rPr lang="ru-RU" dirty="0"/>
              <a:t>, </a:t>
            </a:r>
            <a:r>
              <a:rPr lang="ru-RU" dirty="0" err="1"/>
              <a:t>previousSibling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За да избегнем </a:t>
            </a:r>
            <a:r>
              <a:rPr lang="ru-RU" dirty="0" err="1"/>
              <a:t>навигацията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празни</a:t>
            </a:r>
            <a:r>
              <a:rPr lang="ru-RU" dirty="0"/>
              <a:t> </a:t>
            </a:r>
            <a:r>
              <a:rPr lang="ru-RU" dirty="0" err="1"/>
              <a:t>текстови</a:t>
            </a:r>
            <a:r>
              <a:rPr lang="ru-RU" dirty="0"/>
              <a:t> </a:t>
            </a:r>
            <a:r>
              <a:rPr lang="ru-RU" dirty="0" err="1"/>
              <a:t>възли</a:t>
            </a:r>
            <a:r>
              <a:rPr lang="ru-RU" dirty="0"/>
              <a:t>, можем да </a:t>
            </a:r>
            <a:r>
              <a:rPr lang="ru-RU" dirty="0" err="1"/>
              <a:t>използваме</a:t>
            </a:r>
            <a:r>
              <a:rPr lang="ru-RU" dirty="0"/>
              <a:t> </a:t>
            </a:r>
            <a:r>
              <a:rPr lang="ru-RU" dirty="0" err="1"/>
              <a:t>функцията</a:t>
            </a:r>
            <a:r>
              <a:rPr lang="ru-RU" dirty="0"/>
              <a:t> </a:t>
            </a:r>
            <a:r>
              <a:rPr lang="en-US" dirty="0" err="1"/>
              <a:t>get_nextSibling</a:t>
            </a:r>
            <a:r>
              <a:rPr lang="en-US" dirty="0"/>
              <a:t>(n)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проверява</a:t>
            </a:r>
            <a:r>
              <a:rPr lang="ru-RU" dirty="0"/>
              <a:t> типа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ru-RU" dirty="0"/>
              <a:t> </a:t>
            </a:r>
            <a:r>
              <a:rPr lang="ru-RU" dirty="0" err="1"/>
              <a:t>възела</a:t>
            </a:r>
            <a:r>
              <a:rPr lang="ru-RU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3596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65" y="0"/>
            <a:ext cx="3987468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10" y="3528279"/>
            <a:ext cx="552450" cy="2476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379633" y="3624479"/>
            <a:ext cx="2186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75816" y="178087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Функцията</a:t>
            </a:r>
            <a:r>
              <a:rPr lang="ru-RU" dirty="0"/>
              <a:t> </a:t>
            </a:r>
            <a:r>
              <a:rPr lang="ru-RU" dirty="0" err="1">
                <a:solidFill>
                  <a:schemeClr val="accent3"/>
                </a:solidFill>
              </a:rPr>
              <a:t>get_firstChild</a:t>
            </a:r>
            <a:r>
              <a:rPr lang="ru-RU" dirty="0"/>
              <a:t> на </a:t>
            </a:r>
            <a:r>
              <a:rPr lang="ru-RU" dirty="0" err="1"/>
              <a:t>първия</a:t>
            </a:r>
            <a:r>
              <a:rPr lang="ru-RU" dirty="0"/>
              <a:t> </a:t>
            </a:r>
            <a:r>
              <a:rPr lang="ru-RU" dirty="0" err="1"/>
              <a:t>възел</a:t>
            </a:r>
            <a:r>
              <a:rPr lang="ru-RU" dirty="0"/>
              <a:t> на </a:t>
            </a:r>
            <a:r>
              <a:rPr lang="ru-RU" dirty="0" err="1"/>
              <a:t>елемент</a:t>
            </a:r>
            <a:r>
              <a:rPr lang="ru-RU" dirty="0"/>
              <a:t> &lt;</a:t>
            </a:r>
            <a:r>
              <a:rPr lang="ru-RU" dirty="0" err="1"/>
              <a:t>book</a:t>
            </a:r>
            <a:r>
              <a:rPr lang="ru-RU" dirty="0"/>
              <a:t>&gt;, за да получите </a:t>
            </a:r>
            <a:r>
              <a:rPr lang="ru-RU" dirty="0" err="1"/>
              <a:t>първия</a:t>
            </a:r>
            <a:r>
              <a:rPr lang="ru-RU" dirty="0"/>
              <a:t> </a:t>
            </a:r>
            <a:r>
              <a:rPr lang="ru-RU" dirty="0" err="1"/>
              <a:t>дъщерен</a:t>
            </a:r>
            <a:r>
              <a:rPr lang="ru-RU" dirty="0"/>
              <a:t> </a:t>
            </a:r>
            <a:r>
              <a:rPr lang="ru-RU" dirty="0" err="1"/>
              <a:t>възел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е </a:t>
            </a:r>
            <a:r>
              <a:rPr lang="ru-RU" dirty="0" err="1"/>
              <a:t>възел</a:t>
            </a:r>
            <a:r>
              <a:rPr lang="ru-RU" dirty="0"/>
              <a:t> на </a:t>
            </a:r>
            <a:r>
              <a:rPr lang="ru-RU" dirty="0" err="1"/>
              <a:t>зададения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.</a:t>
            </a:r>
          </a:p>
          <a:p>
            <a:r>
              <a:rPr lang="ru-RU" dirty="0" err="1"/>
              <a:t>Извежда</a:t>
            </a:r>
            <a:r>
              <a:rPr lang="ru-RU" dirty="0"/>
              <a:t> се и </a:t>
            </a:r>
            <a:r>
              <a:rPr lang="ru-RU" dirty="0" err="1"/>
              <a:t>името</a:t>
            </a:r>
            <a:r>
              <a:rPr lang="ru-RU" dirty="0"/>
              <a:t> на </a:t>
            </a:r>
            <a:r>
              <a:rPr lang="ru-RU" dirty="0" err="1"/>
              <a:t>възела</a:t>
            </a:r>
            <a:r>
              <a:rPr lang="ru-RU" dirty="0"/>
              <a:t> на </a:t>
            </a:r>
            <a:r>
              <a:rPr lang="ru-RU" dirty="0" err="1"/>
              <a:t>детето</a:t>
            </a:r>
            <a:r>
              <a:rPr lang="ru-RU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7927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68" y="277366"/>
            <a:ext cx="4095750" cy="4495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762703" y="2769500"/>
            <a:ext cx="987973" cy="66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66290" y="2371378"/>
            <a:ext cx="2837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Извлича първия елемент &lt;</a:t>
            </a:r>
            <a:r>
              <a:rPr lang="en-US" dirty="0"/>
              <a:t>title&gt;</a:t>
            </a:r>
            <a:endParaRPr lang="bg-BG" dirty="0"/>
          </a:p>
        </p:txBody>
      </p:sp>
      <p:sp>
        <p:nvSpPr>
          <p:cNvPr id="12" name="Rectangle 11"/>
          <p:cNvSpPr/>
          <p:nvPr/>
        </p:nvSpPr>
        <p:spPr>
          <a:xfrm>
            <a:off x="4866290" y="3036147"/>
            <a:ext cx="3815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Извлича</a:t>
            </a:r>
            <a:r>
              <a:rPr lang="ru-RU" dirty="0"/>
              <a:t> </a:t>
            </a:r>
            <a:r>
              <a:rPr lang="ru-RU" dirty="0" err="1"/>
              <a:t>текстовия</a:t>
            </a:r>
            <a:r>
              <a:rPr lang="ru-RU" dirty="0"/>
              <a:t> </a:t>
            </a:r>
            <a:r>
              <a:rPr lang="ru-RU" dirty="0" err="1"/>
              <a:t>възел</a:t>
            </a:r>
            <a:r>
              <a:rPr lang="ru-RU" dirty="0"/>
              <a:t> на </a:t>
            </a:r>
            <a:r>
              <a:rPr lang="ru-RU" dirty="0" err="1"/>
              <a:t>първия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&lt;</a:t>
            </a:r>
            <a:r>
              <a:rPr lang="ru-RU" dirty="0" err="1"/>
              <a:t>title</a:t>
            </a:r>
            <a:r>
              <a:rPr lang="ru-RU" dirty="0"/>
              <a:t>&gt;</a:t>
            </a:r>
            <a:endParaRPr lang="bg-BG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3346724" y="3297757"/>
            <a:ext cx="1519566" cy="38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358507" y="3795723"/>
            <a:ext cx="495629" cy="7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866290" y="3678621"/>
            <a:ext cx="36996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Извлича</a:t>
            </a:r>
            <a:r>
              <a:rPr lang="ru-RU" dirty="0"/>
              <a:t> </a:t>
            </a:r>
            <a:r>
              <a:rPr lang="ru-RU" dirty="0" err="1"/>
              <a:t>текстова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текстовия</a:t>
            </a:r>
            <a:r>
              <a:rPr lang="ru-RU" dirty="0"/>
              <a:t> </a:t>
            </a:r>
            <a:r>
              <a:rPr lang="ru-RU" dirty="0" err="1"/>
              <a:t>възел</a:t>
            </a:r>
            <a:r>
              <a:rPr lang="ru-RU" dirty="0"/>
              <a:t> на </a:t>
            </a:r>
            <a:r>
              <a:rPr lang="ru-RU" dirty="0" err="1"/>
              <a:t>първия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&lt;</a:t>
            </a:r>
            <a:r>
              <a:rPr lang="ru-RU" dirty="0" err="1"/>
              <a:t>title</a:t>
            </a:r>
            <a:r>
              <a:rPr lang="ru-RU" dirty="0"/>
              <a:t>&gt;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241" y="4321095"/>
            <a:ext cx="1219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7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getAttributeNode</a:t>
            </a:r>
            <a:r>
              <a:rPr lang="en-US" dirty="0">
                <a:solidFill>
                  <a:schemeClr val="accent3"/>
                </a:solidFill>
              </a:rPr>
              <a:t>() </a:t>
            </a:r>
            <a:endParaRPr lang="bg-BG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57" y="868415"/>
            <a:ext cx="3686175" cy="3990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270" y="2487664"/>
            <a:ext cx="815045" cy="75247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4428632" y="2863902"/>
            <a:ext cx="15426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269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>
                <a:solidFill>
                  <a:schemeClr val="accent3"/>
                </a:solidFill>
              </a:rPr>
              <a:t>Променяне на стойността на атрибут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6" y="987574"/>
            <a:ext cx="3600450" cy="366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22" y="806599"/>
            <a:ext cx="35623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72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>
                <a:solidFill>
                  <a:schemeClr val="accent3"/>
                </a:solidFill>
              </a:rPr>
              <a:t>Премахване на елементен възел</a:t>
            </a:r>
          </a:p>
        </p:txBody>
      </p:sp>
      <p:sp>
        <p:nvSpPr>
          <p:cNvPr id="5" name="Rectangle 4"/>
          <p:cNvSpPr/>
          <p:nvPr/>
        </p:nvSpPr>
        <p:spPr>
          <a:xfrm>
            <a:off x="744921" y="1853674"/>
            <a:ext cx="76541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Методът </a:t>
            </a:r>
            <a:r>
              <a:rPr lang="en-US" dirty="0" err="1">
                <a:solidFill>
                  <a:schemeClr val="accent3"/>
                </a:solidFill>
              </a:rPr>
              <a:t>removeChild</a:t>
            </a:r>
            <a:r>
              <a:rPr lang="en-US" dirty="0">
                <a:solidFill>
                  <a:schemeClr val="accent3"/>
                </a:solidFill>
              </a:rPr>
              <a:t>() </a:t>
            </a:r>
            <a:r>
              <a:rPr lang="bg-BG" dirty="0"/>
              <a:t>премахва определен възел. Когато възел се премахне, всички негови дъщерни възли също се премахват.</a:t>
            </a:r>
          </a:p>
          <a:p>
            <a:endParaRPr lang="bg-BG" dirty="0"/>
          </a:p>
          <a:p>
            <a:r>
              <a:rPr lang="bg-BG" dirty="0"/>
              <a:t>Този код ще премахне първия елемент &lt;</a:t>
            </a:r>
            <a:r>
              <a:rPr lang="en-US" dirty="0"/>
              <a:t>book&gt; </a:t>
            </a:r>
            <a:r>
              <a:rPr lang="bg-BG" dirty="0"/>
              <a:t>от заредения </a:t>
            </a:r>
            <a:r>
              <a:rPr lang="en-US" dirty="0"/>
              <a:t>xml: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3099072"/>
            <a:ext cx="29337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>
                <a:solidFill>
                  <a:schemeClr val="accent3"/>
                </a:solidFill>
              </a:rPr>
              <a:t>Премахване на конкретен възел</a:t>
            </a:r>
          </a:p>
        </p:txBody>
      </p:sp>
      <p:sp>
        <p:nvSpPr>
          <p:cNvPr id="5" name="Rectangle 4"/>
          <p:cNvSpPr/>
          <p:nvPr/>
        </p:nvSpPr>
        <p:spPr>
          <a:xfrm>
            <a:off x="744921" y="1853674"/>
            <a:ext cx="76541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Методът</a:t>
            </a:r>
            <a:r>
              <a:rPr lang="ru-RU" dirty="0"/>
              <a:t> </a:t>
            </a:r>
            <a:r>
              <a:rPr lang="ru-RU" dirty="0" err="1">
                <a:solidFill>
                  <a:schemeClr val="accent3"/>
                </a:solidFill>
              </a:rPr>
              <a:t>removeChild</a:t>
            </a:r>
            <a:r>
              <a:rPr lang="ru-RU" dirty="0">
                <a:solidFill>
                  <a:schemeClr val="accent3"/>
                </a:solidFill>
              </a:rPr>
              <a:t>()</a:t>
            </a:r>
            <a:r>
              <a:rPr lang="ru-RU" dirty="0"/>
              <a:t> е </a:t>
            </a:r>
            <a:r>
              <a:rPr lang="ru-RU" dirty="0" err="1"/>
              <a:t>единственият</a:t>
            </a:r>
            <a:r>
              <a:rPr lang="ru-RU" dirty="0"/>
              <a:t> начин за </a:t>
            </a:r>
            <a:r>
              <a:rPr lang="ru-RU" dirty="0" err="1"/>
              <a:t>премахване</a:t>
            </a:r>
            <a:r>
              <a:rPr lang="ru-RU" dirty="0"/>
              <a:t> на определен </a:t>
            </a:r>
            <a:r>
              <a:rPr lang="ru-RU" dirty="0" err="1"/>
              <a:t>възел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стигнете</a:t>
            </a:r>
            <a:r>
              <a:rPr lang="ru-RU" dirty="0"/>
              <a:t> </a:t>
            </a:r>
            <a:r>
              <a:rPr lang="ru-RU" dirty="0" err="1"/>
              <a:t>възела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искате</a:t>
            </a:r>
            <a:r>
              <a:rPr lang="ru-RU" dirty="0"/>
              <a:t> да </a:t>
            </a:r>
            <a:r>
              <a:rPr lang="ru-RU" dirty="0" err="1"/>
              <a:t>премахнете</a:t>
            </a:r>
            <a:r>
              <a:rPr lang="ru-RU" dirty="0"/>
              <a:t>,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използвате</a:t>
            </a:r>
            <a:r>
              <a:rPr lang="ru-RU" dirty="0"/>
              <a:t> </a:t>
            </a:r>
            <a:r>
              <a:rPr lang="ru-RU" dirty="0" err="1"/>
              <a:t>свойството</a:t>
            </a:r>
            <a:r>
              <a:rPr lang="ru-RU" dirty="0"/>
              <a:t> </a:t>
            </a:r>
            <a:r>
              <a:rPr lang="ru-RU" dirty="0" err="1">
                <a:solidFill>
                  <a:schemeClr val="accent3"/>
                </a:solidFill>
              </a:rPr>
              <a:t>parentNode</a:t>
            </a:r>
            <a:r>
              <a:rPr lang="ru-RU" dirty="0"/>
              <a:t> и метода </a:t>
            </a:r>
            <a:r>
              <a:rPr lang="ru-RU" dirty="0" err="1">
                <a:solidFill>
                  <a:schemeClr val="accent3"/>
                </a:solidFill>
              </a:rPr>
              <a:t>removeChild</a:t>
            </a:r>
            <a:r>
              <a:rPr lang="ru-RU" dirty="0">
                <a:solidFill>
                  <a:schemeClr val="accent3"/>
                </a:solidFill>
              </a:rPr>
              <a:t>()</a:t>
            </a:r>
            <a:r>
              <a:rPr lang="ru-RU" dirty="0"/>
              <a:t>: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3064281"/>
            <a:ext cx="30194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33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>
                <a:solidFill>
                  <a:schemeClr val="accent3"/>
                </a:solidFill>
              </a:rPr>
              <a:t>Премахване на текстов възел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6502" y="825649"/>
            <a:ext cx="6790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Методът</a:t>
            </a:r>
            <a:r>
              <a:rPr lang="ru-RU" dirty="0"/>
              <a:t> </a:t>
            </a:r>
            <a:r>
              <a:rPr lang="ru-RU" dirty="0" err="1">
                <a:solidFill>
                  <a:schemeClr val="accent3"/>
                </a:solidFill>
              </a:rPr>
              <a:t>removeChild</a:t>
            </a:r>
            <a:r>
              <a:rPr lang="ru-RU" dirty="0">
                <a:solidFill>
                  <a:schemeClr val="accent3"/>
                </a:solidFill>
              </a:rPr>
              <a:t>() </a:t>
            </a:r>
            <a:r>
              <a:rPr lang="ru-RU" dirty="0" err="1"/>
              <a:t>може</a:t>
            </a:r>
            <a:r>
              <a:rPr lang="ru-RU" dirty="0"/>
              <a:t> да се </a:t>
            </a:r>
            <a:r>
              <a:rPr lang="ru-RU" dirty="0" err="1"/>
              <a:t>използва</a:t>
            </a:r>
            <a:r>
              <a:rPr lang="ru-RU" dirty="0"/>
              <a:t> и за </a:t>
            </a:r>
            <a:r>
              <a:rPr lang="ru-RU" dirty="0" err="1"/>
              <a:t>премахване</a:t>
            </a:r>
            <a:r>
              <a:rPr lang="ru-RU" dirty="0"/>
              <a:t> на текстов </a:t>
            </a:r>
            <a:r>
              <a:rPr lang="ru-RU" dirty="0" err="1"/>
              <a:t>възел</a:t>
            </a:r>
            <a:r>
              <a:rPr lang="ru-RU" dirty="0"/>
              <a:t>: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1325932"/>
            <a:ext cx="3048000" cy="6000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6612" y="2052114"/>
            <a:ext cx="84923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Задава</a:t>
            </a:r>
            <a:r>
              <a:rPr lang="ru-RU" dirty="0"/>
              <a:t> се </a:t>
            </a:r>
            <a:r>
              <a:rPr lang="ru-RU" dirty="0" err="1"/>
              <a:t>променливата</a:t>
            </a:r>
            <a:r>
              <a:rPr lang="ru-RU" dirty="0"/>
              <a:t> x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първият</a:t>
            </a:r>
            <a:r>
              <a:rPr lang="ru-RU" dirty="0"/>
              <a:t> </a:t>
            </a:r>
            <a:r>
              <a:rPr lang="ru-RU" dirty="0" err="1"/>
              <a:t>възел</a:t>
            </a:r>
            <a:r>
              <a:rPr lang="ru-RU" dirty="0"/>
              <a:t> на </a:t>
            </a:r>
            <a:r>
              <a:rPr lang="ru-RU" dirty="0" err="1"/>
              <a:t>заглавния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Задава</a:t>
            </a:r>
            <a:r>
              <a:rPr lang="ru-RU" dirty="0"/>
              <a:t> се </a:t>
            </a:r>
            <a:r>
              <a:rPr lang="ru-RU" dirty="0" err="1"/>
              <a:t>променливата</a:t>
            </a:r>
            <a:r>
              <a:rPr lang="ru-RU" dirty="0"/>
              <a:t> y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текстовият</a:t>
            </a:r>
            <a:r>
              <a:rPr lang="ru-RU" dirty="0"/>
              <a:t> </a:t>
            </a:r>
            <a:r>
              <a:rPr lang="ru-RU" dirty="0" err="1"/>
              <a:t>възел</a:t>
            </a:r>
            <a:r>
              <a:rPr lang="ru-RU" dirty="0"/>
              <a:t> за </a:t>
            </a:r>
            <a:r>
              <a:rPr lang="ru-RU" dirty="0" err="1"/>
              <a:t>премахване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Премахва</a:t>
            </a:r>
            <a:r>
              <a:rPr lang="ru-RU" dirty="0"/>
              <a:t> се </a:t>
            </a:r>
            <a:r>
              <a:rPr lang="ru-RU" dirty="0" err="1"/>
              <a:t>възела</a:t>
            </a:r>
            <a:r>
              <a:rPr lang="ru-RU" dirty="0"/>
              <a:t> на </a:t>
            </a:r>
            <a:r>
              <a:rPr lang="ru-RU" dirty="0" err="1"/>
              <a:t>елемента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се </a:t>
            </a:r>
            <a:r>
              <a:rPr lang="ru-RU" dirty="0" err="1"/>
              <a:t>използва</a:t>
            </a:r>
            <a:r>
              <a:rPr lang="ru-RU" dirty="0"/>
              <a:t> метода </a:t>
            </a:r>
            <a:r>
              <a:rPr lang="ru-RU" dirty="0" err="1"/>
              <a:t>removeChild</a:t>
            </a:r>
            <a:r>
              <a:rPr lang="ru-RU" dirty="0"/>
              <a:t> () от </a:t>
            </a:r>
            <a:r>
              <a:rPr lang="ru-RU" dirty="0" err="1"/>
              <a:t>родителския</a:t>
            </a:r>
            <a:r>
              <a:rPr lang="ru-RU" dirty="0"/>
              <a:t> </a:t>
            </a:r>
            <a:r>
              <a:rPr lang="ru-RU" dirty="0" err="1"/>
              <a:t>възел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066" y="3756159"/>
            <a:ext cx="4743450" cy="3238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76502" y="3178671"/>
            <a:ext cx="7221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 </a:t>
            </a:r>
            <a:r>
              <a:rPr lang="ru-RU" dirty="0" err="1"/>
              <a:t>премахване</a:t>
            </a:r>
            <a:r>
              <a:rPr lang="ru-RU" dirty="0"/>
              <a:t> на текстов </a:t>
            </a:r>
            <a:r>
              <a:rPr lang="ru-RU" dirty="0" err="1"/>
              <a:t>възел</a:t>
            </a:r>
            <a:r>
              <a:rPr lang="ru-RU" dirty="0"/>
              <a:t> </a:t>
            </a:r>
            <a:r>
              <a:rPr lang="ru-RU" dirty="0" err="1"/>
              <a:t>често</a:t>
            </a:r>
            <a:r>
              <a:rPr lang="ru-RU" dirty="0"/>
              <a:t> се </a:t>
            </a:r>
            <a:r>
              <a:rPr lang="ru-RU" dirty="0" err="1"/>
              <a:t>използва</a:t>
            </a:r>
            <a:r>
              <a:rPr lang="ru-RU" dirty="0"/>
              <a:t> </a:t>
            </a:r>
            <a:r>
              <a:rPr lang="ru-RU" dirty="0" err="1"/>
              <a:t>свойството</a:t>
            </a:r>
            <a:r>
              <a:rPr lang="ru-RU" dirty="0"/>
              <a:t> </a:t>
            </a:r>
            <a:r>
              <a:rPr lang="ru-RU" dirty="0" err="1"/>
              <a:t>nodeValue</a:t>
            </a:r>
            <a:r>
              <a:rPr lang="ru-RU" dirty="0"/>
              <a:t>: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154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dirty="0" err="1"/>
              <a:t>Какво</a:t>
            </a:r>
            <a:r>
              <a:rPr lang="en-US" dirty="0"/>
              <a:t> е XML DOM?</a:t>
            </a:r>
            <a:endParaRPr dirty="0"/>
          </a:p>
        </p:txBody>
      </p:sp>
      <p:sp>
        <p:nvSpPr>
          <p:cNvPr id="201" name="Google Shape;201;p33"/>
          <p:cNvSpPr/>
          <p:nvPr/>
        </p:nvSpPr>
        <p:spPr>
          <a:xfrm>
            <a:off x="0" y="1419622"/>
            <a:ext cx="9144000" cy="172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74400" y="1547485"/>
            <a:ext cx="89952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1700" b="1" dirty="0">
                <a:solidFill>
                  <a:schemeClr val="lt1"/>
                </a:solidFill>
              </a:rPr>
              <a:t>„</a:t>
            </a:r>
            <a:r>
              <a:rPr lang="ru-RU" sz="1700" b="1" dirty="0" err="1">
                <a:solidFill>
                  <a:schemeClr val="lt1"/>
                </a:solidFill>
              </a:rPr>
              <a:t>Обектният</a:t>
            </a:r>
            <a:r>
              <a:rPr lang="ru-RU" sz="1700" b="1" dirty="0">
                <a:solidFill>
                  <a:schemeClr val="lt1"/>
                </a:solidFill>
              </a:rPr>
              <a:t> </a:t>
            </a:r>
            <a:r>
              <a:rPr lang="ru-RU" sz="1700" b="1" dirty="0" err="1">
                <a:solidFill>
                  <a:schemeClr val="lt1"/>
                </a:solidFill>
              </a:rPr>
              <a:t>модел</a:t>
            </a:r>
            <a:r>
              <a:rPr lang="ru-RU" sz="1700" b="1" dirty="0">
                <a:solidFill>
                  <a:schemeClr val="lt1"/>
                </a:solidFill>
              </a:rPr>
              <a:t> на документ W3C (DOM) е </a:t>
            </a:r>
            <a:r>
              <a:rPr lang="ru-RU" sz="1700" b="1" dirty="0" err="1">
                <a:solidFill>
                  <a:schemeClr val="lt1"/>
                </a:solidFill>
              </a:rPr>
              <a:t>мулти-платформен</a:t>
            </a:r>
            <a:r>
              <a:rPr lang="ru-RU" sz="1700" b="1" dirty="0">
                <a:solidFill>
                  <a:schemeClr val="lt1"/>
                </a:solidFill>
              </a:rPr>
              <a:t> и </a:t>
            </a:r>
            <a:r>
              <a:rPr lang="ru-RU" sz="1700" b="1" dirty="0" err="1">
                <a:solidFill>
                  <a:schemeClr val="lt1"/>
                </a:solidFill>
              </a:rPr>
              <a:t>езиково</a:t>
            </a:r>
            <a:r>
              <a:rPr lang="ru-RU" sz="1700" b="1" dirty="0">
                <a:solidFill>
                  <a:schemeClr val="lt1"/>
                </a:solidFill>
              </a:rPr>
              <a:t> независим </a:t>
            </a:r>
            <a:r>
              <a:rPr lang="ru-RU" sz="1700" b="1" dirty="0" err="1">
                <a:solidFill>
                  <a:schemeClr val="lt1"/>
                </a:solidFill>
              </a:rPr>
              <a:t>приложно-програмен</a:t>
            </a:r>
            <a:r>
              <a:rPr lang="ru-RU" sz="1700" b="1" dirty="0">
                <a:solidFill>
                  <a:schemeClr val="lt1"/>
                </a:solidFill>
              </a:rPr>
              <a:t> интерфейс, </a:t>
            </a:r>
            <a:r>
              <a:rPr lang="ru-RU" sz="1700" b="1" dirty="0" err="1">
                <a:solidFill>
                  <a:schemeClr val="lt1"/>
                </a:solidFill>
              </a:rPr>
              <a:t>който</a:t>
            </a:r>
            <a:r>
              <a:rPr lang="ru-RU" sz="1700" b="1" dirty="0">
                <a:solidFill>
                  <a:schemeClr val="lt1"/>
                </a:solidFill>
              </a:rPr>
              <a:t> </a:t>
            </a:r>
            <a:r>
              <a:rPr lang="ru-RU" sz="1700" b="1" dirty="0" err="1">
                <a:solidFill>
                  <a:schemeClr val="lt1"/>
                </a:solidFill>
              </a:rPr>
              <a:t>позволява</a:t>
            </a:r>
            <a:r>
              <a:rPr lang="ru-RU" sz="1700" b="1" dirty="0">
                <a:solidFill>
                  <a:schemeClr val="lt1"/>
                </a:solidFill>
              </a:rPr>
              <a:t> на </a:t>
            </a:r>
            <a:r>
              <a:rPr lang="ru-RU" sz="1700" b="1" dirty="0" err="1">
                <a:solidFill>
                  <a:schemeClr val="lt1"/>
                </a:solidFill>
              </a:rPr>
              <a:t>програми</a:t>
            </a:r>
            <a:r>
              <a:rPr lang="ru-RU" sz="1700" b="1" dirty="0">
                <a:solidFill>
                  <a:schemeClr val="lt1"/>
                </a:solidFill>
              </a:rPr>
              <a:t> и </a:t>
            </a:r>
            <a:r>
              <a:rPr lang="ru-RU" sz="1700" b="1" dirty="0" err="1">
                <a:solidFill>
                  <a:schemeClr val="lt1"/>
                </a:solidFill>
              </a:rPr>
              <a:t>скриптове</a:t>
            </a:r>
            <a:r>
              <a:rPr lang="ru-RU" sz="1700" b="1" dirty="0">
                <a:solidFill>
                  <a:schemeClr val="lt1"/>
                </a:solidFill>
              </a:rPr>
              <a:t>, да получат </a:t>
            </a:r>
            <a:r>
              <a:rPr lang="ru-RU" sz="1700" b="1" dirty="0" err="1">
                <a:solidFill>
                  <a:schemeClr val="lt1"/>
                </a:solidFill>
              </a:rPr>
              <a:t>достъп</a:t>
            </a:r>
            <a:r>
              <a:rPr lang="ru-RU" sz="1700" b="1" dirty="0">
                <a:solidFill>
                  <a:schemeClr val="lt1"/>
                </a:solidFill>
              </a:rPr>
              <a:t> до </a:t>
            </a:r>
            <a:r>
              <a:rPr lang="ru-RU" sz="1700" b="1" dirty="0" err="1">
                <a:solidFill>
                  <a:schemeClr val="lt1"/>
                </a:solidFill>
              </a:rPr>
              <a:t>съдържанието</a:t>
            </a:r>
            <a:r>
              <a:rPr lang="ru-RU" sz="1700" b="1" dirty="0">
                <a:solidFill>
                  <a:schemeClr val="lt1"/>
                </a:solidFill>
              </a:rPr>
              <a:t> на </a:t>
            </a:r>
            <a:r>
              <a:rPr lang="ru-RU" sz="1700" b="1" dirty="0" err="1">
                <a:solidFill>
                  <a:schemeClr val="lt1"/>
                </a:solidFill>
              </a:rPr>
              <a:t>обекти</a:t>
            </a:r>
            <a:r>
              <a:rPr lang="ru-RU" sz="1700" b="1" dirty="0">
                <a:solidFill>
                  <a:schemeClr val="lt1"/>
                </a:solidFill>
              </a:rPr>
              <a:t> в HTML, XHTML и XML-</a:t>
            </a:r>
            <a:r>
              <a:rPr lang="ru-RU" sz="1700" b="1" dirty="0" err="1">
                <a:solidFill>
                  <a:schemeClr val="lt1"/>
                </a:solidFill>
              </a:rPr>
              <a:t>документи</a:t>
            </a:r>
            <a:r>
              <a:rPr lang="ru-RU" sz="1700" b="1" dirty="0">
                <a:solidFill>
                  <a:schemeClr val="lt1"/>
                </a:solidFill>
              </a:rPr>
              <a:t>.“</a:t>
            </a:r>
            <a:endParaRPr sz="1700" b="1" dirty="0">
              <a:solidFill>
                <a:schemeClr val="lt1"/>
              </a:solidFill>
            </a:endParaRPr>
          </a:p>
        </p:txBody>
      </p:sp>
      <p:grpSp>
        <p:nvGrpSpPr>
          <p:cNvPr id="203" name="Google Shape;203;p33"/>
          <p:cNvGrpSpPr/>
          <p:nvPr/>
        </p:nvGrpSpPr>
        <p:grpSpPr>
          <a:xfrm>
            <a:off x="1683458" y="3694271"/>
            <a:ext cx="5777083" cy="1593000"/>
            <a:chOff x="1062655" y="3986010"/>
            <a:chExt cx="9272644" cy="1593000"/>
          </a:xfrm>
        </p:grpSpPr>
        <p:sp>
          <p:nvSpPr>
            <p:cNvPr id="204" name="Google Shape;204;p33"/>
            <p:cNvSpPr txBox="1"/>
            <p:nvPr/>
          </p:nvSpPr>
          <p:spPr>
            <a:xfrm>
              <a:off x="1481699" y="3986010"/>
              <a:ext cx="8853600" cy="15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ru-RU" sz="1700" b="1" dirty="0">
                  <a:solidFill>
                    <a:srgbClr val="3F3F3F"/>
                  </a:solidFill>
                </a:rPr>
                <a:t>XML DOM е стандарт за </a:t>
              </a:r>
              <a:r>
                <a:rPr lang="ru-RU" sz="1700" b="1" dirty="0" err="1">
                  <a:solidFill>
                    <a:srgbClr val="3F3F3F"/>
                  </a:solidFill>
                </a:rPr>
                <a:t>това</a:t>
              </a:r>
              <a:r>
                <a:rPr lang="ru-RU" sz="1700" b="1" dirty="0">
                  <a:solidFill>
                    <a:srgbClr val="3F3F3F"/>
                  </a:solidFill>
                </a:rPr>
                <a:t> как да </a:t>
              </a:r>
              <a:r>
                <a:rPr lang="ru-RU" sz="1700" b="1" dirty="0" err="1">
                  <a:solidFill>
                    <a:srgbClr val="3F3F3F"/>
                  </a:solidFill>
                </a:rPr>
                <a:t>получавате</a:t>
              </a:r>
              <a:r>
                <a:rPr lang="ru-RU" sz="1700" b="1" dirty="0">
                  <a:solidFill>
                    <a:srgbClr val="3F3F3F"/>
                  </a:solidFill>
                </a:rPr>
                <a:t>, </a:t>
              </a:r>
              <a:r>
                <a:rPr lang="ru-RU" sz="1700" b="1" dirty="0" err="1">
                  <a:solidFill>
                    <a:srgbClr val="3F3F3F"/>
                  </a:solidFill>
                </a:rPr>
                <a:t>променяте</a:t>
              </a:r>
              <a:r>
                <a:rPr lang="ru-RU" sz="1700" b="1" dirty="0">
                  <a:solidFill>
                    <a:srgbClr val="3F3F3F"/>
                  </a:solidFill>
                </a:rPr>
                <a:t>, </a:t>
              </a:r>
              <a:r>
                <a:rPr lang="ru-RU" sz="1700" b="1" dirty="0" err="1">
                  <a:solidFill>
                    <a:srgbClr val="3F3F3F"/>
                  </a:solidFill>
                </a:rPr>
                <a:t>добавяте</a:t>
              </a:r>
              <a:r>
                <a:rPr lang="ru-RU" sz="1700" b="1" dirty="0">
                  <a:solidFill>
                    <a:srgbClr val="3F3F3F"/>
                  </a:solidFill>
                </a:rPr>
                <a:t> и </a:t>
              </a:r>
              <a:r>
                <a:rPr lang="ru-RU" sz="1700" b="1" dirty="0" err="1">
                  <a:solidFill>
                    <a:srgbClr val="3F3F3F"/>
                  </a:solidFill>
                </a:rPr>
                <a:t>изтривате</a:t>
              </a:r>
              <a:r>
                <a:rPr lang="ru-RU" sz="1700" b="1" dirty="0">
                  <a:solidFill>
                    <a:srgbClr val="3F3F3F"/>
                  </a:solidFill>
                </a:rPr>
                <a:t> XML </a:t>
              </a:r>
              <a:r>
                <a:rPr lang="ru-RU" sz="1700" b="1" dirty="0" err="1">
                  <a:solidFill>
                    <a:srgbClr val="3F3F3F"/>
                  </a:solidFill>
                </a:rPr>
                <a:t>елементи</a:t>
              </a:r>
              <a:r>
                <a:rPr lang="ru-RU" sz="1700" b="1" dirty="0">
                  <a:solidFill>
                    <a:srgbClr val="3F3F3F"/>
                  </a:solidFill>
                </a:rPr>
                <a:t>.</a:t>
              </a:r>
              <a:endParaRPr sz="1700" b="1" dirty="0">
                <a:solidFill>
                  <a:srgbClr val="3F3F3F"/>
                </a:solidFill>
              </a:endParaRPr>
            </a:p>
          </p:txBody>
        </p:sp>
        <p:sp>
          <p:nvSpPr>
            <p:cNvPr id="205" name="Google Shape;205;p33"/>
            <p:cNvSpPr txBox="1"/>
            <p:nvPr/>
          </p:nvSpPr>
          <p:spPr>
            <a:xfrm rot="10800000" flipH="1">
              <a:off x="1062655" y="5067990"/>
              <a:ext cx="2651700" cy="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7269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75191" y="2095571"/>
            <a:ext cx="56793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Методът </a:t>
            </a:r>
            <a:r>
              <a:rPr lang="en-US" dirty="0" err="1">
                <a:solidFill>
                  <a:schemeClr val="accent3"/>
                </a:solidFill>
              </a:rPr>
              <a:t>removeAttribute</a:t>
            </a:r>
            <a:r>
              <a:rPr lang="en-US" dirty="0">
                <a:solidFill>
                  <a:schemeClr val="accent3"/>
                </a:solidFill>
              </a:rPr>
              <a:t>() </a:t>
            </a:r>
            <a:r>
              <a:rPr lang="bg-BG" dirty="0"/>
              <a:t>премахва определен атрибут. </a:t>
            </a:r>
          </a:p>
          <a:p>
            <a:r>
              <a:rPr lang="bg-BG" dirty="0"/>
              <a:t>Този код премахва атрибута “</a:t>
            </a:r>
            <a:r>
              <a:rPr lang="en-US" dirty="0"/>
              <a:t>category</a:t>
            </a:r>
            <a:r>
              <a:rPr lang="bg-BG" dirty="0"/>
              <a:t>" в първия елемент &lt;</a:t>
            </a:r>
            <a:r>
              <a:rPr lang="en-US" dirty="0"/>
              <a:t>book&gt;:</a:t>
            </a:r>
            <a:endParaRPr lang="bg-BG" dirty="0"/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42862" y="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dirty="0">
                <a:solidFill>
                  <a:schemeClr val="accent3"/>
                </a:solidFill>
              </a:rPr>
              <a:t>Премахване на възел с атрибут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687" y="2728711"/>
            <a:ext cx="3636626" cy="60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01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/>
          <p:cNvSpPr txBox="1">
            <a:spLocks/>
          </p:cNvSpPr>
          <p:nvPr/>
        </p:nvSpPr>
        <p:spPr>
          <a:xfrm>
            <a:off x="42862" y="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dirty="0">
                <a:solidFill>
                  <a:schemeClr val="accent3"/>
                </a:solidFill>
              </a:rPr>
              <a:t>Премахване на възел с атрибут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29326" y="1292560"/>
            <a:ext cx="63354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Методът </a:t>
            </a:r>
            <a:r>
              <a:rPr lang="en-US" dirty="0" err="1">
                <a:solidFill>
                  <a:schemeClr val="accent3"/>
                </a:solidFill>
              </a:rPr>
              <a:t>removeAttributeNod</a:t>
            </a:r>
            <a:r>
              <a:rPr lang="bg-BG" dirty="0">
                <a:solidFill>
                  <a:schemeClr val="accent3"/>
                </a:solidFill>
              </a:rPr>
              <a:t>е</a:t>
            </a:r>
            <a:r>
              <a:rPr lang="en-US" dirty="0">
                <a:solidFill>
                  <a:schemeClr val="accent3"/>
                </a:solidFill>
              </a:rPr>
              <a:t>()</a:t>
            </a:r>
            <a:r>
              <a:rPr lang="en-US" dirty="0"/>
              <a:t> </a:t>
            </a:r>
            <a:r>
              <a:rPr lang="bg-BG" dirty="0"/>
              <a:t>премахва </a:t>
            </a:r>
            <a:r>
              <a:rPr lang="bg-BG"/>
              <a:t>възел с </a:t>
            </a:r>
            <a:r>
              <a:rPr lang="bg-BG" dirty="0"/>
              <a:t>атрибут, като </a:t>
            </a:r>
            <a:r>
              <a:rPr lang="bg-BG"/>
              <a:t>използва обект на възела като </a:t>
            </a:r>
            <a:r>
              <a:rPr lang="bg-BG" dirty="0"/>
              <a:t>параметър.</a:t>
            </a:r>
          </a:p>
          <a:p>
            <a:endParaRPr lang="en-US" dirty="0"/>
          </a:p>
          <a:p>
            <a:r>
              <a:rPr lang="bg-BG" dirty="0"/>
              <a:t>Този код премахва всички атрибути на всички елементи &lt;</a:t>
            </a:r>
            <a:r>
              <a:rPr lang="en-US" dirty="0"/>
              <a:t>book&gt;:</a:t>
            </a:r>
            <a:endParaRPr lang="bg-BG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022" y="2337988"/>
            <a:ext cx="4612911" cy="189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8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/>
          <p:cNvSpPr txBox="1">
            <a:spLocks/>
          </p:cNvSpPr>
          <p:nvPr/>
        </p:nvSpPr>
        <p:spPr>
          <a:xfrm>
            <a:off x="42862" y="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dirty="0">
                <a:solidFill>
                  <a:schemeClr val="accent3"/>
                </a:solidFill>
              </a:rPr>
              <a:t>Заменяне на възел</a:t>
            </a:r>
          </a:p>
        </p:txBody>
      </p:sp>
      <p:sp>
        <p:nvSpPr>
          <p:cNvPr id="4" name="Rectangle 3"/>
          <p:cNvSpPr/>
          <p:nvPr/>
        </p:nvSpPr>
        <p:spPr>
          <a:xfrm>
            <a:off x="2228193" y="699542"/>
            <a:ext cx="50029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Методът</a:t>
            </a:r>
            <a:r>
              <a:rPr lang="ru-RU" dirty="0"/>
              <a:t> </a:t>
            </a:r>
            <a:r>
              <a:rPr lang="ru-RU" dirty="0" err="1">
                <a:solidFill>
                  <a:schemeClr val="accent3"/>
                </a:solidFill>
              </a:rPr>
              <a:t>replaceChild</a:t>
            </a:r>
            <a:r>
              <a:rPr lang="ru-RU" dirty="0">
                <a:solidFill>
                  <a:schemeClr val="accent3"/>
                </a:solidFill>
              </a:rPr>
              <a:t>()</a:t>
            </a:r>
            <a:r>
              <a:rPr lang="ru-RU" dirty="0"/>
              <a:t> се </a:t>
            </a:r>
            <a:r>
              <a:rPr lang="ru-RU" dirty="0" err="1"/>
              <a:t>използва</a:t>
            </a:r>
            <a:r>
              <a:rPr lang="ru-RU" dirty="0"/>
              <a:t> за </a:t>
            </a:r>
            <a:r>
              <a:rPr lang="ru-RU" dirty="0" err="1"/>
              <a:t>замяна</a:t>
            </a:r>
            <a:r>
              <a:rPr lang="ru-RU" dirty="0"/>
              <a:t> на </a:t>
            </a:r>
            <a:r>
              <a:rPr lang="ru-RU" dirty="0" err="1"/>
              <a:t>възел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Следният</a:t>
            </a:r>
            <a:r>
              <a:rPr lang="ru-RU" dirty="0"/>
              <a:t> код </a:t>
            </a:r>
            <a:r>
              <a:rPr lang="ru-RU" dirty="0" err="1"/>
              <a:t>замества</a:t>
            </a:r>
            <a:r>
              <a:rPr lang="ru-RU" dirty="0"/>
              <a:t> </a:t>
            </a:r>
            <a:r>
              <a:rPr lang="ru-RU" dirty="0" err="1"/>
              <a:t>първия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&lt;</a:t>
            </a:r>
            <a:r>
              <a:rPr lang="ru-RU" dirty="0" err="1"/>
              <a:t>book</a:t>
            </a:r>
            <a:r>
              <a:rPr lang="ru-RU" dirty="0"/>
              <a:t>&gt;: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15" y="1598064"/>
            <a:ext cx="3686175" cy="3019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0" y="179782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Създава се нов възел на елемент &lt;</a:t>
            </a:r>
            <a:r>
              <a:rPr lang="en-US" dirty="0"/>
              <a:t>book&gt;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Създава се нов възел на елемент &lt;</a:t>
            </a:r>
            <a:r>
              <a:rPr lang="en-US" dirty="0"/>
              <a:t>title&gt;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Създава се нов текстов възел с текст „</a:t>
            </a:r>
            <a:r>
              <a:rPr lang="en-US" dirty="0"/>
              <a:t>A Notebook</a:t>
            </a:r>
            <a:r>
              <a:rPr lang="bg-BG" dirty="0"/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Добавя се новия текстов възел към новия възел на елемента &lt;</a:t>
            </a:r>
            <a:r>
              <a:rPr lang="en-US" dirty="0"/>
              <a:t>title&gt;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Добавя се новия елемент възел &lt;</a:t>
            </a:r>
            <a:r>
              <a:rPr lang="en-US" dirty="0"/>
              <a:t>title&gt; </a:t>
            </a:r>
            <a:r>
              <a:rPr lang="bg-BG" dirty="0"/>
              <a:t>към новия елемент възел &lt;</a:t>
            </a:r>
            <a:r>
              <a:rPr lang="en-US" dirty="0"/>
              <a:t>book&gt;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Заменя се първия възел на елемент &lt;</a:t>
            </a:r>
            <a:r>
              <a:rPr lang="en-US" dirty="0"/>
              <a:t>book&gt; </a:t>
            </a:r>
            <a:r>
              <a:rPr lang="bg-BG" dirty="0"/>
              <a:t>с новия възел на елемент &lt;</a:t>
            </a:r>
            <a:r>
              <a:rPr lang="en-US" dirty="0"/>
              <a:t>book&gt;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98285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/>
          <p:cNvSpPr txBox="1">
            <a:spLocks/>
          </p:cNvSpPr>
          <p:nvPr/>
        </p:nvSpPr>
        <p:spPr>
          <a:xfrm>
            <a:off x="42862" y="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dirty="0">
                <a:solidFill>
                  <a:schemeClr val="accent3"/>
                </a:solidFill>
              </a:rPr>
              <a:t>Заменяне на текстов възел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274" y="1944638"/>
            <a:ext cx="3848100" cy="8953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45083" y="699542"/>
            <a:ext cx="51395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err="1"/>
              <a:t>Методът</a:t>
            </a:r>
            <a:r>
              <a:rPr lang="ru-RU" dirty="0"/>
              <a:t> </a:t>
            </a:r>
            <a:r>
              <a:rPr lang="ru-RU" dirty="0" err="1">
                <a:solidFill>
                  <a:schemeClr val="accent3"/>
                </a:solidFill>
              </a:rPr>
              <a:t>replaceData</a:t>
            </a:r>
            <a:r>
              <a:rPr lang="ru-RU" dirty="0">
                <a:solidFill>
                  <a:schemeClr val="accent3"/>
                </a:solidFill>
              </a:rPr>
              <a:t>() </a:t>
            </a:r>
            <a:r>
              <a:rPr lang="ru-RU" dirty="0" err="1"/>
              <a:t>има</a:t>
            </a:r>
            <a:r>
              <a:rPr lang="ru-RU" dirty="0"/>
              <a:t> три </a:t>
            </a:r>
            <a:r>
              <a:rPr lang="ru-RU" dirty="0" err="1"/>
              <a:t>параметъра</a:t>
            </a:r>
            <a:r>
              <a:rPr lang="ru-RU" dirty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offset</a:t>
            </a:r>
            <a:r>
              <a:rPr lang="ru-RU" dirty="0"/>
              <a:t> - </a:t>
            </a:r>
            <a:r>
              <a:rPr lang="ru-RU" dirty="0" err="1"/>
              <a:t>Къде</a:t>
            </a:r>
            <a:r>
              <a:rPr lang="ru-RU" dirty="0"/>
              <a:t> да </a:t>
            </a:r>
            <a:r>
              <a:rPr lang="ru-RU" dirty="0" err="1"/>
              <a:t>започнете</a:t>
            </a:r>
            <a:r>
              <a:rPr lang="ru-RU" dirty="0"/>
              <a:t> да </a:t>
            </a:r>
            <a:r>
              <a:rPr lang="ru-RU" dirty="0" err="1"/>
              <a:t>замествате</a:t>
            </a:r>
            <a:r>
              <a:rPr lang="ru-RU" dirty="0"/>
              <a:t> </a:t>
            </a:r>
            <a:r>
              <a:rPr lang="ru-RU" dirty="0" err="1"/>
              <a:t>символите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length</a:t>
            </a:r>
            <a:r>
              <a:rPr lang="ru-RU" dirty="0"/>
              <a:t>  - Колко символа да замените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</a:t>
            </a:r>
            <a:r>
              <a:rPr lang="ru-RU" dirty="0"/>
              <a:t> - </a:t>
            </a:r>
            <a:r>
              <a:rPr lang="ru-RU" dirty="0" err="1"/>
              <a:t>Низът</a:t>
            </a:r>
            <a:r>
              <a:rPr lang="ru-RU" dirty="0"/>
              <a:t> за </a:t>
            </a:r>
            <a:r>
              <a:rPr lang="ru-RU" dirty="0" err="1"/>
              <a:t>вмъкване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624356" y="3159992"/>
            <a:ext cx="82366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err="1"/>
              <a:t>По-лес</a:t>
            </a:r>
            <a:r>
              <a:rPr lang="bg-BG" dirty="0"/>
              <a:t>ен начин е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използвате</a:t>
            </a:r>
            <a:r>
              <a:rPr lang="ru-RU" dirty="0"/>
              <a:t> </a:t>
            </a:r>
            <a:r>
              <a:rPr lang="ru-RU" dirty="0" err="1">
                <a:solidFill>
                  <a:schemeClr val="accent3"/>
                </a:solidFill>
              </a:rPr>
              <a:t>nodeValue</a:t>
            </a:r>
            <a:r>
              <a:rPr lang="ru-RU" dirty="0"/>
              <a:t>.</a:t>
            </a:r>
          </a:p>
          <a:p>
            <a:pPr algn="ctr"/>
            <a:r>
              <a:rPr lang="ru-RU" dirty="0" err="1"/>
              <a:t>Следният</a:t>
            </a:r>
            <a:r>
              <a:rPr lang="ru-RU" dirty="0"/>
              <a:t> код </a:t>
            </a:r>
            <a:r>
              <a:rPr lang="ru-RU" dirty="0" err="1"/>
              <a:t>ще</a:t>
            </a:r>
            <a:r>
              <a:rPr lang="ru-RU" dirty="0"/>
              <a:t> замени </a:t>
            </a:r>
            <a:r>
              <a:rPr lang="ru-RU" dirty="0" err="1"/>
              <a:t>стойността</a:t>
            </a:r>
            <a:r>
              <a:rPr lang="ru-RU" dirty="0"/>
              <a:t> на </a:t>
            </a:r>
            <a:r>
              <a:rPr lang="ru-RU" dirty="0" err="1"/>
              <a:t>текстовия</a:t>
            </a:r>
            <a:r>
              <a:rPr lang="ru-RU" dirty="0"/>
              <a:t> </a:t>
            </a:r>
            <a:r>
              <a:rPr lang="ru-RU" dirty="0" err="1"/>
              <a:t>възел</a:t>
            </a:r>
            <a:r>
              <a:rPr lang="ru-RU" dirty="0"/>
              <a:t> в </a:t>
            </a:r>
            <a:r>
              <a:rPr lang="ru-RU" dirty="0" err="1"/>
              <a:t>първия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&lt;</a:t>
            </a:r>
            <a:r>
              <a:rPr lang="ru-RU" dirty="0" err="1"/>
              <a:t>title</a:t>
            </a:r>
            <a:r>
              <a:rPr lang="ru-RU" dirty="0"/>
              <a:t>&gt; с "</a:t>
            </a:r>
            <a:r>
              <a:rPr lang="ru-RU" dirty="0" err="1"/>
              <a:t>Easy</a:t>
            </a:r>
            <a:r>
              <a:rPr lang="ru-RU" dirty="0"/>
              <a:t> </a:t>
            </a:r>
            <a:r>
              <a:rPr lang="ru-RU" dirty="0" err="1"/>
              <a:t>Italian</a:t>
            </a:r>
            <a:r>
              <a:rPr lang="ru-RU" dirty="0"/>
              <a:t>":</a:t>
            </a: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274" y="3683212"/>
            <a:ext cx="38100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34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/>
          <p:cNvSpPr txBox="1">
            <a:spLocks/>
          </p:cNvSpPr>
          <p:nvPr/>
        </p:nvSpPr>
        <p:spPr>
          <a:xfrm>
            <a:off x="42862" y="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dirty="0">
                <a:solidFill>
                  <a:schemeClr val="accent3"/>
                </a:solidFill>
              </a:rPr>
              <a:t>Създаване на възел на елемент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2427661"/>
            <a:ext cx="4286250" cy="552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57551" y="1092345"/>
            <a:ext cx="52288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Методът</a:t>
            </a:r>
            <a:r>
              <a:rPr lang="ru-RU" dirty="0"/>
              <a:t> </a:t>
            </a:r>
            <a:r>
              <a:rPr lang="ru-RU" dirty="0" err="1">
                <a:solidFill>
                  <a:schemeClr val="accent3"/>
                </a:solidFill>
              </a:rPr>
              <a:t>createElement</a:t>
            </a:r>
            <a:r>
              <a:rPr lang="ru-RU" dirty="0">
                <a:solidFill>
                  <a:schemeClr val="accent3"/>
                </a:solidFill>
              </a:rPr>
              <a:t>() </a:t>
            </a:r>
            <a:r>
              <a:rPr lang="ru-RU" dirty="0" err="1"/>
              <a:t>създава</a:t>
            </a:r>
            <a:r>
              <a:rPr lang="ru-RU" dirty="0"/>
              <a:t> нов </a:t>
            </a:r>
            <a:r>
              <a:rPr lang="ru-RU" dirty="0" err="1"/>
              <a:t>възел</a:t>
            </a:r>
            <a:r>
              <a:rPr lang="ru-RU" dirty="0"/>
              <a:t> на </a:t>
            </a:r>
            <a:r>
              <a:rPr lang="ru-RU" dirty="0" err="1"/>
              <a:t>елемент</a:t>
            </a:r>
            <a:r>
              <a:rPr lang="ru-RU" dirty="0"/>
              <a:t>: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42861" y="3445644"/>
            <a:ext cx="39490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Създава</a:t>
            </a:r>
            <a:r>
              <a:rPr lang="ru-RU" dirty="0"/>
              <a:t> се нов </a:t>
            </a:r>
            <a:r>
              <a:rPr lang="ru-RU" dirty="0" err="1"/>
              <a:t>възел</a:t>
            </a:r>
            <a:r>
              <a:rPr lang="ru-RU" dirty="0"/>
              <a:t> на </a:t>
            </a:r>
            <a:r>
              <a:rPr lang="ru-RU" dirty="0" err="1"/>
              <a:t>елемент</a:t>
            </a:r>
            <a:r>
              <a:rPr lang="ru-RU" dirty="0"/>
              <a:t> &lt;</a:t>
            </a:r>
            <a:r>
              <a:rPr lang="en-US" dirty="0"/>
              <a:t>edition</a:t>
            </a:r>
            <a:r>
              <a:rPr lang="ru-RU" dirty="0"/>
              <a:t>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4614862" y="316622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Възелът</a:t>
            </a:r>
            <a:r>
              <a:rPr lang="ru-RU" dirty="0"/>
              <a:t> на </a:t>
            </a:r>
            <a:r>
              <a:rPr lang="ru-RU" dirty="0" err="1"/>
              <a:t>елемента</a:t>
            </a:r>
            <a:r>
              <a:rPr lang="ru-RU" dirty="0"/>
              <a:t> се </a:t>
            </a:r>
            <a:r>
              <a:rPr lang="ru-RU" dirty="0" err="1"/>
              <a:t>добавя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първия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&lt;</a:t>
            </a:r>
            <a:r>
              <a:rPr lang="ru-RU" dirty="0" err="1"/>
              <a:t>book</a:t>
            </a:r>
            <a:r>
              <a:rPr lang="ru-RU" dirty="0"/>
              <a:t>&gt;</a:t>
            </a:r>
            <a:endParaRPr lang="bg-BG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82566" y="2517753"/>
            <a:ext cx="1389171" cy="92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757988" y="2919306"/>
            <a:ext cx="630784" cy="33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880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/>
          <p:cNvSpPr txBox="1">
            <a:spLocks/>
          </p:cNvSpPr>
          <p:nvPr/>
        </p:nvSpPr>
        <p:spPr>
          <a:xfrm>
            <a:off x="42862" y="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dirty="0">
                <a:solidFill>
                  <a:schemeClr val="accent3"/>
                </a:solidFill>
              </a:rPr>
              <a:t>Създаване на възел на атрибут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67" y="1433020"/>
            <a:ext cx="4381500" cy="7429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69489" y="1004792"/>
            <a:ext cx="60907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accent3"/>
                </a:solidFill>
              </a:rPr>
              <a:t>CreateAttribute</a:t>
            </a:r>
            <a:r>
              <a:rPr lang="ru-RU" dirty="0">
                <a:solidFill>
                  <a:schemeClr val="accent3"/>
                </a:solidFill>
              </a:rPr>
              <a:t>() </a:t>
            </a:r>
            <a:r>
              <a:rPr lang="ru-RU" dirty="0"/>
              <a:t>се </a:t>
            </a:r>
            <a:r>
              <a:rPr lang="ru-RU" dirty="0" err="1"/>
              <a:t>използва</a:t>
            </a:r>
            <a:r>
              <a:rPr lang="ru-RU" dirty="0"/>
              <a:t> за </a:t>
            </a:r>
            <a:r>
              <a:rPr lang="ru-RU" dirty="0" err="1"/>
              <a:t>създаване</a:t>
            </a:r>
            <a:r>
              <a:rPr lang="ru-RU" dirty="0"/>
              <a:t> на нов </a:t>
            </a:r>
            <a:r>
              <a:rPr lang="ru-RU" dirty="0" err="1"/>
              <a:t>възел</a:t>
            </a:r>
            <a:r>
              <a:rPr lang="ru-RU" dirty="0"/>
              <a:t> на атрибут:</a:t>
            </a:r>
            <a:endParaRPr lang="bg-BG" dirty="0"/>
          </a:p>
        </p:txBody>
      </p:sp>
      <p:sp>
        <p:nvSpPr>
          <p:cNvPr id="11" name="Rectangle 10"/>
          <p:cNvSpPr/>
          <p:nvPr/>
        </p:nvSpPr>
        <p:spPr>
          <a:xfrm>
            <a:off x="1782322" y="2827802"/>
            <a:ext cx="5877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Създава</a:t>
            </a:r>
            <a:r>
              <a:rPr lang="ru-RU" dirty="0"/>
              <a:t> се нов </a:t>
            </a:r>
            <a:r>
              <a:rPr lang="ru-RU" dirty="0" err="1"/>
              <a:t>възел</a:t>
            </a:r>
            <a:r>
              <a:rPr lang="ru-RU" dirty="0"/>
              <a:t> на атрибут </a:t>
            </a:r>
            <a:r>
              <a:rPr lang="bg-BG" dirty="0"/>
              <a:t>„</a:t>
            </a:r>
            <a:r>
              <a:rPr lang="en-US" dirty="0"/>
              <a:t>edition”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Задава</a:t>
            </a:r>
            <a:r>
              <a:rPr lang="ru-RU" dirty="0"/>
              <a:t> се </a:t>
            </a:r>
            <a:r>
              <a:rPr lang="ru-RU" dirty="0" err="1"/>
              <a:t>стойността</a:t>
            </a:r>
            <a:r>
              <a:rPr lang="ru-RU" dirty="0"/>
              <a:t> на </a:t>
            </a:r>
            <a:r>
              <a:rPr lang="ru-RU" dirty="0" err="1"/>
              <a:t>възела</a:t>
            </a:r>
            <a:r>
              <a:rPr lang="ru-RU" dirty="0"/>
              <a:t> на атрибута да </a:t>
            </a:r>
            <a:r>
              <a:rPr lang="ru-RU" dirty="0" err="1"/>
              <a:t>бъде</a:t>
            </a:r>
            <a:r>
              <a:rPr lang="ru-RU" dirty="0"/>
              <a:t> “</a:t>
            </a:r>
            <a:r>
              <a:rPr lang="en-US" dirty="0"/>
              <a:t>first</a:t>
            </a:r>
            <a:r>
              <a:rPr lang="ru-RU" dirty="0"/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Добавя</a:t>
            </a:r>
            <a:r>
              <a:rPr lang="ru-RU" dirty="0"/>
              <a:t> се </a:t>
            </a:r>
            <a:r>
              <a:rPr lang="ru-RU" dirty="0" err="1"/>
              <a:t>новия</a:t>
            </a:r>
            <a:r>
              <a:rPr lang="ru-RU" dirty="0"/>
              <a:t> </a:t>
            </a:r>
            <a:r>
              <a:rPr lang="ru-RU" dirty="0" err="1"/>
              <a:t>възел</a:t>
            </a:r>
            <a:r>
              <a:rPr lang="ru-RU" dirty="0"/>
              <a:t> на атрибута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първия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&lt;</a:t>
            </a:r>
            <a:r>
              <a:rPr lang="ru-RU" dirty="0" err="1"/>
              <a:t>title</a:t>
            </a:r>
            <a:r>
              <a:rPr lang="ru-RU" dirty="0"/>
              <a:t>&gt;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1979801" y="3910521"/>
            <a:ext cx="5270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chemeClr val="accent3"/>
                </a:solidFill>
              </a:rPr>
              <a:t>Ако</a:t>
            </a:r>
            <a:r>
              <a:rPr lang="ru-RU" b="1" dirty="0">
                <a:solidFill>
                  <a:schemeClr val="accent3"/>
                </a:solidFill>
              </a:rPr>
              <a:t> </a:t>
            </a:r>
            <a:r>
              <a:rPr lang="ru-RU" b="1" dirty="0" err="1">
                <a:solidFill>
                  <a:schemeClr val="accent3"/>
                </a:solidFill>
              </a:rPr>
              <a:t>атрибутът</a:t>
            </a:r>
            <a:r>
              <a:rPr lang="ru-RU" b="1" dirty="0">
                <a:solidFill>
                  <a:schemeClr val="accent3"/>
                </a:solidFill>
              </a:rPr>
              <a:t> вече </a:t>
            </a:r>
            <a:r>
              <a:rPr lang="ru-RU" b="1" dirty="0" err="1">
                <a:solidFill>
                  <a:schemeClr val="accent3"/>
                </a:solidFill>
              </a:rPr>
              <a:t>съществува</a:t>
            </a:r>
            <a:r>
              <a:rPr lang="ru-RU" b="1" dirty="0">
                <a:solidFill>
                  <a:schemeClr val="accent3"/>
                </a:solidFill>
              </a:rPr>
              <a:t>, той се </a:t>
            </a:r>
            <a:r>
              <a:rPr lang="ru-RU" b="1" dirty="0" err="1">
                <a:solidFill>
                  <a:schemeClr val="accent3"/>
                </a:solidFill>
              </a:rPr>
              <a:t>заменя</a:t>
            </a:r>
            <a:r>
              <a:rPr lang="ru-RU" b="1" dirty="0">
                <a:solidFill>
                  <a:schemeClr val="accent3"/>
                </a:solidFill>
              </a:rPr>
              <a:t> с </a:t>
            </a:r>
            <a:r>
              <a:rPr lang="ru-RU" b="1" dirty="0" err="1">
                <a:solidFill>
                  <a:schemeClr val="accent3"/>
                </a:solidFill>
              </a:rPr>
              <a:t>новия</a:t>
            </a:r>
            <a:r>
              <a:rPr lang="ru-RU" b="1" dirty="0">
                <a:solidFill>
                  <a:schemeClr val="accent3"/>
                </a:solidFill>
              </a:rPr>
              <a:t>!</a:t>
            </a:r>
            <a:endParaRPr lang="bg-BG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78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/>
          <p:cNvSpPr txBox="1">
            <a:spLocks/>
          </p:cNvSpPr>
          <p:nvPr/>
        </p:nvSpPr>
        <p:spPr>
          <a:xfrm>
            <a:off x="42862" y="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dirty="0">
                <a:solidFill>
                  <a:schemeClr val="accent3"/>
                </a:solidFill>
              </a:rPr>
              <a:t>Създаване на възел на атрибут</a:t>
            </a:r>
          </a:p>
        </p:txBody>
      </p:sp>
      <p:sp>
        <p:nvSpPr>
          <p:cNvPr id="8" name="Rectangle 7"/>
          <p:cNvSpPr/>
          <p:nvPr/>
        </p:nvSpPr>
        <p:spPr>
          <a:xfrm>
            <a:off x="1485815" y="2065745"/>
            <a:ext cx="64709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Методът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accent3"/>
                </a:solidFill>
              </a:rPr>
              <a:t>setAttribute</a:t>
            </a:r>
            <a:r>
              <a:rPr lang="ru-RU" dirty="0">
                <a:solidFill>
                  <a:schemeClr val="accent3"/>
                </a:solidFill>
              </a:rPr>
              <a:t>() </a:t>
            </a:r>
            <a:r>
              <a:rPr lang="ru-RU" dirty="0" err="1">
                <a:solidFill>
                  <a:schemeClr val="tx1"/>
                </a:solidFill>
              </a:rPr>
              <a:t>създава</a:t>
            </a:r>
            <a:r>
              <a:rPr lang="ru-RU" dirty="0">
                <a:solidFill>
                  <a:schemeClr val="tx1"/>
                </a:solidFill>
              </a:rPr>
              <a:t> нов атрибут, </a:t>
            </a:r>
            <a:r>
              <a:rPr lang="ru-RU" dirty="0" err="1">
                <a:solidFill>
                  <a:schemeClr val="tx1"/>
                </a:solidFill>
              </a:rPr>
              <a:t>ако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атрибутът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съществува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01" y="2794907"/>
            <a:ext cx="48768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0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/>
          <p:cNvSpPr txBox="1">
            <a:spLocks/>
          </p:cNvSpPr>
          <p:nvPr/>
        </p:nvSpPr>
        <p:spPr>
          <a:xfrm>
            <a:off x="42862" y="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dirty="0">
                <a:solidFill>
                  <a:schemeClr val="accent3"/>
                </a:solidFill>
              </a:rPr>
              <a:t>Създаване на текстов възел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2738" y="1073770"/>
            <a:ext cx="4824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Методът </a:t>
            </a:r>
            <a:r>
              <a:rPr lang="en-US" dirty="0" err="1">
                <a:solidFill>
                  <a:schemeClr val="accent3"/>
                </a:solidFill>
              </a:rPr>
              <a:t>createTextNode</a:t>
            </a:r>
            <a:r>
              <a:rPr lang="en-US" dirty="0">
                <a:solidFill>
                  <a:schemeClr val="accent3"/>
                </a:solidFill>
              </a:rPr>
              <a:t>() </a:t>
            </a:r>
            <a:r>
              <a:rPr lang="bg-BG" dirty="0"/>
              <a:t>създава нов текстов възел:</a:t>
            </a:r>
          </a:p>
        </p:txBody>
      </p:sp>
      <p:sp>
        <p:nvSpPr>
          <p:cNvPr id="6" name="Rectangle 5"/>
          <p:cNvSpPr/>
          <p:nvPr/>
        </p:nvSpPr>
        <p:spPr>
          <a:xfrm>
            <a:off x="1708752" y="3256108"/>
            <a:ext cx="61319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Създава се нов възел на елемент &lt;</a:t>
            </a:r>
            <a:r>
              <a:rPr lang="en-US" dirty="0"/>
              <a:t>edition</a:t>
            </a:r>
            <a:r>
              <a:rPr lang="bg-BG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Създава се нов текстов възел с текст „</a:t>
            </a:r>
            <a:r>
              <a:rPr lang="en-US" dirty="0"/>
              <a:t>first</a:t>
            </a:r>
            <a:r>
              <a:rPr lang="bg-BG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Добавя се новия текстов възел към възела на елемента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Добавя се възела на новия елемент към първия елемент &lt;</a:t>
            </a:r>
            <a:r>
              <a:rPr lang="en-US" dirty="0"/>
              <a:t>book&gt;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072" y="1679174"/>
            <a:ext cx="40576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27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/>
          <p:cNvSpPr txBox="1">
            <a:spLocks/>
          </p:cNvSpPr>
          <p:nvPr/>
        </p:nvSpPr>
        <p:spPr>
          <a:xfrm>
            <a:off x="42862" y="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dirty="0">
                <a:solidFill>
                  <a:schemeClr val="accent3"/>
                </a:solidFill>
              </a:rPr>
              <a:t>Създаване на </a:t>
            </a:r>
            <a:r>
              <a:rPr lang="en-US" dirty="0">
                <a:solidFill>
                  <a:schemeClr val="accent3"/>
                </a:solidFill>
              </a:rPr>
              <a:t>CDATA</a:t>
            </a:r>
            <a:r>
              <a:rPr lang="bg-BG" dirty="0">
                <a:solidFill>
                  <a:schemeClr val="accent3"/>
                </a:solidFill>
              </a:rPr>
              <a:t> възел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1744" y="963936"/>
            <a:ext cx="6195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Методът </a:t>
            </a:r>
            <a:r>
              <a:rPr lang="en-US" dirty="0" err="1">
                <a:solidFill>
                  <a:schemeClr val="accent3"/>
                </a:solidFill>
              </a:rPr>
              <a:t>createCDATASection</a:t>
            </a:r>
            <a:r>
              <a:rPr lang="en-US" dirty="0">
                <a:solidFill>
                  <a:schemeClr val="accent3"/>
                </a:solidFill>
              </a:rPr>
              <a:t>() </a:t>
            </a:r>
            <a:r>
              <a:rPr lang="bg-BG" dirty="0"/>
              <a:t>създава нов възел на </a:t>
            </a:r>
            <a:r>
              <a:rPr lang="en-US" dirty="0"/>
              <a:t>CDATA </a:t>
            </a:r>
            <a:r>
              <a:rPr lang="bg-BG" dirty="0"/>
              <a:t>раздел.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0180" y="3106307"/>
            <a:ext cx="5491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Създава се нов възел на </a:t>
            </a:r>
            <a:r>
              <a:rPr lang="en-US" dirty="0"/>
              <a:t>CDATA </a:t>
            </a:r>
            <a:r>
              <a:rPr lang="bg-BG" dirty="0"/>
              <a:t>раздел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Добавя се новия </a:t>
            </a:r>
            <a:r>
              <a:rPr lang="en-US" dirty="0"/>
              <a:t>CDATA </a:t>
            </a:r>
            <a:r>
              <a:rPr lang="bg-BG" dirty="0"/>
              <a:t>възел към първия елемент &lt;</a:t>
            </a:r>
            <a:r>
              <a:rPr lang="en-US" dirty="0"/>
              <a:t>book&gt;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89" y="1820108"/>
            <a:ext cx="44862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95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/>
          <p:cNvSpPr txBox="1">
            <a:spLocks/>
          </p:cNvSpPr>
          <p:nvPr/>
        </p:nvSpPr>
        <p:spPr>
          <a:xfrm>
            <a:off x="42862" y="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dirty="0">
                <a:solidFill>
                  <a:schemeClr val="accent3"/>
                </a:solidFill>
              </a:rPr>
              <a:t>Създаване на възел за коментар</a:t>
            </a:r>
          </a:p>
        </p:txBody>
      </p:sp>
      <p:sp>
        <p:nvSpPr>
          <p:cNvPr id="3" name="Rectangle 2"/>
          <p:cNvSpPr/>
          <p:nvPr/>
        </p:nvSpPr>
        <p:spPr>
          <a:xfrm>
            <a:off x="1946957" y="1290324"/>
            <a:ext cx="53358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Методът </a:t>
            </a:r>
            <a:r>
              <a:rPr lang="en-US" dirty="0" err="1">
                <a:solidFill>
                  <a:schemeClr val="accent3"/>
                </a:solidFill>
              </a:rPr>
              <a:t>createComment</a:t>
            </a:r>
            <a:r>
              <a:rPr lang="en-US" dirty="0">
                <a:solidFill>
                  <a:schemeClr val="accent3"/>
                </a:solidFill>
              </a:rPr>
              <a:t>() </a:t>
            </a:r>
            <a:r>
              <a:rPr lang="bg-BG" dirty="0"/>
              <a:t>създава нов възел за коментари.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1020" y="3253452"/>
            <a:ext cx="60276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Създава се нов възел за коментари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Добавя се новия възел за коментари към първия елемент &lt;</a:t>
            </a:r>
            <a:r>
              <a:rPr lang="en-US" dirty="0"/>
              <a:t>book&gt;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056" y="1972660"/>
            <a:ext cx="43148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2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body" idx="2"/>
          </p:nvPr>
        </p:nvSpPr>
        <p:spPr>
          <a:xfrm>
            <a:off x="463389" y="1059582"/>
            <a:ext cx="8357083" cy="302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accent2"/>
                </a:solidFill>
              </a:rPr>
              <a:t>DOM (Document Object Model)</a:t>
            </a:r>
            <a:r>
              <a:rPr lang="bg-BG" sz="1600" dirty="0">
                <a:solidFill>
                  <a:schemeClr val="accent2"/>
                </a:solidFill>
              </a:rPr>
              <a:t> 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дефинира стандарт за достъп и редактиране на документи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lvl="0" indent="-285750" algn="l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 algn="l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1600" dirty="0"/>
              <a:t>D</a:t>
            </a:r>
            <a:r>
              <a:rPr lang="ru-RU" sz="1600" dirty="0"/>
              <a:t>OM се е </a:t>
            </a:r>
            <a:r>
              <a:rPr lang="ru-RU" sz="1600" dirty="0" err="1"/>
              <a:t>появил</a:t>
            </a:r>
            <a:r>
              <a:rPr lang="ru-RU" sz="1600" dirty="0"/>
              <a:t> </a:t>
            </a:r>
            <a:r>
              <a:rPr lang="ru-RU" sz="1600" dirty="0" err="1"/>
              <a:t>като</a:t>
            </a:r>
            <a:r>
              <a:rPr lang="ru-RU" sz="1600" dirty="0"/>
              <a:t> спецификация, за да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>
                <a:solidFill>
                  <a:schemeClr val="accent1"/>
                </a:solidFill>
              </a:rPr>
              <a:t>JavaScript</a:t>
            </a:r>
            <a:r>
              <a:rPr lang="ru-RU" sz="1600" dirty="0"/>
              <a:t> и </a:t>
            </a:r>
            <a:r>
              <a:rPr lang="en-US" sz="1600" dirty="0">
                <a:solidFill>
                  <a:schemeClr val="accent1"/>
                </a:solidFill>
              </a:rPr>
              <a:t>Java</a:t>
            </a:r>
            <a:r>
              <a:rPr lang="en-US" sz="1600" dirty="0"/>
              <a:t> </a:t>
            </a:r>
            <a:r>
              <a:rPr lang="ru-RU" sz="1600" dirty="0" err="1"/>
              <a:t>програми</a:t>
            </a:r>
            <a:r>
              <a:rPr lang="ru-RU" sz="1600" dirty="0"/>
              <a:t> да </a:t>
            </a:r>
            <a:r>
              <a:rPr lang="ru-RU" sz="1600" dirty="0" err="1"/>
              <a:t>бъдат</a:t>
            </a:r>
            <a:r>
              <a:rPr lang="ru-RU" sz="1600" dirty="0"/>
              <a:t> </a:t>
            </a:r>
            <a:r>
              <a:rPr lang="ru-RU" sz="1600" dirty="0" err="1"/>
              <a:t>преносими</a:t>
            </a:r>
            <a:r>
              <a:rPr lang="ru-RU" sz="1600" dirty="0"/>
              <a:t> за </a:t>
            </a:r>
            <a:r>
              <a:rPr lang="ru-RU" sz="1600" dirty="0" err="1"/>
              <a:t>различни</a:t>
            </a:r>
            <a:r>
              <a:rPr lang="ru-RU" sz="1600" dirty="0"/>
              <a:t> </a:t>
            </a:r>
            <a:r>
              <a:rPr lang="ru-RU" sz="1600" dirty="0" err="1"/>
              <a:t>уеб</a:t>
            </a:r>
            <a:r>
              <a:rPr lang="ru-RU" sz="1600" dirty="0"/>
              <a:t> </a:t>
            </a:r>
            <a:r>
              <a:rPr lang="ru-RU" sz="1600" dirty="0" err="1"/>
              <a:t>браузъри</a:t>
            </a:r>
            <a:r>
              <a:rPr lang="ru-RU" sz="1600" dirty="0"/>
              <a:t>. </a:t>
            </a:r>
            <a:endParaRPr lang="en-US" sz="1600" dirty="0"/>
          </a:p>
          <a:p>
            <a:pPr marL="285750" lvl="0" indent="-285750" algn="l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 algn="l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ru-RU" sz="1600" dirty="0"/>
              <a:t>DOM не </a:t>
            </a:r>
            <a:r>
              <a:rPr lang="ru-RU" sz="1600" dirty="0" err="1"/>
              <a:t>налага</a:t>
            </a:r>
            <a:r>
              <a:rPr lang="ru-RU" sz="1600" dirty="0"/>
              <a:t> ограничения за </a:t>
            </a:r>
            <a:r>
              <a:rPr lang="ru-RU" sz="1600" dirty="0" err="1"/>
              <a:t>структурата</a:t>
            </a:r>
            <a:r>
              <a:rPr lang="ru-RU" sz="1600" dirty="0"/>
              <a:t> на документа. Всяка известна структура на документ с </a:t>
            </a:r>
            <a:r>
              <a:rPr lang="ru-RU" sz="1600" dirty="0" err="1"/>
              <a:t>помощта</a:t>
            </a:r>
            <a:r>
              <a:rPr lang="ru-RU" sz="1600" dirty="0"/>
              <a:t> на DOM </a:t>
            </a:r>
            <a:r>
              <a:rPr lang="ru-RU" sz="1600" dirty="0" err="1"/>
              <a:t>може</a:t>
            </a:r>
            <a:r>
              <a:rPr lang="ru-RU" sz="1600" dirty="0"/>
              <a:t> да </a:t>
            </a:r>
            <a:r>
              <a:rPr lang="ru-RU" sz="1600" dirty="0" err="1"/>
              <a:t>бъде</a:t>
            </a:r>
            <a:r>
              <a:rPr lang="ru-RU" sz="1600" dirty="0"/>
              <a:t> </a:t>
            </a:r>
            <a:r>
              <a:rPr lang="ru-RU" sz="1600" dirty="0" err="1"/>
              <a:t>представена</a:t>
            </a:r>
            <a:r>
              <a:rPr lang="ru-RU" sz="1600" dirty="0"/>
              <a:t> в </a:t>
            </a:r>
            <a:r>
              <a:rPr lang="ru-RU" sz="1600" dirty="0" err="1">
                <a:solidFill>
                  <a:schemeClr val="accent1"/>
                </a:solidFill>
              </a:rPr>
              <a:t>дървовидна</a:t>
            </a:r>
            <a:r>
              <a:rPr lang="ru-RU" sz="1600" dirty="0">
                <a:solidFill>
                  <a:schemeClr val="accent1"/>
                </a:solidFill>
              </a:rPr>
              <a:t> структура </a:t>
            </a:r>
            <a:r>
              <a:rPr lang="ru-RU" sz="1600" dirty="0"/>
              <a:t>от </a:t>
            </a:r>
            <a:r>
              <a:rPr lang="ru-RU" sz="1600" dirty="0" err="1"/>
              <a:t>взаимовръзки</a:t>
            </a:r>
            <a:r>
              <a:rPr lang="ru-RU" sz="1600" dirty="0"/>
              <a:t>, всяка от </a:t>
            </a:r>
            <a:r>
              <a:rPr lang="ru-RU" sz="1600" dirty="0" err="1"/>
              <a:t>която</a:t>
            </a:r>
            <a:r>
              <a:rPr lang="ru-RU" sz="1600" dirty="0"/>
              <a:t> </a:t>
            </a:r>
            <a:r>
              <a:rPr lang="ru-RU" sz="1600" dirty="0" err="1"/>
              <a:t>връзки</a:t>
            </a:r>
            <a:r>
              <a:rPr lang="ru-RU" sz="1600" dirty="0"/>
              <a:t> </a:t>
            </a:r>
            <a:r>
              <a:rPr lang="ru-RU" sz="1600" dirty="0" err="1"/>
              <a:t>представлява</a:t>
            </a:r>
            <a:r>
              <a:rPr lang="ru-RU" sz="1600" dirty="0"/>
              <a:t> </a:t>
            </a:r>
            <a:r>
              <a:rPr lang="ru-RU" sz="1600" dirty="0" err="1"/>
              <a:t>елемент</a:t>
            </a:r>
            <a:r>
              <a:rPr lang="ru-RU" sz="1600" dirty="0"/>
              <a:t>, атрибут, текст, графика, или друг </a:t>
            </a:r>
            <a:r>
              <a:rPr lang="ru-RU" sz="1600" dirty="0" err="1"/>
              <a:t>обект</a:t>
            </a:r>
            <a:r>
              <a:rPr lang="ru-RU" sz="1600" dirty="0"/>
              <a:t>. </a:t>
            </a:r>
            <a:r>
              <a:rPr lang="ru-RU" sz="1600" dirty="0" err="1"/>
              <a:t>Връзките</a:t>
            </a:r>
            <a:r>
              <a:rPr lang="ru-RU" sz="1600" dirty="0"/>
              <a:t> </a:t>
            </a:r>
            <a:r>
              <a:rPr lang="ru-RU" sz="1600" dirty="0" err="1"/>
              <a:t>са</a:t>
            </a:r>
            <a:r>
              <a:rPr lang="ru-RU" sz="1600" dirty="0"/>
              <a:t> </a:t>
            </a:r>
            <a:r>
              <a:rPr lang="ru-RU" sz="1600" dirty="0" err="1"/>
              <a:t>свързани</a:t>
            </a:r>
            <a:r>
              <a:rPr lang="ru-RU" sz="1600" dirty="0"/>
              <a:t> </a:t>
            </a:r>
            <a:r>
              <a:rPr lang="ru-RU" sz="1600" dirty="0" err="1"/>
              <a:t>помежду</a:t>
            </a:r>
            <a:r>
              <a:rPr lang="ru-RU" sz="1600" dirty="0"/>
              <a:t> си в </a:t>
            </a:r>
            <a:r>
              <a:rPr lang="ru-RU" sz="1600" dirty="0" err="1"/>
              <a:t>йерархия</a:t>
            </a:r>
            <a:r>
              <a:rPr lang="ru-RU" sz="1600" dirty="0"/>
              <a:t> „</a:t>
            </a:r>
            <a:r>
              <a:rPr lang="ru-RU" sz="1600" dirty="0" err="1"/>
              <a:t>родител-дете</a:t>
            </a:r>
            <a:r>
              <a:rPr lang="ru-RU" sz="1600" dirty="0"/>
              <a:t>“. </a:t>
            </a:r>
            <a:endParaRPr lang="bg-BG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 algn="l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1360560" y="-20538"/>
            <a:ext cx="6421292" cy="98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DOM</a:t>
            </a:r>
            <a:endParaRPr sz="3200" b="1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/>
          <p:cNvSpPr txBox="1">
            <a:spLocks/>
          </p:cNvSpPr>
          <p:nvPr/>
        </p:nvSpPr>
        <p:spPr>
          <a:xfrm>
            <a:off x="42862" y="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dirty="0">
                <a:solidFill>
                  <a:schemeClr val="accent3"/>
                </a:solidFill>
              </a:rPr>
              <a:t>Добавяне на възел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1" y="956786"/>
            <a:ext cx="63850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Методът</a:t>
            </a:r>
            <a:r>
              <a:rPr lang="ru-RU" dirty="0"/>
              <a:t> </a:t>
            </a:r>
            <a:r>
              <a:rPr lang="ru-RU" dirty="0" err="1">
                <a:solidFill>
                  <a:schemeClr val="accent3"/>
                </a:solidFill>
              </a:rPr>
              <a:t>insertBefore</a:t>
            </a:r>
            <a:r>
              <a:rPr lang="ru-RU" dirty="0">
                <a:solidFill>
                  <a:schemeClr val="accent3"/>
                </a:solidFill>
              </a:rPr>
              <a:t>()</a:t>
            </a:r>
            <a:r>
              <a:rPr lang="ru-RU" dirty="0"/>
              <a:t> </a:t>
            </a:r>
            <a:r>
              <a:rPr lang="ru-RU" dirty="0" err="1"/>
              <a:t>вмъква</a:t>
            </a:r>
            <a:r>
              <a:rPr lang="ru-RU" dirty="0"/>
              <a:t> </a:t>
            </a:r>
            <a:r>
              <a:rPr lang="ru-RU" dirty="0" err="1"/>
              <a:t>възел</a:t>
            </a:r>
            <a:r>
              <a:rPr lang="ru-RU" dirty="0"/>
              <a:t> </a:t>
            </a:r>
            <a:r>
              <a:rPr lang="ru-RU" dirty="0" err="1"/>
              <a:t>преди</a:t>
            </a:r>
            <a:r>
              <a:rPr lang="ru-RU" dirty="0"/>
              <a:t> </a:t>
            </a:r>
            <a:r>
              <a:rPr lang="ru-RU" dirty="0" err="1"/>
              <a:t>посочен</a:t>
            </a:r>
            <a:r>
              <a:rPr lang="ru-RU" dirty="0"/>
              <a:t> </a:t>
            </a:r>
            <a:r>
              <a:rPr lang="ru-RU" dirty="0" err="1"/>
              <a:t>дъщерен</a:t>
            </a:r>
            <a:r>
              <a:rPr lang="ru-RU" dirty="0"/>
              <a:t> </a:t>
            </a:r>
            <a:r>
              <a:rPr lang="ru-RU" dirty="0" err="1"/>
              <a:t>възел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Този</a:t>
            </a:r>
            <a:r>
              <a:rPr lang="ru-RU" dirty="0"/>
              <a:t> метод е полезен,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позицията</a:t>
            </a:r>
            <a:r>
              <a:rPr lang="ru-RU" dirty="0"/>
              <a:t> на </a:t>
            </a:r>
            <a:r>
              <a:rPr lang="ru-RU" dirty="0" err="1"/>
              <a:t>добавения</a:t>
            </a:r>
            <a:r>
              <a:rPr lang="ru-RU" dirty="0"/>
              <a:t> </a:t>
            </a:r>
            <a:r>
              <a:rPr lang="ru-RU" dirty="0" err="1"/>
              <a:t>възел</a:t>
            </a:r>
            <a:r>
              <a:rPr lang="ru-RU" dirty="0"/>
              <a:t> е важна: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90" y="1821574"/>
            <a:ext cx="2971800" cy="1143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3891" y="3547743"/>
            <a:ext cx="7005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>
                <a:solidFill>
                  <a:schemeClr val="accent3"/>
                </a:solidFill>
              </a:rPr>
              <a:t>Ако</a:t>
            </a:r>
            <a:r>
              <a:rPr lang="ru-RU" sz="1600" b="1" dirty="0">
                <a:solidFill>
                  <a:schemeClr val="accent3"/>
                </a:solidFill>
              </a:rPr>
              <a:t> </a:t>
            </a:r>
            <a:r>
              <a:rPr lang="ru-RU" sz="1600" b="1" dirty="0" err="1">
                <a:solidFill>
                  <a:schemeClr val="accent3"/>
                </a:solidFill>
              </a:rPr>
              <a:t>вторият</a:t>
            </a:r>
            <a:r>
              <a:rPr lang="ru-RU" sz="1600" b="1" dirty="0">
                <a:solidFill>
                  <a:schemeClr val="accent3"/>
                </a:solidFill>
              </a:rPr>
              <a:t> </a:t>
            </a:r>
            <a:r>
              <a:rPr lang="ru-RU" sz="1600" b="1" dirty="0" err="1">
                <a:solidFill>
                  <a:schemeClr val="accent3"/>
                </a:solidFill>
              </a:rPr>
              <a:t>параметър</a:t>
            </a:r>
            <a:r>
              <a:rPr lang="ru-RU" sz="1600" b="1" dirty="0">
                <a:solidFill>
                  <a:schemeClr val="accent3"/>
                </a:solidFill>
              </a:rPr>
              <a:t> на </a:t>
            </a:r>
            <a:r>
              <a:rPr lang="ru-RU" sz="1600" b="1" dirty="0" err="1">
                <a:solidFill>
                  <a:schemeClr val="accent3"/>
                </a:solidFill>
              </a:rPr>
              <a:t>insertBefore</a:t>
            </a:r>
            <a:r>
              <a:rPr lang="ru-RU" sz="1600" b="1" dirty="0">
                <a:solidFill>
                  <a:schemeClr val="accent3"/>
                </a:solidFill>
              </a:rPr>
              <a:t>() е </a:t>
            </a:r>
            <a:r>
              <a:rPr lang="en-US" sz="1600" b="1" dirty="0">
                <a:solidFill>
                  <a:schemeClr val="accent3"/>
                </a:solidFill>
              </a:rPr>
              <a:t>null</a:t>
            </a:r>
            <a:r>
              <a:rPr lang="ru-RU" sz="1600" b="1" dirty="0">
                <a:solidFill>
                  <a:schemeClr val="accent3"/>
                </a:solidFill>
              </a:rPr>
              <a:t>, </a:t>
            </a:r>
            <a:r>
              <a:rPr lang="ru-RU" sz="1600" b="1" dirty="0" err="1">
                <a:solidFill>
                  <a:schemeClr val="accent3"/>
                </a:solidFill>
              </a:rPr>
              <a:t>новият</a:t>
            </a:r>
            <a:r>
              <a:rPr lang="ru-RU" sz="1600" b="1" dirty="0">
                <a:solidFill>
                  <a:schemeClr val="accent3"/>
                </a:solidFill>
              </a:rPr>
              <a:t> </a:t>
            </a:r>
            <a:r>
              <a:rPr lang="ru-RU" sz="1600" b="1" dirty="0" err="1">
                <a:solidFill>
                  <a:schemeClr val="accent3"/>
                </a:solidFill>
              </a:rPr>
              <a:t>възел</a:t>
            </a:r>
            <a:r>
              <a:rPr lang="ru-RU" sz="1600" b="1" dirty="0">
                <a:solidFill>
                  <a:schemeClr val="accent3"/>
                </a:solidFill>
              </a:rPr>
              <a:t> </a:t>
            </a:r>
            <a:r>
              <a:rPr lang="ru-RU" sz="1600" b="1" dirty="0" err="1">
                <a:solidFill>
                  <a:schemeClr val="accent3"/>
                </a:solidFill>
              </a:rPr>
              <a:t>ще</a:t>
            </a:r>
            <a:r>
              <a:rPr lang="ru-RU" sz="1600" b="1" dirty="0">
                <a:solidFill>
                  <a:schemeClr val="accent3"/>
                </a:solidFill>
              </a:rPr>
              <a:t> </a:t>
            </a:r>
            <a:r>
              <a:rPr lang="ru-RU" sz="1600" b="1" dirty="0" err="1">
                <a:solidFill>
                  <a:schemeClr val="accent3"/>
                </a:solidFill>
              </a:rPr>
              <a:t>бъде</a:t>
            </a:r>
            <a:r>
              <a:rPr lang="ru-RU" sz="1600" b="1" dirty="0">
                <a:solidFill>
                  <a:schemeClr val="accent3"/>
                </a:solidFill>
              </a:rPr>
              <a:t> </a:t>
            </a:r>
            <a:r>
              <a:rPr lang="ru-RU" sz="1600" b="1" dirty="0" err="1">
                <a:solidFill>
                  <a:schemeClr val="accent3"/>
                </a:solidFill>
              </a:rPr>
              <a:t>добавен</a:t>
            </a:r>
            <a:r>
              <a:rPr lang="ru-RU" sz="1600" b="1" dirty="0">
                <a:solidFill>
                  <a:schemeClr val="accent3"/>
                </a:solidFill>
              </a:rPr>
              <a:t> след </a:t>
            </a:r>
            <a:r>
              <a:rPr lang="ru-RU" sz="1600" b="1" dirty="0" err="1">
                <a:solidFill>
                  <a:schemeClr val="accent3"/>
                </a:solidFill>
              </a:rPr>
              <a:t>последния</a:t>
            </a:r>
            <a:r>
              <a:rPr lang="ru-RU" sz="1600" b="1" dirty="0">
                <a:solidFill>
                  <a:schemeClr val="accent3"/>
                </a:solidFill>
              </a:rPr>
              <a:t> </a:t>
            </a:r>
            <a:r>
              <a:rPr lang="ru-RU" sz="1600" b="1" dirty="0" err="1">
                <a:solidFill>
                  <a:schemeClr val="accent3"/>
                </a:solidFill>
              </a:rPr>
              <a:t>съществуващ</a:t>
            </a:r>
            <a:r>
              <a:rPr lang="ru-RU" sz="1600" b="1" dirty="0">
                <a:solidFill>
                  <a:schemeClr val="accent3"/>
                </a:solidFill>
              </a:rPr>
              <a:t> </a:t>
            </a:r>
            <a:r>
              <a:rPr lang="ru-RU" sz="1600" b="1" dirty="0" err="1">
                <a:solidFill>
                  <a:schemeClr val="accent3"/>
                </a:solidFill>
              </a:rPr>
              <a:t>дъщерен</a:t>
            </a:r>
            <a:r>
              <a:rPr lang="ru-RU" sz="1600" b="1" dirty="0">
                <a:solidFill>
                  <a:schemeClr val="accent3"/>
                </a:solidFill>
              </a:rPr>
              <a:t> </a:t>
            </a:r>
            <a:r>
              <a:rPr lang="ru-RU" sz="1600" b="1" dirty="0" err="1">
                <a:solidFill>
                  <a:schemeClr val="accent3"/>
                </a:solidFill>
              </a:rPr>
              <a:t>възел</a:t>
            </a:r>
            <a:r>
              <a:rPr lang="ru-RU" sz="1600" b="1" dirty="0">
                <a:solidFill>
                  <a:schemeClr val="accent3"/>
                </a:solidFill>
              </a:rPr>
              <a:t>.</a:t>
            </a:r>
            <a:endParaRPr lang="bg-BG" sz="1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13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/>
          <p:cNvSpPr txBox="1">
            <a:spLocks/>
          </p:cNvSpPr>
          <p:nvPr/>
        </p:nvSpPr>
        <p:spPr>
          <a:xfrm>
            <a:off x="42862" y="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dirty="0">
                <a:solidFill>
                  <a:schemeClr val="accent3"/>
                </a:solidFill>
              </a:rPr>
              <a:t>Клониране на възел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9408" y="802182"/>
            <a:ext cx="69052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Методът </a:t>
            </a:r>
            <a:r>
              <a:rPr lang="en-US" dirty="0" err="1">
                <a:solidFill>
                  <a:schemeClr val="accent3"/>
                </a:solidFill>
              </a:rPr>
              <a:t>cloneNode</a:t>
            </a:r>
            <a:r>
              <a:rPr lang="en-US" dirty="0">
                <a:solidFill>
                  <a:schemeClr val="accent3"/>
                </a:solidFill>
              </a:rPr>
              <a:t>() </a:t>
            </a:r>
            <a:r>
              <a:rPr lang="bg-BG" dirty="0"/>
              <a:t>създава копие на определен възел.</a:t>
            </a:r>
          </a:p>
          <a:p>
            <a:endParaRPr lang="bg-BG" dirty="0"/>
          </a:p>
          <a:p>
            <a:r>
              <a:rPr lang="bg-BG" dirty="0"/>
              <a:t>Методът има параметър (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false)</a:t>
            </a:r>
            <a:r>
              <a:rPr lang="bg-BG" dirty="0"/>
              <a:t>, който показва дали клонираният възел трябва да включва всички атрибути и деца на оригиналния възел.</a:t>
            </a:r>
          </a:p>
          <a:p>
            <a:endParaRPr lang="bg-BG" dirty="0"/>
          </a:p>
          <a:p>
            <a:r>
              <a:rPr lang="bg-BG" dirty="0"/>
              <a:t>Следният код копира първия възел &lt;</a:t>
            </a:r>
            <a:r>
              <a:rPr lang="en-US" dirty="0"/>
              <a:t>book&gt; </a:t>
            </a:r>
            <a:r>
              <a:rPr lang="bg-BG" dirty="0"/>
              <a:t>и го добавя към основния възел на документа:</a:t>
            </a:r>
          </a:p>
          <a:p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1766394" y="3608961"/>
            <a:ext cx="56969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Взема се възела за копиране (</a:t>
            </a:r>
            <a:r>
              <a:rPr lang="en-US" dirty="0" err="1"/>
              <a:t>oldNode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Клонира се възела в "</a:t>
            </a:r>
            <a:r>
              <a:rPr lang="en-US" dirty="0" err="1"/>
              <a:t>newNode</a:t>
            </a:r>
            <a:r>
              <a:rPr lang="en-US" dirty="0"/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Добавя се новия възел към основния възел на </a:t>
            </a:r>
            <a:r>
              <a:rPr lang="en-US" dirty="0"/>
              <a:t>XML </a:t>
            </a:r>
            <a:r>
              <a:rPr lang="bg-BG" dirty="0"/>
              <a:t>документа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31" y="2659258"/>
            <a:ext cx="3400425" cy="561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08" y="2531743"/>
            <a:ext cx="12001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95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0053" y="553044"/>
            <a:ext cx="417696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WileyCode-Regular"/>
              </a:rPr>
              <a:t>&lt;entry id=”</a:t>
            </a:r>
            <a:r>
              <a:rPr lang="en-US" dirty="0" err="1">
                <a:solidFill>
                  <a:srgbClr val="231F20"/>
                </a:solidFill>
                <a:latin typeface="WileyCode-Regular"/>
              </a:rPr>
              <a:t>armstrong</a:t>
            </a:r>
            <a:r>
              <a:rPr lang="en-US" dirty="0">
                <a:solidFill>
                  <a:srgbClr val="231F20"/>
                </a:solidFill>
                <a:latin typeface="WileyCode-Regular"/>
              </a:rPr>
              <a:t>-john”&gt;</a:t>
            </a:r>
          </a:p>
          <a:p>
            <a:r>
              <a:rPr lang="en-US" dirty="0">
                <a:solidFill>
                  <a:srgbClr val="231F20"/>
                </a:solidFill>
                <a:latin typeface="WileyCode-Regular"/>
              </a:rPr>
              <a:t>&lt;title&gt;Armstrong, John&lt;/title&gt;</a:t>
            </a:r>
          </a:p>
          <a:p>
            <a:pPr lvl="2"/>
            <a:r>
              <a:rPr lang="en-US" dirty="0">
                <a:solidFill>
                  <a:srgbClr val="231F20"/>
                </a:solidFill>
                <a:latin typeface="WileyCode-Regular"/>
              </a:rPr>
              <a:t>&lt;body&gt;</a:t>
            </a:r>
          </a:p>
          <a:p>
            <a:pPr lvl="2"/>
            <a:r>
              <a:rPr lang="en-US" dirty="0">
                <a:solidFill>
                  <a:srgbClr val="231F20"/>
                </a:solidFill>
                <a:latin typeface="WileyCode-Regular"/>
              </a:rPr>
              <a:t>&lt;p&gt;, an English physician and poet,</a:t>
            </a:r>
            <a:r>
              <a:rPr lang="en-US" dirty="0"/>
              <a:t> was born in &lt;born&gt;1715&lt;/born&gt; in the parish of Castleton in Roxburghshire,</a:t>
            </a:r>
          </a:p>
          <a:p>
            <a:pPr lvl="2"/>
            <a:r>
              <a:rPr lang="en-US" dirty="0"/>
              <a:t>where his father and brother were clergymen; and having</a:t>
            </a:r>
          </a:p>
          <a:p>
            <a:pPr lvl="2"/>
            <a:r>
              <a:rPr lang="en-US" dirty="0"/>
              <a:t>completed his education at the University of Edinburgh,</a:t>
            </a:r>
          </a:p>
          <a:p>
            <a:pPr lvl="2"/>
            <a:r>
              <a:rPr lang="en-US" dirty="0"/>
              <a:t>took his degree in physics, Feb. 4, 1732, with much reputation.</a:t>
            </a:r>
          </a:p>
          <a:p>
            <a:pPr lvl="2"/>
            <a:r>
              <a:rPr lang="en-US" dirty="0"/>
              <a:t> &lt;/p&gt;</a:t>
            </a:r>
          </a:p>
          <a:p>
            <a:pPr lvl="2"/>
            <a:r>
              <a:rPr lang="en-US" dirty="0"/>
              <a:t>&lt;/body&gt;</a:t>
            </a:r>
          </a:p>
          <a:p>
            <a:r>
              <a:rPr lang="en-US" dirty="0"/>
              <a:t>&lt;/entry&gt;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11510"/>
            <a:ext cx="4467018" cy="36070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0" y="1152525"/>
            <a:ext cx="266700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7505700" y="1420763"/>
            <a:ext cx="266700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7505700" y="1563639"/>
            <a:ext cx="666750" cy="131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6257925" y="1828800"/>
            <a:ext cx="266700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6591300" y="2442671"/>
            <a:ext cx="266700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 flipV="1">
            <a:off x="4810125" y="3267076"/>
            <a:ext cx="1123950" cy="257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6067425" y="3824643"/>
            <a:ext cx="266700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6591300" y="3000375"/>
            <a:ext cx="266700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6372224" y="3295651"/>
            <a:ext cx="2647743" cy="609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5714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0053" y="553044"/>
            <a:ext cx="417696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WileyCode-Regular"/>
              </a:rPr>
              <a:t>&lt;entry id=”</a:t>
            </a:r>
            <a:r>
              <a:rPr lang="en-US" dirty="0" err="1">
                <a:solidFill>
                  <a:srgbClr val="231F20"/>
                </a:solidFill>
                <a:latin typeface="WileyCode-Regular"/>
              </a:rPr>
              <a:t>armstrong</a:t>
            </a:r>
            <a:r>
              <a:rPr lang="en-US" dirty="0">
                <a:solidFill>
                  <a:srgbClr val="231F20"/>
                </a:solidFill>
                <a:latin typeface="WileyCode-Regular"/>
              </a:rPr>
              <a:t>-john”&gt;</a:t>
            </a:r>
          </a:p>
          <a:p>
            <a:r>
              <a:rPr lang="en-US" dirty="0">
                <a:solidFill>
                  <a:srgbClr val="231F20"/>
                </a:solidFill>
                <a:latin typeface="WileyCode-Regular"/>
              </a:rPr>
              <a:t>&lt;title&gt;Armstrong, John&lt;/title&gt;</a:t>
            </a:r>
          </a:p>
          <a:p>
            <a:pPr lvl="2"/>
            <a:r>
              <a:rPr lang="en-US" dirty="0">
                <a:solidFill>
                  <a:srgbClr val="231F20"/>
                </a:solidFill>
                <a:latin typeface="WileyCode-Regular"/>
              </a:rPr>
              <a:t>&lt;body&gt;</a:t>
            </a:r>
          </a:p>
          <a:p>
            <a:pPr lvl="2"/>
            <a:r>
              <a:rPr lang="en-US" dirty="0">
                <a:solidFill>
                  <a:srgbClr val="231F20"/>
                </a:solidFill>
                <a:latin typeface="WileyCode-Regular"/>
              </a:rPr>
              <a:t>&lt;p&gt;, an English physician and poet,</a:t>
            </a:r>
            <a:r>
              <a:rPr lang="en-US" dirty="0"/>
              <a:t> was born in &lt;born&gt;1715&lt;/born&gt; in the parish of Castleton in Roxburghshire,</a:t>
            </a:r>
          </a:p>
          <a:p>
            <a:pPr lvl="2"/>
            <a:r>
              <a:rPr lang="en-US" dirty="0"/>
              <a:t>where his father and brother were clergymen; and having</a:t>
            </a:r>
          </a:p>
          <a:p>
            <a:pPr lvl="2"/>
            <a:r>
              <a:rPr lang="en-US" dirty="0"/>
              <a:t>completed his education at the University of Edinburgh,</a:t>
            </a:r>
          </a:p>
          <a:p>
            <a:pPr lvl="2"/>
            <a:r>
              <a:rPr lang="en-US" dirty="0"/>
              <a:t>took his degree in physics, Feb. 4, 1732, with much reputation.</a:t>
            </a:r>
          </a:p>
          <a:p>
            <a:pPr lvl="2"/>
            <a:r>
              <a:rPr lang="en-US" dirty="0"/>
              <a:t> &lt;/p&gt;</a:t>
            </a:r>
          </a:p>
          <a:p>
            <a:pPr lvl="2"/>
            <a:r>
              <a:rPr lang="en-US" dirty="0"/>
              <a:t>&lt;/body&gt;</a:t>
            </a:r>
          </a:p>
          <a:p>
            <a:r>
              <a:rPr lang="en-US" dirty="0"/>
              <a:t>&lt;/entry&gt;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11510"/>
            <a:ext cx="4467018" cy="360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32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1"/>
          <p:cNvSpPr txBox="1">
            <a:spLocks noGrp="1"/>
          </p:cNvSpPr>
          <p:nvPr>
            <p:ph type="body" idx="1"/>
          </p:nvPr>
        </p:nvSpPr>
        <p:spPr>
          <a:xfrm>
            <a:off x="0" y="354595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bg-BG" dirty="0"/>
              <a:t>Въпроси </a:t>
            </a:r>
            <a:r>
              <a:rPr lang="en-US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0" y="606842"/>
            <a:ext cx="3771900" cy="3876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284" y="2395417"/>
            <a:ext cx="4699036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4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8" y="123478"/>
            <a:ext cx="4418432" cy="46269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156363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xmlDoc</a:t>
            </a:r>
            <a:r>
              <a:rPr lang="en-US" dirty="0"/>
              <a:t> - XML ​​DOM </a:t>
            </a:r>
            <a:r>
              <a:rPr lang="bg-BG" dirty="0"/>
              <a:t>обектът, създаден от парсъра.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getElementsByTagName</a:t>
            </a:r>
            <a:r>
              <a:rPr lang="en-US" dirty="0"/>
              <a:t> ("title") [0] – </a:t>
            </a:r>
            <a:r>
              <a:rPr lang="bg-BG" dirty="0"/>
              <a:t>взима първия елемент &lt;</a:t>
            </a:r>
            <a:r>
              <a:rPr lang="en-US" dirty="0"/>
              <a:t>title&gt;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childNodes</a:t>
            </a:r>
            <a:r>
              <a:rPr lang="en-US" dirty="0"/>
              <a:t> [0] - </a:t>
            </a:r>
            <a:r>
              <a:rPr lang="bg-BG" dirty="0"/>
              <a:t>първото дете на елемента &lt;</a:t>
            </a:r>
            <a:r>
              <a:rPr lang="en-US" dirty="0"/>
              <a:t>title&gt;</a:t>
            </a: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nodeValue</a:t>
            </a:r>
            <a:r>
              <a:rPr lang="en-US" dirty="0"/>
              <a:t> - </a:t>
            </a:r>
            <a:r>
              <a:rPr lang="bg-BG" dirty="0"/>
              <a:t>стойността на възела (самият текст)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74104" y="987574"/>
            <a:ext cx="4750904" cy="46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/>
              <a:t>Този код взима стойността на първия елемент на </a:t>
            </a:r>
            <a:r>
              <a:rPr lang="en-US"/>
              <a:t>&lt;title&gt; </a:t>
            </a:r>
            <a:r>
              <a:rPr lang="bg-BG"/>
              <a:t>от </a:t>
            </a:r>
            <a:r>
              <a:rPr lang="en-US"/>
              <a:t>XML </a:t>
            </a:r>
            <a:r>
              <a:rPr lang="bg-BG"/>
              <a:t>документа.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0956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678017" y="1635392"/>
            <a:ext cx="4267199" cy="1253583"/>
          </a:xfrm>
        </p:spPr>
        <p:txBody>
          <a:bodyPr/>
          <a:lstStyle/>
          <a:p>
            <a:pPr marL="228600" indent="0" algn="l"/>
            <a:r>
              <a:rPr lang="bg-BG" dirty="0"/>
              <a:t>Този пример зарежда текстов стринг в </a:t>
            </a:r>
            <a:r>
              <a:rPr lang="en-US" dirty="0"/>
              <a:t>XML DOM object </a:t>
            </a:r>
            <a:r>
              <a:rPr lang="bg-BG" dirty="0"/>
              <a:t>и посредством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bg-BG" dirty="0"/>
              <a:t>извлича информацията от него.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5" y="591766"/>
            <a:ext cx="4240850" cy="38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9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Programming interface</a:t>
            </a:r>
            <a:endParaRPr lang="bg-BG" dirty="0">
              <a:solidFill>
                <a:schemeClr val="accent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953" y="1563638"/>
            <a:ext cx="786032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DOM </a:t>
            </a:r>
            <a:r>
              <a:rPr lang="ru-RU" sz="1800" dirty="0" err="1"/>
              <a:t>моделира</a:t>
            </a:r>
            <a:r>
              <a:rPr lang="ru-RU" sz="1800" dirty="0"/>
              <a:t> XML </a:t>
            </a:r>
            <a:r>
              <a:rPr lang="ru-RU" sz="1800" dirty="0" err="1"/>
              <a:t>като</a:t>
            </a:r>
            <a:r>
              <a:rPr lang="ru-RU" sz="1800" dirty="0"/>
              <a:t> набор от </a:t>
            </a:r>
            <a:r>
              <a:rPr lang="ru-RU" sz="1800" dirty="0" err="1"/>
              <a:t>обектни</a:t>
            </a:r>
            <a:r>
              <a:rPr lang="ru-RU" sz="1800" dirty="0"/>
              <a:t> </a:t>
            </a:r>
            <a:r>
              <a:rPr lang="ru-RU" sz="1800" dirty="0" err="1"/>
              <a:t>възли</a:t>
            </a:r>
            <a:r>
              <a:rPr lang="ru-RU" sz="1800" dirty="0"/>
              <a:t>. </a:t>
            </a:r>
            <a:r>
              <a:rPr lang="ru-RU" sz="1800" dirty="0" err="1"/>
              <a:t>Възлите</a:t>
            </a:r>
            <a:r>
              <a:rPr lang="ru-RU" sz="1800" dirty="0"/>
              <a:t> </a:t>
            </a:r>
            <a:r>
              <a:rPr lang="ru-RU" sz="1800" dirty="0" err="1"/>
              <a:t>могат</a:t>
            </a:r>
            <a:r>
              <a:rPr lang="ru-RU" sz="1800" dirty="0"/>
              <a:t> да </a:t>
            </a:r>
            <a:r>
              <a:rPr lang="ru-RU" sz="1800" dirty="0" err="1"/>
              <a:t>бъдат</a:t>
            </a:r>
            <a:r>
              <a:rPr lang="ru-RU" sz="1800" dirty="0"/>
              <a:t> </a:t>
            </a:r>
            <a:r>
              <a:rPr lang="ru-RU" sz="1800" dirty="0" err="1"/>
              <a:t>достъп</a:t>
            </a:r>
            <a:r>
              <a:rPr lang="en-US" sz="1800" dirty="0"/>
              <a:t>e</a:t>
            </a:r>
            <a:r>
              <a:rPr lang="ru-RU" sz="1800" dirty="0"/>
              <a:t>ни с </a:t>
            </a:r>
            <a:r>
              <a:rPr lang="ru-RU" sz="1800" dirty="0" err="1"/>
              <a:t>JavaScript</a:t>
            </a:r>
            <a:r>
              <a:rPr lang="ru-RU" sz="1800" dirty="0"/>
              <a:t> или друг </a:t>
            </a:r>
            <a:r>
              <a:rPr lang="ru-RU" sz="1800" dirty="0" err="1"/>
              <a:t>ези</a:t>
            </a:r>
            <a:r>
              <a:rPr lang="bg-BG" sz="1800" dirty="0"/>
              <a:t>к</a:t>
            </a:r>
            <a:r>
              <a:rPr lang="ru-RU" sz="1800" dirty="0"/>
              <a:t> за </a:t>
            </a:r>
            <a:r>
              <a:rPr lang="ru-RU" sz="1800" dirty="0" err="1"/>
              <a:t>програмиране</a:t>
            </a:r>
            <a:r>
              <a:rPr lang="ru-RU" sz="1800" dirty="0"/>
              <a:t>. В </a:t>
            </a:r>
            <a:r>
              <a:rPr lang="ru-RU" sz="1800" dirty="0" err="1"/>
              <a:t>този</a:t>
            </a:r>
            <a:r>
              <a:rPr lang="ru-RU" sz="1800" dirty="0"/>
              <a:t> урок </a:t>
            </a:r>
            <a:r>
              <a:rPr lang="ru-RU" sz="1800" dirty="0" err="1"/>
              <a:t>ще</a:t>
            </a:r>
            <a:r>
              <a:rPr lang="ru-RU" sz="1800" dirty="0"/>
              <a:t> </a:t>
            </a:r>
            <a:r>
              <a:rPr lang="ru-RU" sz="1800" dirty="0" err="1"/>
              <a:t>използваме</a:t>
            </a:r>
            <a:r>
              <a:rPr lang="ru-RU" sz="1800" dirty="0"/>
              <a:t> </a:t>
            </a:r>
            <a:r>
              <a:rPr lang="ru-RU" sz="1800" dirty="0" err="1"/>
              <a:t>JavaScript</a:t>
            </a:r>
            <a:r>
              <a:rPr lang="ru-RU" sz="1800" dirty="0"/>
              <a:t>.</a:t>
            </a:r>
          </a:p>
          <a:p>
            <a:endParaRPr lang="ru-RU" sz="1800" dirty="0"/>
          </a:p>
          <a:p>
            <a:r>
              <a:rPr lang="ru-RU" sz="1800" dirty="0" err="1"/>
              <a:t>Интерфейсът</a:t>
            </a:r>
            <a:r>
              <a:rPr lang="ru-RU" sz="1800" dirty="0"/>
              <a:t> за </a:t>
            </a:r>
            <a:r>
              <a:rPr lang="ru-RU" sz="1800" dirty="0" err="1"/>
              <a:t>програмиране</a:t>
            </a:r>
            <a:r>
              <a:rPr lang="ru-RU" sz="1800" dirty="0"/>
              <a:t> </a:t>
            </a:r>
            <a:r>
              <a:rPr lang="ru-RU" sz="1800" dirty="0" err="1"/>
              <a:t>към</a:t>
            </a:r>
            <a:r>
              <a:rPr lang="ru-RU" sz="1800" dirty="0"/>
              <a:t> DOM се </a:t>
            </a:r>
            <a:r>
              <a:rPr lang="ru-RU" sz="1800" dirty="0" err="1"/>
              <a:t>дефинира</a:t>
            </a:r>
            <a:r>
              <a:rPr lang="ru-RU" sz="1800" dirty="0"/>
              <a:t> от набор </a:t>
            </a:r>
            <a:r>
              <a:rPr lang="ru-RU" sz="1800" dirty="0" err="1"/>
              <a:t>стандартни</a:t>
            </a:r>
            <a:r>
              <a:rPr lang="ru-RU" sz="1800" dirty="0"/>
              <a:t> свойства и </a:t>
            </a:r>
            <a:r>
              <a:rPr lang="ru-RU" sz="1800" dirty="0" err="1"/>
              <a:t>методи</a:t>
            </a:r>
            <a:r>
              <a:rPr lang="ru-RU" sz="1800" dirty="0"/>
              <a:t>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2853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557" y="105103"/>
            <a:ext cx="3930869" cy="4813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72884" y="105103"/>
            <a:ext cx="3930869" cy="481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02" name="Google Shape;302;p39"/>
          <p:cNvGrpSpPr/>
          <p:nvPr/>
        </p:nvGrpSpPr>
        <p:grpSpPr>
          <a:xfrm>
            <a:off x="581977" y="970607"/>
            <a:ext cx="3690028" cy="3948234"/>
            <a:chOff x="803640" y="3362835"/>
            <a:chExt cx="2059657" cy="1417356"/>
          </a:xfrm>
        </p:grpSpPr>
        <p:sp>
          <p:nvSpPr>
            <p:cNvPr id="303" name="Google Shape;303;p39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bg-BG" dirty="0">
                  <a:solidFill>
                    <a:srgbClr val="3F3F3F"/>
                  </a:solidFill>
                </a:rPr>
                <a:t>Това са някои типични </a:t>
              </a:r>
              <a:r>
                <a:rPr lang="en-US" dirty="0">
                  <a:solidFill>
                    <a:srgbClr val="3F3F3F"/>
                  </a:solidFill>
                </a:rPr>
                <a:t>DOM </a:t>
              </a:r>
              <a:r>
                <a:rPr lang="bg-BG" dirty="0">
                  <a:solidFill>
                    <a:srgbClr val="3F3F3F"/>
                  </a:solidFill>
                </a:rPr>
                <a:t>свойства:</a:t>
              </a:r>
            </a:p>
            <a:p>
              <a:pPr lvl="0" algn="ctr"/>
              <a:endParaRPr lang="bg-BG" dirty="0">
                <a:solidFill>
                  <a:srgbClr val="3F3F3F"/>
                </a:solidFill>
              </a:endParaRPr>
            </a:p>
            <a:p>
              <a:pPr lvl="0" algn="ctr"/>
              <a:r>
                <a:rPr lang="bg-BG" dirty="0">
                  <a:solidFill>
                    <a:srgbClr val="3F3F3F"/>
                  </a:solidFill>
                </a:rPr>
                <a:t>    </a:t>
              </a:r>
              <a:r>
                <a:rPr lang="en-US" dirty="0" err="1">
                  <a:solidFill>
                    <a:srgbClr val="3F3F3F"/>
                  </a:solidFill>
                </a:rPr>
                <a:t>x.nodeName</a:t>
              </a:r>
              <a:r>
                <a:rPr lang="en-US" dirty="0">
                  <a:solidFill>
                    <a:srgbClr val="3F3F3F"/>
                  </a:solidFill>
                </a:rPr>
                <a:t> - </a:t>
              </a:r>
              <a:r>
                <a:rPr lang="bg-BG" dirty="0">
                  <a:solidFill>
                    <a:srgbClr val="3F3F3F"/>
                  </a:solidFill>
                </a:rPr>
                <a:t>името на </a:t>
              </a:r>
              <a:r>
                <a:rPr lang="en-US" dirty="0">
                  <a:solidFill>
                    <a:srgbClr val="3F3F3F"/>
                  </a:solidFill>
                </a:rPr>
                <a:t>x</a:t>
              </a:r>
            </a:p>
            <a:p>
              <a:pPr lvl="0" algn="ctr"/>
              <a:r>
                <a:rPr lang="en-US" dirty="0">
                  <a:solidFill>
                    <a:srgbClr val="3F3F3F"/>
                  </a:solidFill>
                </a:rPr>
                <a:t>    </a:t>
              </a:r>
              <a:r>
                <a:rPr lang="en-US" dirty="0" err="1">
                  <a:solidFill>
                    <a:srgbClr val="3F3F3F"/>
                  </a:solidFill>
                </a:rPr>
                <a:t>x.nodeValue</a:t>
              </a:r>
              <a:r>
                <a:rPr lang="en-US" dirty="0">
                  <a:solidFill>
                    <a:srgbClr val="3F3F3F"/>
                  </a:solidFill>
                </a:rPr>
                <a:t> - </a:t>
              </a:r>
              <a:r>
                <a:rPr lang="bg-BG" dirty="0">
                  <a:solidFill>
                    <a:srgbClr val="3F3F3F"/>
                  </a:solidFill>
                </a:rPr>
                <a:t>стойността на </a:t>
              </a:r>
              <a:r>
                <a:rPr lang="en-US" dirty="0">
                  <a:solidFill>
                    <a:srgbClr val="3F3F3F"/>
                  </a:solidFill>
                </a:rPr>
                <a:t>x</a:t>
              </a:r>
            </a:p>
            <a:p>
              <a:pPr lvl="0" algn="ctr"/>
              <a:r>
                <a:rPr lang="en-US" dirty="0">
                  <a:solidFill>
                    <a:srgbClr val="3F3F3F"/>
                  </a:solidFill>
                </a:rPr>
                <a:t>    </a:t>
              </a:r>
              <a:r>
                <a:rPr lang="en-US" dirty="0" err="1">
                  <a:solidFill>
                    <a:srgbClr val="3F3F3F"/>
                  </a:solidFill>
                </a:rPr>
                <a:t>x.parentNode</a:t>
              </a:r>
              <a:r>
                <a:rPr lang="en-US" dirty="0">
                  <a:solidFill>
                    <a:srgbClr val="3F3F3F"/>
                  </a:solidFill>
                </a:rPr>
                <a:t> - </a:t>
              </a:r>
              <a:r>
                <a:rPr lang="bg-BG" dirty="0">
                  <a:solidFill>
                    <a:srgbClr val="3F3F3F"/>
                  </a:solidFill>
                </a:rPr>
                <a:t>родителският възел на </a:t>
              </a:r>
              <a:r>
                <a:rPr lang="en-US" dirty="0">
                  <a:solidFill>
                    <a:srgbClr val="3F3F3F"/>
                  </a:solidFill>
                </a:rPr>
                <a:t>x</a:t>
              </a:r>
            </a:p>
            <a:p>
              <a:pPr lvl="0" algn="ctr"/>
              <a:r>
                <a:rPr lang="en-US" dirty="0">
                  <a:solidFill>
                    <a:srgbClr val="3F3F3F"/>
                  </a:solidFill>
                </a:rPr>
                <a:t>    </a:t>
              </a:r>
              <a:r>
                <a:rPr lang="en-US" dirty="0" err="1">
                  <a:solidFill>
                    <a:srgbClr val="3F3F3F"/>
                  </a:solidFill>
                </a:rPr>
                <a:t>x.childNodes</a:t>
              </a:r>
              <a:r>
                <a:rPr lang="en-US" dirty="0">
                  <a:solidFill>
                    <a:srgbClr val="3F3F3F"/>
                  </a:solidFill>
                </a:rPr>
                <a:t> - </a:t>
              </a:r>
              <a:r>
                <a:rPr lang="bg-BG" dirty="0">
                  <a:solidFill>
                    <a:srgbClr val="3F3F3F"/>
                  </a:solidFill>
                </a:rPr>
                <a:t>дъщерните възли на </a:t>
              </a:r>
              <a:r>
                <a:rPr lang="en-US" dirty="0">
                  <a:solidFill>
                    <a:srgbClr val="3F3F3F"/>
                  </a:solidFill>
                </a:rPr>
                <a:t>x</a:t>
              </a:r>
            </a:p>
            <a:p>
              <a:pPr lvl="0" algn="ctr"/>
              <a:r>
                <a:rPr lang="en-US" dirty="0">
                  <a:solidFill>
                    <a:srgbClr val="3F3F3F"/>
                  </a:solidFill>
                </a:rPr>
                <a:t>    </a:t>
              </a:r>
              <a:r>
                <a:rPr lang="en-US" dirty="0" err="1">
                  <a:solidFill>
                    <a:srgbClr val="3F3F3F"/>
                  </a:solidFill>
                </a:rPr>
                <a:t>x.attributes</a:t>
              </a:r>
              <a:r>
                <a:rPr lang="en-US" dirty="0">
                  <a:solidFill>
                    <a:srgbClr val="3F3F3F"/>
                  </a:solidFill>
                </a:rPr>
                <a:t> - </a:t>
              </a:r>
              <a:r>
                <a:rPr lang="bg-BG" dirty="0">
                  <a:solidFill>
                    <a:srgbClr val="3F3F3F"/>
                  </a:solidFill>
                </a:rPr>
                <a:t>възлите на атрибутите на </a:t>
              </a:r>
              <a:r>
                <a:rPr lang="en-US" dirty="0">
                  <a:solidFill>
                    <a:srgbClr val="3F3F3F"/>
                  </a:solidFill>
                </a:rPr>
                <a:t>x</a:t>
              </a:r>
            </a:p>
            <a:p>
              <a:pPr lvl="0" algn="ctr"/>
              <a:endParaRPr lang="en-US" dirty="0">
                <a:solidFill>
                  <a:srgbClr val="3F3F3F"/>
                </a:solidFill>
              </a:endParaRPr>
            </a:p>
          </p:txBody>
        </p:sp>
        <p:sp>
          <p:nvSpPr>
            <p:cNvPr id="304" name="Google Shape;304;p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bg-BG" sz="1600" b="1" dirty="0">
                  <a:solidFill>
                    <a:srgbClr val="3F3F3F"/>
                  </a:solidFill>
                </a:rPr>
                <a:t>Свойства на </a:t>
              </a:r>
              <a:r>
                <a:rPr lang="en-US" sz="1600" b="1" dirty="0">
                  <a:solidFill>
                    <a:srgbClr val="3F3F3F"/>
                  </a:solidFill>
                </a:rPr>
                <a:t>XML DOM</a:t>
              </a:r>
            </a:p>
          </p:txBody>
        </p:sp>
      </p:grpSp>
      <p:grpSp>
        <p:nvGrpSpPr>
          <p:cNvPr id="26" name="Google Shape;302;p39"/>
          <p:cNvGrpSpPr/>
          <p:nvPr/>
        </p:nvGrpSpPr>
        <p:grpSpPr>
          <a:xfrm>
            <a:off x="4872884" y="970607"/>
            <a:ext cx="3690028" cy="3948234"/>
            <a:chOff x="803640" y="3362835"/>
            <a:chExt cx="2059657" cy="1417356"/>
          </a:xfrm>
        </p:grpSpPr>
        <p:sp>
          <p:nvSpPr>
            <p:cNvPr id="27" name="Google Shape;303;p39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bg-BG" dirty="0">
                  <a:solidFill>
                    <a:srgbClr val="3F3F3F"/>
                  </a:solidFill>
                </a:rPr>
                <a:t>  </a:t>
              </a:r>
              <a:r>
                <a:rPr lang="en-US" dirty="0" err="1">
                  <a:solidFill>
                    <a:srgbClr val="3F3F3F"/>
                  </a:solidFill>
                </a:rPr>
                <a:t>x.getElementsByTagName</a:t>
              </a:r>
              <a:r>
                <a:rPr lang="en-US" dirty="0">
                  <a:solidFill>
                    <a:srgbClr val="3F3F3F"/>
                  </a:solidFill>
                </a:rPr>
                <a:t> (name) - </a:t>
              </a:r>
              <a:r>
                <a:rPr lang="bg-BG" dirty="0">
                  <a:solidFill>
                    <a:srgbClr val="3F3F3F"/>
                  </a:solidFill>
                </a:rPr>
                <a:t>получаване на всички елементи с посоченото име</a:t>
              </a:r>
            </a:p>
            <a:p>
              <a:pPr lvl="0" algn="ctr"/>
              <a:r>
                <a:rPr lang="bg-BG" dirty="0">
                  <a:solidFill>
                    <a:srgbClr val="3F3F3F"/>
                  </a:solidFill>
                </a:rPr>
                <a:t>    </a:t>
              </a:r>
              <a:r>
                <a:rPr lang="en-US" dirty="0" err="1">
                  <a:solidFill>
                    <a:srgbClr val="3F3F3F"/>
                  </a:solidFill>
                </a:rPr>
                <a:t>x.appendChild</a:t>
              </a:r>
              <a:r>
                <a:rPr lang="en-US" dirty="0">
                  <a:solidFill>
                    <a:srgbClr val="3F3F3F"/>
                  </a:solidFill>
                </a:rPr>
                <a:t> (</a:t>
              </a:r>
              <a:r>
                <a:rPr lang="bg-BG" dirty="0">
                  <a:solidFill>
                    <a:srgbClr val="3F3F3F"/>
                  </a:solidFill>
                </a:rPr>
                <a:t>възел) – добавя се дъщерен възел в </a:t>
              </a:r>
              <a:r>
                <a:rPr lang="en-US" dirty="0">
                  <a:solidFill>
                    <a:srgbClr val="3F3F3F"/>
                  </a:solidFill>
                </a:rPr>
                <a:t>x</a:t>
              </a:r>
            </a:p>
            <a:p>
              <a:pPr lvl="0" algn="ctr"/>
              <a:r>
                <a:rPr lang="en-US" dirty="0">
                  <a:solidFill>
                    <a:srgbClr val="3F3F3F"/>
                  </a:solidFill>
                </a:rPr>
                <a:t>    </a:t>
              </a:r>
              <a:r>
                <a:rPr lang="en-US" dirty="0" err="1">
                  <a:solidFill>
                    <a:srgbClr val="3F3F3F"/>
                  </a:solidFill>
                </a:rPr>
                <a:t>x.removeChild</a:t>
              </a:r>
              <a:r>
                <a:rPr lang="en-US" dirty="0">
                  <a:solidFill>
                    <a:srgbClr val="3F3F3F"/>
                  </a:solidFill>
                </a:rPr>
                <a:t> (</a:t>
              </a:r>
              <a:r>
                <a:rPr lang="bg-BG" dirty="0">
                  <a:solidFill>
                    <a:srgbClr val="3F3F3F"/>
                  </a:solidFill>
                </a:rPr>
                <a:t>възел) – премахва се дъщерен възел от </a:t>
              </a:r>
              <a:r>
                <a:rPr lang="en-US" dirty="0">
                  <a:solidFill>
                    <a:srgbClr val="3F3F3F"/>
                  </a:solidFill>
                </a:rPr>
                <a:t>x</a:t>
              </a:r>
            </a:p>
          </p:txBody>
        </p:sp>
        <p:sp>
          <p:nvSpPr>
            <p:cNvPr id="28" name="Google Shape;304;p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bg-BG" sz="1600" b="1" dirty="0">
                  <a:solidFill>
                    <a:srgbClr val="3F3F3F"/>
                  </a:solidFill>
                </a:rPr>
                <a:t>Методи на </a:t>
              </a:r>
              <a:r>
                <a:rPr lang="en-US" sz="1600" b="1" dirty="0">
                  <a:solidFill>
                    <a:srgbClr val="3F3F3F"/>
                  </a:solidFill>
                </a:rPr>
                <a:t>XML DOM </a:t>
              </a:r>
              <a:endParaRPr lang="bg-BG" sz="1600" b="1" dirty="0">
                <a:solidFill>
                  <a:srgbClr val="3F3F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51125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1715</Words>
  <Application>Microsoft Office PowerPoint</Application>
  <PresentationFormat>Презентация на цял екран (16:9)</PresentationFormat>
  <Paragraphs>188</Paragraphs>
  <Slides>44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44</vt:i4>
      </vt:variant>
    </vt:vector>
  </HeadingPairs>
  <TitlesOfParts>
    <vt:vector size="49" baseType="lpstr">
      <vt:lpstr>Malgun Gothic</vt:lpstr>
      <vt:lpstr>Arial</vt:lpstr>
      <vt:lpstr>WileyCode-Regular</vt:lpstr>
      <vt:lpstr>Cover and End Slide Master</vt:lpstr>
      <vt:lpstr>Contents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Светлана Чепилска</dc:creator>
  <cp:lastModifiedBy>Svetlana</cp:lastModifiedBy>
  <cp:revision>53</cp:revision>
  <dcterms:modified xsi:type="dcterms:W3CDTF">2022-11-23T10:28:27Z</dcterms:modified>
</cp:coreProperties>
</file>