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b="def" i="def"/>
      <a:tcStyle>
        <a:tcBdr/>
        <a:fill>
          <a:solidFill>
            <a:srgbClr val="F7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b="def" i="def"/>
      <a:tcStyle>
        <a:tcBdr/>
        <a:fill>
          <a:solidFill>
            <a:srgbClr val="F0ED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b="def" i="def"/>
      <a:tcStyle>
        <a:tcBdr/>
        <a:fill>
          <a:solidFill>
            <a:srgbClr val="ED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Perpetua"/>
      </a:defRPr>
    </a:lvl1pPr>
    <a:lvl2pPr indent="228600" latinLnBrk="0">
      <a:defRPr sz="1200">
        <a:latin typeface="+mn-lt"/>
        <a:ea typeface="+mn-ea"/>
        <a:cs typeface="+mn-cs"/>
        <a:sym typeface="Perpetua"/>
      </a:defRPr>
    </a:lvl2pPr>
    <a:lvl3pPr indent="457200" latinLnBrk="0">
      <a:defRPr sz="1200">
        <a:latin typeface="+mn-lt"/>
        <a:ea typeface="+mn-ea"/>
        <a:cs typeface="+mn-cs"/>
        <a:sym typeface="Perpetua"/>
      </a:defRPr>
    </a:lvl3pPr>
    <a:lvl4pPr indent="685800" latinLnBrk="0">
      <a:defRPr sz="1200">
        <a:latin typeface="+mn-lt"/>
        <a:ea typeface="+mn-ea"/>
        <a:cs typeface="+mn-cs"/>
        <a:sym typeface="Perpetua"/>
      </a:defRPr>
    </a:lvl4pPr>
    <a:lvl5pPr indent="914400" latinLnBrk="0">
      <a:defRPr sz="1200">
        <a:latin typeface="+mn-lt"/>
        <a:ea typeface="+mn-ea"/>
        <a:cs typeface="+mn-cs"/>
        <a:sym typeface="Perpetua"/>
      </a:defRPr>
    </a:lvl5pPr>
    <a:lvl6pPr indent="1143000" latinLnBrk="0">
      <a:defRPr sz="1200">
        <a:latin typeface="+mn-lt"/>
        <a:ea typeface="+mn-ea"/>
        <a:cs typeface="+mn-cs"/>
        <a:sym typeface="Perpetua"/>
      </a:defRPr>
    </a:lvl6pPr>
    <a:lvl7pPr indent="1371600" latinLnBrk="0">
      <a:defRPr sz="1200">
        <a:latin typeface="+mn-lt"/>
        <a:ea typeface="+mn-ea"/>
        <a:cs typeface="+mn-cs"/>
        <a:sym typeface="Perpetua"/>
      </a:defRPr>
    </a:lvl7pPr>
    <a:lvl8pPr indent="1600200" latinLnBrk="0">
      <a:defRPr sz="1200">
        <a:latin typeface="+mn-lt"/>
        <a:ea typeface="+mn-ea"/>
        <a:cs typeface="+mn-cs"/>
        <a:sym typeface="Perpetua"/>
      </a:defRPr>
    </a:lvl8pPr>
    <a:lvl9pPr indent="1828800" latinLnBrk="0">
      <a:defRPr sz="1200">
        <a:latin typeface="+mn-lt"/>
        <a:ea typeface="+mn-ea"/>
        <a:cs typeface="+mn-cs"/>
        <a:sym typeface="Perpetua"/>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 name="Shape 13"/>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 name="Shape 14"/>
          <p:cNvSpPr/>
          <p:nvPr/>
        </p:nvSpPr>
        <p:spPr>
          <a:xfrm>
            <a:off x="65313" y="69755"/>
            <a:ext cx="9013373" cy="6692201"/>
          </a:xfrm>
          <a:prstGeom prst="roundRect">
            <a:avLst>
              <a:gd name="adj" fmla="val 4929"/>
            </a:avLst>
          </a:prstGeom>
          <a:blipFill>
            <a:blip r:embed="rId2"/>
          </a:blipFill>
          <a:ln w="6350" cap="sq">
            <a:solidFill>
              <a:srgbClr val="000000"/>
            </a:solidFill>
          </a:ln>
        </p:spPr>
        <p:txBody>
          <a:bodyPr lIns="45719" rIns="45719" anchor="ctr"/>
          <a:lstStyle/>
          <a:p>
            <a:pPr algn="ctr">
              <a:defRPr>
                <a:solidFill>
                  <a:srgbClr val="FFFFFF"/>
                </a:solidFill>
              </a:defRPr>
            </a:pPr>
          </a:p>
        </p:txBody>
      </p:sp>
      <p:sp>
        <p:nvSpPr>
          <p:cNvPr id="15" name="Shape 15"/>
          <p:cNvSpPr/>
          <p:nvPr>
            <p:ph type="body" sz="quarter" idx="1"/>
          </p:nvPr>
        </p:nvSpPr>
        <p:spPr>
          <a:xfrm>
            <a:off x="1295400" y="3200400"/>
            <a:ext cx="6400800" cy="1600200"/>
          </a:xfrm>
          <a:prstGeom prst="rect">
            <a:avLst/>
          </a:prstGeom>
        </p:spPr>
        <p:txBody>
          <a:bodyPr/>
          <a:lstStyle>
            <a:lvl1pPr marL="0" indent="0" algn="ctr">
              <a:buClrTx/>
              <a:buSzTx/>
              <a:buFontTx/>
              <a:buNone/>
              <a:defRPr>
                <a:solidFill>
                  <a:srgbClr val="696464"/>
                </a:solidFill>
              </a:defRPr>
            </a:lvl1pPr>
            <a:lvl2pPr marL="0" indent="457200" algn="ctr">
              <a:buClrTx/>
              <a:buSzTx/>
              <a:buFontTx/>
              <a:buNone/>
              <a:defRPr>
                <a:solidFill>
                  <a:srgbClr val="696464"/>
                </a:solidFill>
              </a:defRPr>
            </a:lvl2pPr>
            <a:lvl3pPr marL="0" indent="914400" algn="ctr">
              <a:buClrTx/>
              <a:buSzTx/>
              <a:buFontTx/>
              <a:buNone/>
              <a:defRPr>
                <a:solidFill>
                  <a:srgbClr val="696464"/>
                </a:solidFill>
              </a:defRPr>
            </a:lvl3pPr>
            <a:lvl4pPr marL="0" indent="1371600" algn="ctr">
              <a:buClrTx/>
              <a:buSzTx/>
              <a:buFontTx/>
              <a:buNone/>
              <a:defRPr>
                <a:solidFill>
                  <a:srgbClr val="696464"/>
                </a:solidFill>
              </a:defRPr>
            </a:lvl4pPr>
            <a:lvl5pPr marL="0" indent="1828800" algn="ctr">
              <a:buClrTx/>
              <a:buSzTx/>
              <a:buFontTx/>
              <a:buNone/>
              <a:defRPr>
                <a:solidFill>
                  <a:srgbClr val="696464"/>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nvSpPr>
        <p:spPr>
          <a:xfrm>
            <a:off x="62931" y="1449303"/>
            <a:ext cx="9021537" cy="152735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 name="Shape 17"/>
          <p:cNvSpPr/>
          <p:nvPr/>
        </p:nvSpPr>
        <p:spPr>
          <a:xfrm>
            <a:off x="62931" y="1396719"/>
            <a:ext cx="9021537" cy="120580"/>
          </a:xfrm>
          <a:prstGeom prst="rect">
            <a:avLst/>
          </a:prstGeom>
          <a:solidFill>
            <a:srgbClr val="E6AFA9"/>
          </a:solidFill>
          <a:ln w="12700">
            <a:miter lim="400000"/>
          </a:ln>
        </p:spPr>
        <p:txBody>
          <a:bodyPr lIns="45719" rIns="45719" anchor="ctr"/>
          <a:lstStyle/>
          <a:p>
            <a:pPr algn="ctr">
              <a:defRPr>
                <a:solidFill>
                  <a:srgbClr val="FFFFFF"/>
                </a:solidFill>
              </a:defRPr>
            </a:pPr>
          </a:p>
        </p:txBody>
      </p:sp>
      <p:sp>
        <p:nvSpPr>
          <p:cNvPr id="18" name="Shape 18"/>
          <p:cNvSpPr/>
          <p:nvPr/>
        </p:nvSpPr>
        <p:spPr>
          <a:xfrm>
            <a:off x="62931" y="2976648"/>
            <a:ext cx="9021537" cy="110533"/>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9" name="Shape 19"/>
          <p:cNvSpPr/>
          <p:nvPr>
            <p:ph type="title"/>
          </p:nvPr>
        </p:nvSpPr>
        <p:spPr>
          <a:xfrm>
            <a:off x="457200" y="1505929"/>
            <a:ext cx="8229600" cy="1470026"/>
          </a:xfrm>
          <a:prstGeom prst="rect">
            <a:avLst/>
          </a:prstGeom>
        </p:spPr>
        <p:txBody>
          <a:bodyPr anchor="ctr"/>
          <a:lstStyle>
            <a:lvl1pPr algn="ctr">
              <a:defRPr>
                <a:solidFill>
                  <a:srgbClr val="FFFFFF"/>
                </a:solidFill>
              </a:defRPr>
            </a:lvl1pPr>
          </a:lstStyle>
          <a:p>
            <a:pPr/>
            <a:r>
              <a:t>Title Text</a:t>
            </a:r>
          </a:p>
        </p:txBody>
      </p:sp>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a:r>
              <a:t>Title Text</a:t>
            </a:r>
          </a:p>
        </p:txBody>
      </p:sp>
      <p:sp>
        <p:nvSpPr>
          <p:cNvPr id="109" name="Shape 10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7" name="Shape 117"/>
          <p:cNvSpPr/>
          <p:nvPr>
            <p:ph type="title"/>
          </p:nvPr>
        </p:nvSpPr>
        <p:spPr>
          <a:xfrm>
            <a:off x="6629400" y="274640"/>
            <a:ext cx="2011680" cy="5851526"/>
          </a:xfrm>
          <a:prstGeom prst="rect">
            <a:avLst/>
          </a:prstGeom>
        </p:spPr>
        <p:txBody>
          <a:bodyPr/>
          <a:lstStyle/>
          <a:p>
            <a:pPr/>
            <a:r>
              <a:t>Title Text</a:t>
            </a:r>
          </a:p>
        </p:txBody>
      </p:sp>
      <p:sp>
        <p:nvSpPr>
          <p:cNvPr id="118" name="Shape 118"/>
          <p:cNvSpPr/>
          <p:nvPr>
            <p:ph type="body" idx="1"/>
          </p:nvPr>
        </p:nvSpPr>
        <p:spPr>
          <a:xfrm>
            <a:off x="914400" y="274639"/>
            <a:ext cx="55626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a:r>
              <a:t>Title Text</a:t>
            </a:r>
          </a:p>
        </p:txBody>
      </p:sp>
      <p:sp>
        <p:nvSpPr>
          <p:cNvPr id="28" name="Shape 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6" name="Shape 36"/>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Shape 37"/>
          <p:cNvSpPr/>
          <p:nvPr/>
        </p:nvSpPr>
        <p:spPr>
          <a:xfrm>
            <a:off x="65313" y="69755"/>
            <a:ext cx="9013373" cy="6692201"/>
          </a:xfrm>
          <a:prstGeom prst="roundRect">
            <a:avLst>
              <a:gd name="adj" fmla="val 4929"/>
            </a:avLst>
          </a:prstGeom>
          <a:blipFill>
            <a:blip r:embed="rId2"/>
          </a:blipFill>
          <a:ln w="6350" cap="sq">
            <a:solidFill>
              <a:srgbClr val="000000"/>
            </a:solidFill>
          </a:ln>
        </p:spPr>
        <p:txBody>
          <a:bodyPr lIns="45719" rIns="45719" anchor="ctr"/>
          <a:lstStyle/>
          <a:p>
            <a:pPr algn="ctr">
              <a:defRPr>
                <a:solidFill>
                  <a:srgbClr val="FFFFFF"/>
                </a:solidFill>
              </a:defRPr>
            </a:pPr>
          </a:p>
        </p:txBody>
      </p:sp>
      <p:sp>
        <p:nvSpPr>
          <p:cNvPr id="38" name="Shape 38"/>
          <p:cNvSpPr/>
          <p:nvPr>
            <p:ph type="title"/>
          </p:nvPr>
        </p:nvSpPr>
        <p:spPr>
          <a:xfrm>
            <a:off x="722312" y="952500"/>
            <a:ext cx="7772401" cy="1362075"/>
          </a:xfrm>
          <a:prstGeom prst="rect">
            <a:avLst/>
          </a:prstGeom>
        </p:spPr>
        <p:txBody>
          <a:bodyPr/>
          <a:lstStyle/>
          <a:p>
            <a:pPr/>
            <a:r>
              <a:t>Title Text</a:t>
            </a:r>
          </a:p>
        </p:txBody>
      </p:sp>
      <p:sp>
        <p:nvSpPr>
          <p:cNvPr id="39" name="Shape 39"/>
          <p:cNvSpPr/>
          <p:nvPr>
            <p:ph type="body" sz="quarter" idx="1"/>
          </p:nvPr>
        </p:nvSpPr>
        <p:spPr>
          <a:xfrm>
            <a:off x="722312" y="2547938"/>
            <a:ext cx="7772401" cy="1338263"/>
          </a:xfrm>
          <a:prstGeom prst="rect">
            <a:avLst/>
          </a:prstGeom>
        </p:spPr>
        <p:txBody>
          <a:bodyPr/>
          <a:lstStyle>
            <a:lvl1pPr marL="0" indent="0">
              <a:buClrTx/>
              <a:buSzTx/>
              <a:buFontTx/>
              <a:buNone/>
              <a:defRPr sz="2400">
                <a:solidFill>
                  <a:srgbClr val="888888"/>
                </a:solidFill>
              </a:defRPr>
            </a:lvl1pPr>
            <a:lvl2pPr marL="0" indent="320040">
              <a:buClrTx/>
              <a:buSzTx/>
              <a:buFontTx/>
              <a:buNone/>
              <a:defRPr sz="2400">
                <a:solidFill>
                  <a:srgbClr val="888888"/>
                </a:solidFill>
              </a:defRPr>
            </a:lvl2pPr>
            <a:lvl3pPr marL="0" indent="594360">
              <a:buClrTx/>
              <a:buSzTx/>
              <a:buFontTx/>
              <a:buNone/>
              <a:defRPr sz="2400">
                <a:solidFill>
                  <a:srgbClr val="888888"/>
                </a:solidFill>
              </a:defRPr>
            </a:lvl3pPr>
            <a:lvl4pPr marL="0" indent="868680">
              <a:buClrTx/>
              <a:buSzTx/>
              <a:buFontTx/>
              <a:buNone/>
              <a:defRPr sz="2400">
                <a:solidFill>
                  <a:srgbClr val="888888"/>
                </a:solidFill>
              </a:defRPr>
            </a:lvl4pPr>
            <a:lvl5pPr marL="0" indent="11430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nvSpPr>
        <p:spPr>
          <a:xfrm flipV="1">
            <a:off x="69412" y="2376829"/>
            <a:ext cx="9013515" cy="914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1" name="Shape 41"/>
          <p:cNvSpPr/>
          <p:nvPr/>
        </p:nvSpPr>
        <p:spPr>
          <a:xfrm>
            <a:off x="69146" y="2341474"/>
            <a:ext cx="9013781" cy="45720"/>
          </a:xfrm>
          <a:prstGeom prst="rect">
            <a:avLst/>
          </a:prstGeom>
          <a:solidFill>
            <a:srgbClr val="E6AFA9"/>
          </a:solidFill>
          <a:ln w="12700">
            <a:miter lim="400000"/>
          </a:ln>
        </p:spPr>
        <p:txBody>
          <a:bodyPr lIns="45719" rIns="45719" anchor="ctr"/>
          <a:lstStyle/>
          <a:p>
            <a:pPr algn="ctr">
              <a:defRPr>
                <a:solidFill>
                  <a:srgbClr val="FFFFFF"/>
                </a:solidFill>
              </a:defRPr>
            </a:pPr>
          </a:p>
        </p:txBody>
      </p:sp>
      <p:sp>
        <p:nvSpPr>
          <p:cNvPr id="42" name="Shape 42"/>
          <p:cNvSpPr/>
          <p:nvPr/>
        </p:nvSpPr>
        <p:spPr>
          <a:xfrm>
            <a:off x="68305" y="2468879"/>
            <a:ext cx="9014623" cy="4572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43" name="Shape 43"/>
          <p:cNvSpPr/>
          <p:nvPr>
            <p:ph type="sldNum" sz="quarter" idx="2"/>
          </p:nvPr>
        </p:nvSpPr>
        <p:spPr>
          <a:xfrm>
            <a:off x="146304" y="6338265"/>
            <a:ext cx="457201"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Title Text</a:t>
            </a:r>
          </a:p>
        </p:txBody>
      </p:sp>
      <p:sp>
        <p:nvSpPr>
          <p:cNvPr id="51" name="Shape 51"/>
          <p:cNvSpPr/>
          <p:nvPr>
            <p:ph type="body" sz="half" idx="1"/>
          </p:nvPr>
        </p:nvSpPr>
        <p:spPr>
          <a:xfrm>
            <a:off x="914400" y="1447800"/>
            <a:ext cx="3749041" cy="4572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9" name="Shape 59"/>
          <p:cNvSpPr/>
          <p:nvPr>
            <p:ph type="title"/>
          </p:nvPr>
        </p:nvSpPr>
        <p:spPr>
          <a:xfrm>
            <a:off x="914400" y="273050"/>
            <a:ext cx="7772400" cy="1143000"/>
          </a:xfrm>
          <a:prstGeom prst="rect">
            <a:avLst/>
          </a:prstGeom>
        </p:spPr>
        <p:txBody>
          <a:bodyPr/>
          <a:lstStyle/>
          <a:p>
            <a:pPr/>
            <a:r>
              <a:t>Title Text</a:t>
            </a:r>
          </a:p>
        </p:txBody>
      </p:sp>
      <p:sp>
        <p:nvSpPr>
          <p:cNvPr id="60" name="Shape 60"/>
          <p:cNvSpPr/>
          <p:nvPr>
            <p:ph type="body" sz="quarter" idx="1"/>
          </p:nvPr>
        </p:nvSpPr>
        <p:spPr>
          <a:xfrm>
            <a:off x="914400" y="1447800"/>
            <a:ext cx="3733800" cy="762000"/>
          </a:xfrm>
          <a:prstGeom prst="rect">
            <a:avLst/>
          </a:prstGeom>
        </p:spPr>
        <p:txBody>
          <a:bodyPr anchor="b"/>
          <a:lstStyle>
            <a:lvl1pPr marL="0" indent="0">
              <a:buClrTx/>
              <a:buSzTx/>
              <a:buFontTx/>
              <a:buNone/>
              <a:defRPr b="1" sz="2400">
                <a:solidFill>
                  <a:schemeClr val="accent1"/>
                </a:solidFill>
                <a:latin typeface="Franklin Gothic Book"/>
                <a:ea typeface="Franklin Gothic Book"/>
                <a:cs typeface="Franklin Gothic Book"/>
                <a:sym typeface="Franklin Gothic Book"/>
              </a:defRPr>
            </a:lvl1pPr>
            <a:lvl2pPr marL="0" indent="320040">
              <a:buClrTx/>
              <a:buSzTx/>
              <a:buFontTx/>
              <a:buNone/>
              <a:defRPr b="1" sz="2400">
                <a:solidFill>
                  <a:schemeClr val="accent1"/>
                </a:solidFill>
                <a:latin typeface="Franklin Gothic Book"/>
                <a:ea typeface="Franklin Gothic Book"/>
                <a:cs typeface="Franklin Gothic Book"/>
                <a:sym typeface="Franklin Gothic Book"/>
              </a:defRPr>
            </a:lvl2pPr>
            <a:lvl3pPr marL="0" indent="594360">
              <a:buClrTx/>
              <a:buSzTx/>
              <a:buFontTx/>
              <a:buNone/>
              <a:defRPr b="1" sz="2400">
                <a:solidFill>
                  <a:schemeClr val="accent1"/>
                </a:solidFill>
                <a:latin typeface="Franklin Gothic Book"/>
                <a:ea typeface="Franklin Gothic Book"/>
                <a:cs typeface="Franklin Gothic Book"/>
                <a:sym typeface="Franklin Gothic Book"/>
              </a:defRPr>
            </a:lvl3pPr>
            <a:lvl4pPr marL="0" indent="868680">
              <a:buClrTx/>
              <a:buSzTx/>
              <a:buFontTx/>
              <a:buNone/>
              <a:defRPr b="1" sz="2400">
                <a:solidFill>
                  <a:schemeClr val="accent1"/>
                </a:solidFill>
                <a:latin typeface="Franklin Gothic Book"/>
                <a:ea typeface="Franklin Gothic Book"/>
                <a:cs typeface="Franklin Gothic Book"/>
                <a:sym typeface="Franklin Gothic Book"/>
              </a:defRPr>
            </a:lvl4pPr>
            <a:lvl5pPr marL="0" indent="1143000">
              <a:buClrTx/>
              <a:buSzTx/>
              <a:buFontTx/>
              <a:buNone/>
              <a:defRPr b="1" sz="2400">
                <a:solidFill>
                  <a:schemeClr val="accent1"/>
                </a:solidFill>
                <a:latin typeface="Franklin Gothic Book"/>
                <a:ea typeface="Franklin Gothic Book"/>
                <a:cs typeface="Franklin Gothic Book"/>
                <a:sym typeface="Franklin Gothic Book"/>
              </a:defRPr>
            </a:lvl5pPr>
          </a:lstStyle>
          <a:p>
            <a:pPr/>
            <a:r>
              <a:t>Body Level One</a:t>
            </a:r>
          </a:p>
          <a:p>
            <a:pPr lvl="1"/>
            <a:r>
              <a:t>Body Level Two</a:t>
            </a:r>
          </a:p>
          <a:p>
            <a:pPr lvl="2"/>
            <a:r>
              <a:t>Body Level Three</a:t>
            </a:r>
          </a:p>
          <a:p>
            <a:pPr lvl="3"/>
            <a:r>
              <a:t>Body Level Four</a:t>
            </a:r>
          </a:p>
          <a:p>
            <a:pPr lvl="4"/>
            <a:r>
              <a:t>Body Level Five</a:t>
            </a:r>
          </a:p>
        </p:txBody>
      </p:sp>
      <p:sp>
        <p:nvSpPr>
          <p:cNvPr id="61" name="Shape 61"/>
          <p:cNvSpPr/>
          <p:nvPr>
            <p:ph type="body" sz="quarter" idx="13"/>
          </p:nvPr>
        </p:nvSpPr>
        <p:spPr>
          <a:xfrm>
            <a:off x="4953000" y="1447800"/>
            <a:ext cx="3733800" cy="762000"/>
          </a:xfrm>
          <a:prstGeom prst="rect">
            <a:avLst/>
          </a:prstGeom>
        </p:spPr>
        <p:txBody>
          <a:bodyPr anchor="b"/>
          <a:lstStyle/>
          <a:p>
            <a:pPr marL="0" indent="0">
              <a:buClrTx/>
              <a:buSzTx/>
              <a:buFontTx/>
              <a:buNone/>
              <a:defRPr b="1" sz="2400">
                <a:solidFill>
                  <a:schemeClr val="accent1"/>
                </a:solidFill>
                <a:latin typeface="Franklin Gothic Book"/>
                <a:ea typeface="Franklin Gothic Book"/>
                <a:cs typeface="Franklin Gothic Book"/>
                <a:sym typeface="Franklin Gothic Book"/>
              </a:defRPr>
            </a:pP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a:r>
              <a:t>Title Text</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84" name="Shape 84"/>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85" name="Shape 85"/>
          <p:cNvSpPr/>
          <p:nvPr/>
        </p:nvSpPr>
        <p:spPr>
          <a:xfrm>
            <a:off x="64007" y="69755"/>
            <a:ext cx="9013374" cy="6693408"/>
          </a:xfrm>
          <a:prstGeom prst="roundRect">
            <a:avLst>
              <a:gd name="adj" fmla="val 4929"/>
            </a:avLst>
          </a:prstGeom>
          <a:solidFill>
            <a:srgbClr val="FFFFFF"/>
          </a:solidFill>
          <a:ln w="6350" cap="sq">
            <a:solidFill>
              <a:srgbClr val="000000"/>
            </a:solidFill>
          </a:ln>
        </p:spPr>
        <p:txBody>
          <a:bodyPr lIns="45719" rIns="45719" anchor="ctr"/>
          <a:lstStyle/>
          <a:p>
            <a:pPr algn="ctr">
              <a:defRPr>
                <a:solidFill>
                  <a:srgbClr val="FFFFFF"/>
                </a:solidFill>
              </a:defRPr>
            </a:pPr>
          </a:p>
        </p:txBody>
      </p:sp>
      <p:sp>
        <p:nvSpPr>
          <p:cNvPr id="86" name="Shape 86"/>
          <p:cNvSpPr/>
          <p:nvPr>
            <p:ph type="title"/>
          </p:nvPr>
        </p:nvSpPr>
        <p:spPr>
          <a:xfrm>
            <a:off x="914400" y="273050"/>
            <a:ext cx="7772400" cy="1143000"/>
          </a:xfrm>
          <a:prstGeom prst="rect">
            <a:avLst/>
          </a:prstGeom>
        </p:spPr>
        <p:txBody>
          <a:bodyPr/>
          <a:lstStyle/>
          <a:p>
            <a:pPr/>
            <a:r>
              <a:t>Title Text</a:t>
            </a:r>
          </a:p>
        </p:txBody>
      </p:sp>
      <p:sp>
        <p:nvSpPr>
          <p:cNvPr id="87" name="Shape 87"/>
          <p:cNvSpPr/>
          <p:nvPr>
            <p:ph type="body" sz="quarter" idx="1"/>
          </p:nvPr>
        </p:nvSpPr>
        <p:spPr>
          <a:xfrm>
            <a:off x="914400" y="1600200"/>
            <a:ext cx="1905000" cy="4495800"/>
          </a:xfrm>
          <a:prstGeom prst="rect">
            <a:avLst/>
          </a:prstGeom>
        </p:spPr>
        <p:txBody>
          <a:bodyPr/>
          <a:lstStyle>
            <a:lvl1pPr marL="0" indent="0">
              <a:buClrTx/>
              <a:buSzTx/>
              <a:buFontTx/>
              <a:buNone/>
              <a:defRPr sz="1800"/>
            </a:lvl1pPr>
            <a:lvl2pPr marL="0" indent="320040">
              <a:buClrTx/>
              <a:buSzTx/>
              <a:buFontTx/>
              <a:buNone/>
              <a:defRPr sz="1800"/>
            </a:lvl2pPr>
            <a:lvl3pPr marL="0" indent="594360">
              <a:buClrTx/>
              <a:buSzTx/>
              <a:buFontTx/>
              <a:buNone/>
              <a:defRPr sz="1800"/>
            </a:lvl3pPr>
            <a:lvl4pPr marL="0" indent="868680">
              <a:buClrTx/>
              <a:buSzTx/>
              <a:buFontTx/>
              <a:buNone/>
              <a:defRPr sz="1800"/>
            </a:lvl4pPr>
            <a:lvl5pPr marL="0" indent="11430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95" name="Shape 95"/>
          <p:cNvSpPr/>
          <p:nvPr>
            <p:ph type="title"/>
          </p:nvPr>
        </p:nvSpPr>
        <p:spPr>
          <a:xfrm>
            <a:off x="914400" y="4900550"/>
            <a:ext cx="7315200" cy="522289"/>
          </a:xfrm>
          <a:prstGeom prst="rect">
            <a:avLst/>
          </a:prstGeom>
        </p:spPr>
        <p:txBody>
          <a:bodyPr anchor="ctr"/>
          <a:lstStyle>
            <a:lvl1pPr>
              <a:defRPr sz="2800"/>
            </a:lvl1pPr>
          </a:lstStyle>
          <a:p>
            <a:pPr/>
            <a:r>
              <a:t>Title Text</a:t>
            </a:r>
          </a:p>
        </p:txBody>
      </p:sp>
      <p:sp>
        <p:nvSpPr>
          <p:cNvPr id="96" name="Shape 96"/>
          <p:cNvSpPr/>
          <p:nvPr>
            <p:ph type="body" sz="quarter" idx="1"/>
          </p:nvPr>
        </p:nvSpPr>
        <p:spPr>
          <a:xfrm>
            <a:off x="914400" y="5445824"/>
            <a:ext cx="7315200" cy="685801"/>
          </a:xfrm>
          <a:prstGeom prst="rect">
            <a:avLst/>
          </a:prstGeom>
        </p:spPr>
        <p:txBody>
          <a:bodyPr/>
          <a:lstStyle>
            <a:lvl1pPr marL="0" indent="0">
              <a:buClrTx/>
              <a:buSzTx/>
              <a:buFontTx/>
              <a:buNone/>
              <a:defRPr sz="1600"/>
            </a:lvl1pPr>
            <a:lvl2pPr marL="624840" indent="-304800">
              <a:buClrTx/>
              <a:buFontTx/>
              <a:defRPr sz="1600"/>
            </a:lvl2pPr>
            <a:lvl3pPr marL="960120" indent="-365760">
              <a:buClrTx/>
              <a:buFontTx/>
              <a:defRPr sz="1600"/>
            </a:lvl3pPr>
            <a:lvl4pPr marL="1275080" indent="-406400">
              <a:buClrTx/>
              <a:buFontTx/>
              <a:defRPr sz="1600"/>
            </a:lvl4pPr>
            <a:lvl5pPr marL="1549400" indent="-406400">
              <a:buClrTx/>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97" name="Shape 97"/>
          <p:cNvSpPr/>
          <p:nvPr/>
        </p:nvSpPr>
        <p:spPr>
          <a:xfrm flipV="1">
            <a:off x="68306" y="4683554"/>
            <a:ext cx="9006842" cy="914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8" name="Shape 98"/>
          <p:cNvSpPr/>
          <p:nvPr/>
        </p:nvSpPr>
        <p:spPr>
          <a:xfrm>
            <a:off x="68508" y="4650473"/>
            <a:ext cx="9006639" cy="45720"/>
          </a:xfrm>
          <a:prstGeom prst="rect">
            <a:avLst/>
          </a:prstGeom>
          <a:solidFill>
            <a:srgbClr val="E6AFA9"/>
          </a:solidFill>
          <a:ln w="12700">
            <a:miter lim="400000"/>
          </a:ln>
        </p:spPr>
        <p:txBody>
          <a:bodyPr lIns="45719" rIns="45719" anchor="ctr"/>
          <a:lstStyle/>
          <a:p>
            <a:pPr algn="ctr">
              <a:defRPr>
                <a:solidFill>
                  <a:srgbClr val="FFFFFF"/>
                </a:solidFill>
              </a:defRPr>
            </a:pPr>
          </a:p>
        </p:txBody>
      </p:sp>
      <p:sp>
        <p:nvSpPr>
          <p:cNvPr id="99" name="Shape 99"/>
          <p:cNvSpPr/>
          <p:nvPr/>
        </p:nvSpPr>
        <p:spPr>
          <a:xfrm>
            <a:off x="68509" y="4773224"/>
            <a:ext cx="9006639" cy="48808"/>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00" name="Shape 100"/>
          <p:cNvSpPr/>
          <p:nvPr>
            <p:ph type="pic" idx="13"/>
          </p:nvPr>
        </p:nvSpPr>
        <p:spPr>
          <a:xfrm>
            <a:off x="68307" y="66675"/>
            <a:ext cx="9001875" cy="4581525"/>
          </a:xfrm>
          <a:prstGeom prst="rect">
            <a:avLst/>
          </a:prstGeom>
          <a:ln w="6350">
            <a:solidFill>
              <a:srgbClr val="000000"/>
            </a:solidFill>
            <a:round/>
          </a:ln>
        </p:spPr>
        <p:txBody>
          <a:bodyPr lIns="91439" rIns="91439">
            <a:noAutofit/>
          </a:bodyPr>
          <a:lstStyle/>
          <a:p>
            <a:pPr/>
          </a:p>
        </p:txBody>
      </p:sp>
      <p:sp>
        <p:nvSpPr>
          <p:cNvPr id="101" name="Shape 101"/>
          <p:cNvSpPr/>
          <p:nvPr>
            <p:ph type="sldNum" sz="quarter" idx="2"/>
          </p:nvPr>
        </p:nvSpPr>
        <p:spPr>
          <a:xfrm>
            <a:off x="146304" y="6338265"/>
            <a:ext cx="457201"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Shape 3"/>
          <p:cNvSpPr/>
          <p:nvPr/>
        </p:nvSpPr>
        <p:spPr>
          <a:xfrm>
            <a:off x="64007" y="69755"/>
            <a:ext cx="9013374" cy="6693408"/>
          </a:xfrm>
          <a:prstGeom prst="roundRect">
            <a:avLst>
              <a:gd name="adj" fmla="val 4929"/>
            </a:avLst>
          </a:prstGeom>
          <a:solidFill>
            <a:srgbClr val="FFFFFF"/>
          </a:solidFill>
          <a:ln w="6350" cap="sq">
            <a:solidFill>
              <a:srgbClr val="000000"/>
            </a:solidFill>
          </a:ln>
        </p:spPr>
        <p:txBody>
          <a:bodyPr lIns="45719" rIns="45719" anchor="ctr"/>
          <a:lstStyle/>
          <a:p>
            <a:pPr algn="ctr">
              <a:defRPr>
                <a:solidFill>
                  <a:srgbClr val="FFFFFF"/>
                </a:solidFill>
              </a:defRPr>
            </a:pPr>
          </a:p>
        </p:txBody>
      </p:sp>
      <p:sp>
        <p:nvSpPr>
          <p:cNvPr id="4" name="Shape 4"/>
          <p:cNvSpPr/>
          <p:nvPr>
            <p:ph type="title"/>
          </p:nvPr>
        </p:nvSpPr>
        <p:spPr>
          <a:xfrm>
            <a:off x="914400" y="274638"/>
            <a:ext cx="77724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Shape 5"/>
          <p:cNvSpPr/>
          <p:nvPr>
            <p:ph type="body" idx="1"/>
          </p:nvPr>
        </p:nvSpPr>
        <p:spPr>
          <a:xfrm>
            <a:off x="914400" y="1447800"/>
            <a:ext cx="7772400" cy="4572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146304" y="6339789"/>
            <a:ext cx="457201" cy="198222"/>
          </a:xfrm>
          <a:prstGeom prst="rect">
            <a:avLst/>
          </a:prstGeom>
          <a:solidFill>
            <a:schemeClr val="accent1"/>
          </a:solidFill>
          <a:ln w="12700">
            <a:miter lim="400000"/>
          </a:ln>
        </p:spPr>
        <p:txBody>
          <a:bodyPr lIns="0" tIns="0" rIns="0" bIns="0" anchor="ctr">
            <a:spAutoFit/>
          </a:bodyPr>
          <a:lstStyle>
            <a:lvl1pPr algn="ctr">
              <a:defRPr sz="1400">
                <a:solidFill>
                  <a:srgbClr val="FFFFFF"/>
                </a:solidFill>
                <a:latin typeface="Franklin Gothic Book"/>
                <a:ea typeface="Franklin Gothic Book"/>
                <a:cs typeface="Franklin Gothic Book"/>
                <a:sym typeface="Franklin Gothic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9pPr>
    </p:titleStyle>
    <p:bodyStyle>
      <a:lvl1pPr marL="274320" marR="0" indent="-27432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n-lt"/>
          <a:ea typeface="+mn-ea"/>
          <a:cs typeface="+mn-cs"/>
          <a:sym typeface="Perpetua"/>
        </a:defRPr>
      </a:lvl1pPr>
      <a:lvl2pPr marL="567690" marR="0" indent="-24765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n-lt"/>
          <a:ea typeface="+mn-ea"/>
          <a:cs typeface="+mn-cs"/>
          <a:sym typeface="Perpetua"/>
        </a:defRPr>
      </a:lvl2pPr>
      <a:lvl3pPr marL="891540" marR="0" indent="-29718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n-lt"/>
          <a:ea typeface="+mn-ea"/>
          <a:cs typeface="+mn-cs"/>
          <a:sym typeface="Perpetua"/>
        </a:defRPr>
      </a:lvl3pPr>
      <a:lvl4pPr marL="1165860" marR="0" indent="-297180" algn="l" defTabSz="914400" rtl="0" latinLnBrk="0">
        <a:lnSpc>
          <a:spcPct val="100000"/>
        </a:lnSpc>
        <a:spcBef>
          <a:spcPts val="500"/>
        </a:spcBef>
        <a:spcAft>
          <a:spcPts val="0"/>
        </a:spcAft>
        <a:buClr>
          <a:schemeClr val="accent1"/>
        </a:buClr>
        <a:buSzPct val="80000"/>
        <a:buFont typeface="Wingdings 2"/>
        <a:buChar char="●"/>
        <a:tabLst/>
        <a:defRPr b="0" baseline="0" cap="none" i="0" spc="0" strike="noStrike" sz="2600" u="none">
          <a:ln>
            <a:noFill/>
          </a:ln>
          <a:solidFill>
            <a:srgbClr val="000000"/>
          </a:solidFill>
          <a:uFillTx/>
          <a:latin typeface="+mn-lt"/>
          <a:ea typeface="+mn-ea"/>
          <a:cs typeface="+mn-cs"/>
          <a:sym typeface="Perpetua"/>
        </a:defRPr>
      </a:lvl4pPr>
      <a:lvl5pPr marL="1440180" marR="0" indent="-297180" algn="l" defTabSz="914400" rtl="0" latinLnBrk="0">
        <a:lnSpc>
          <a:spcPct val="100000"/>
        </a:lnSpc>
        <a:spcBef>
          <a:spcPts val="500"/>
        </a:spcBef>
        <a:spcAft>
          <a:spcPts val="0"/>
        </a:spcAft>
        <a:buClr>
          <a:schemeClr val="accent1"/>
        </a:buClr>
        <a:buSzPct val="100000"/>
        <a:buFont typeface="Wingdings 2"/>
        <a:buChar char="o"/>
        <a:tabLst/>
        <a:defRPr b="0" baseline="0" cap="none" i="0" spc="0" strike="noStrike" sz="2600" u="none">
          <a:ln>
            <a:noFill/>
          </a:ln>
          <a:solidFill>
            <a:srgbClr val="000000"/>
          </a:solidFill>
          <a:uFillTx/>
          <a:latin typeface="+mn-lt"/>
          <a:ea typeface="+mn-ea"/>
          <a:cs typeface="+mn-cs"/>
          <a:sym typeface="Perpetua"/>
        </a:defRPr>
      </a:lvl5pPr>
      <a:lvl6pPr marL="1747520"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6pPr>
      <a:lvl7pPr marL="2021839"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7pPr>
      <a:lvl8pPr marL="2296160"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8pPr>
      <a:lvl9pPr marL="2570479"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n-lt"/>
          <a:ea typeface="+mn-ea"/>
          <a:cs typeface="+mn-cs"/>
          <a:sym typeface="Perpetu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ht@fmi.uni-sofia.bg"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ubTitle" sz="quarter" idx="1"/>
          </p:nvPr>
        </p:nvSpPr>
        <p:spPr>
          <a:prstGeom prst="rect">
            <a:avLst/>
          </a:prstGeom>
        </p:spPr>
        <p:txBody>
          <a:bodyPr/>
          <a:lstStyle/>
          <a:p>
            <a:pPr/>
            <a:r>
              <a:t>проф., д-р Владимир Димитров</a:t>
            </a:r>
          </a:p>
          <a:p>
            <a:pPr/>
            <a:r>
              <a:rPr u="sng">
                <a:solidFill>
                  <a:srgbClr val="CC9900"/>
                </a:solidFill>
                <a:uFill>
                  <a:solidFill>
                    <a:srgbClr val="CC9900"/>
                  </a:solidFill>
                </a:uFill>
                <a:hlinkClick r:id="rId2" invalidUrl="" action="" tgtFrame="" tooltip="" history="1" highlightClick="0" endSnd="0"/>
              </a:rPr>
              <a:t>cht@fmi.uni-sofia.bg</a:t>
            </a:r>
          </a:p>
          <a:p>
            <a:pPr/>
            <a:r>
              <a:t>Моделиране  на класове</a:t>
            </a:r>
          </a:p>
        </p:txBody>
      </p:sp>
      <p:sp>
        <p:nvSpPr>
          <p:cNvPr id="129" name="Shape 129"/>
          <p:cNvSpPr/>
          <p:nvPr>
            <p:ph type="ctrTitle"/>
          </p:nvPr>
        </p:nvSpPr>
        <p:spPr>
          <a:prstGeom prst="rect">
            <a:avLst/>
          </a:prstGeom>
        </p:spPr>
        <p:txBody>
          <a:bodyPr/>
          <a:lstStyle/>
          <a:p>
            <a:pPr/>
            <a:r>
              <a:t>Информационни системи -</a:t>
            </a:r>
            <a:br/>
            <a:r>
              <a:t>теория и практика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Стойност и атрибути</a:t>
            </a:r>
          </a:p>
        </p:txBody>
      </p:sp>
      <p:sp>
        <p:nvSpPr>
          <p:cNvPr id="158" name="Shape 158"/>
          <p:cNvSpPr/>
          <p:nvPr>
            <p:ph type="body" idx="1"/>
          </p:nvPr>
        </p:nvSpPr>
        <p:spPr>
          <a:prstGeom prst="rect">
            <a:avLst/>
          </a:prstGeom>
        </p:spPr>
        <p:txBody>
          <a:bodyPr/>
          <a:lstStyle/>
          <a:p>
            <a:pPr>
              <a:lnSpc>
                <a:spcPct val="90000"/>
              </a:lnSpc>
              <a:buSzTx/>
              <a:buNone/>
            </a:pPr>
            <a:r>
              <a:t>Стойността (</a:t>
            </a:r>
            <a:r>
              <a:t>value</a:t>
            </a:r>
            <a:r>
              <a:t>)</a:t>
            </a:r>
            <a:r>
              <a:t> </a:t>
            </a:r>
            <a:r>
              <a:t>е елемент данни.</a:t>
            </a:r>
          </a:p>
          <a:p>
            <a:pPr>
              <a:lnSpc>
                <a:spcPct val="90000"/>
              </a:lnSpc>
              <a:buSzTx/>
              <a:buNone/>
            </a:pPr>
            <a:r>
              <a:t>Атрибутът (</a:t>
            </a:r>
            <a:r>
              <a:t>attribute</a:t>
            </a:r>
            <a:r>
              <a:t>)</a:t>
            </a:r>
            <a:r>
              <a:t> </a:t>
            </a:r>
            <a:r>
              <a:t>е именувано свойство на класа, описващо стойност, която може да има всеки обект на класа. Атрибутите са прилагателни. Те са абстракция на типичните стойности. Обектът се отнася към класа така както се отнася стойността към атрибута.</a:t>
            </a:r>
          </a:p>
          <a:p>
            <a:pPr>
              <a:lnSpc>
                <a:spcPct val="90000"/>
              </a:lnSpc>
              <a:buSzTx/>
              <a:buNone/>
            </a:pPr>
            <a:r>
              <a:t>В моделите на класовете преобладават структурните конструкции, т.е. класовете и отношенията между тях. Атрибутите нямат толкова важно значение и служат за уточняване характеристиките на класовете и отношенията.</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Стойност и атрибути (прод.)</a:t>
            </a:r>
          </a:p>
        </p:txBody>
      </p:sp>
      <p:sp>
        <p:nvSpPr>
          <p:cNvPr id="161" name="Shape 161"/>
          <p:cNvSpPr/>
          <p:nvPr>
            <p:ph type="body" idx="1"/>
          </p:nvPr>
        </p:nvSpPr>
        <p:spPr>
          <a:prstGeom prst="rect">
            <a:avLst/>
          </a:prstGeom>
        </p:spPr>
        <p:txBody>
          <a:bodyPr/>
          <a:lstStyle/>
          <a:p>
            <a:pPr>
              <a:buSzTx/>
              <a:buNone/>
            </a:pPr>
            <a:r>
              <a:t>Всеки конкретен атрибут на всеки конкретен обект има конкретна стойност.</a:t>
            </a:r>
          </a:p>
          <a:p>
            <a:pPr>
              <a:buSzTx/>
              <a:buNone/>
            </a:pPr>
            <a:r>
              <a:t>Не трябва да се бъркат стойности с обекти. Атрибутът трябва да описва стойности, а не обекти. За разлика от обектите, стойностите не притежават индивидуалност.</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lvl1pPr defTabSz="886968">
              <a:defRPr sz="3492"/>
            </a:lvl1pPr>
          </a:lstStyle>
          <a:p>
            <a:pPr/>
            <a:r>
              <a:t>Атрибутите детайлизират класовете</a:t>
            </a:r>
          </a:p>
        </p:txBody>
      </p:sp>
      <p:sp>
        <p:nvSpPr>
          <p:cNvPr id="164" name="Shape 164"/>
          <p:cNvSpPr/>
          <p:nvPr/>
        </p:nvSpPr>
        <p:spPr>
          <a:xfrm>
            <a:off x="357157" y="4786322"/>
            <a:ext cx="1008049"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Клас с</a:t>
            </a:r>
          </a:p>
          <a:p>
            <a:pPr/>
            <a:r>
              <a:t>атрибути</a:t>
            </a:r>
          </a:p>
        </p:txBody>
      </p:sp>
      <p:sp>
        <p:nvSpPr>
          <p:cNvPr id="165" name="Shape 165"/>
          <p:cNvSpPr/>
          <p:nvPr/>
        </p:nvSpPr>
        <p:spPr>
          <a:xfrm>
            <a:off x="2714612" y="4786322"/>
            <a:ext cx="228566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Обекти със стойности</a:t>
            </a:r>
          </a:p>
        </p:txBody>
      </p:sp>
      <p:pic>
        <p:nvPicPr>
          <p:cNvPr id="166" name="image3.png"/>
          <p:cNvPicPr>
            <a:picLocks noChangeAspect="1"/>
          </p:cNvPicPr>
          <p:nvPr/>
        </p:nvPicPr>
        <p:blipFill>
          <a:blip r:embed="rId2">
            <a:extLst/>
          </a:blip>
          <a:stretch>
            <a:fillRect/>
          </a:stretch>
        </p:blipFill>
        <p:spPr>
          <a:xfrm>
            <a:off x="336743" y="2928934"/>
            <a:ext cx="8592975" cy="101459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lvl1pPr defTabSz="886968">
              <a:defRPr sz="3492"/>
            </a:lvl1pPr>
          </a:lstStyle>
          <a:p>
            <a:pPr/>
            <a:r>
              <a:t>Не трябва явно да се задават идентификаторите на обектите</a:t>
            </a:r>
          </a:p>
        </p:txBody>
      </p:sp>
      <p:pic>
        <p:nvPicPr>
          <p:cNvPr id="169" name="image4.png"/>
          <p:cNvPicPr>
            <a:picLocks noChangeAspect="1"/>
          </p:cNvPicPr>
          <p:nvPr/>
        </p:nvPicPr>
        <p:blipFill>
          <a:blip r:embed="rId2">
            <a:extLst/>
          </a:blip>
          <a:stretch>
            <a:fillRect/>
          </a:stretch>
        </p:blipFill>
        <p:spPr>
          <a:xfrm>
            <a:off x="287622" y="2500305"/>
            <a:ext cx="8642095" cy="187328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Операции и методи</a:t>
            </a:r>
          </a:p>
        </p:txBody>
      </p:sp>
      <p:sp>
        <p:nvSpPr>
          <p:cNvPr id="172" name="Shape 172"/>
          <p:cNvSpPr/>
          <p:nvPr>
            <p:ph type="body" idx="1"/>
          </p:nvPr>
        </p:nvSpPr>
        <p:spPr>
          <a:prstGeom prst="rect">
            <a:avLst/>
          </a:prstGeom>
        </p:spPr>
        <p:txBody>
          <a:bodyPr/>
          <a:lstStyle/>
          <a:p>
            <a:pPr>
              <a:lnSpc>
                <a:spcPct val="90000"/>
              </a:lnSpc>
              <a:buSzTx/>
              <a:buNone/>
            </a:pPr>
            <a:r>
              <a:t>Операцията е функция или процедура, която може да бъде прилагана към обектите на класа.</a:t>
            </a:r>
          </a:p>
          <a:p>
            <a:pPr>
              <a:lnSpc>
                <a:spcPct val="90000"/>
              </a:lnSpc>
              <a:buSzTx/>
              <a:buNone/>
            </a:pPr>
            <a:r>
              <a:t>Всички обекти от даден клас имат общ списък операции.</a:t>
            </a:r>
          </a:p>
          <a:p>
            <a:pPr>
              <a:lnSpc>
                <a:spcPct val="90000"/>
              </a:lnSpc>
              <a:buSzTx/>
              <a:buNone/>
            </a:pPr>
            <a:r>
              <a:t>Всяка операция има като неявен аргумент своя целеви обект.</a:t>
            </a:r>
          </a:p>
          <a:p>
            <a:pPr>
              <a:lnSpc>
                <a:spcPct val="90000"/>
              </a:lnSpc>
              <a:buSzTx/>
              <a:buNone/>
            </a:pPr>
            <a:r>
              <a:t>Поведението на операцията зависи от класа на целевия обект.</a:t>
            </a:r>
          </a:p>
          <a:p>
            <a:pPr>
              <a:lnSpc>
                <a:spcPct val="90000"/>
              </a:lnSpc>
              <a:buSzTx/>
              <a:buNone/>
            </a:pPr>
            <a:r>
              <a:t>Обектът  винаги знае собствения си клас, а следователно знае и правилната реализация на операцията.</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Операции и методи (прод.)</a:t>
            </a:r>
          </a:p>
        </p:txBody>
      </p:sp>
      <p:sp>
        <p:nvSpPr>
          <p:cNvPr id="175" name="Shape 175"/>
          <p:cNvSpPr/>
          <p:nvPr>
            <p:ph type="body" idx="1"/>
          </p:nvPr>
        </p:nvSpPr>
        <p:spPr>
          <a:prstGeom prst="rect">
            <a:avLst/>
          </a:prstGeom>
        </p:spPr>
        <p:txBody>
          <a:bodyPr/>
          <a:lstStyle/>
          <a:p>
            <a:pPr>
              <a:lnSpc>
                <a:spcPct val="80000"/>
              </a:lnSpc>
              <a:buSzTx/>
              <a:buNone/>
              <a:defRPr sz="2400"/>
            </a:pPr>
            <a:r>
              <a:t>Една и съща операция може да бъде прилагана към различни класове. Такава операция е полиморфна: в различните класове тя може да приема ри форми.</a:t>
            </a:r>
          </a:p>
          <a:p>
            <a:pPr>
              <a:lnSpc>
                <a:spcPct val="80000"/>
              </a:lnSpc>
              <a:buSzTx/>
              <a:buNone/>
              <a:defRPr sz="2400"/>
            </a:pPr>
            <a:r>
              <a:t>Методът (</a:t>
            </a:r>
            <a:r>
              <a:t>method</a:t>
            </a:r>
            <a:r>
              <a:t>)</a:t>
            </a:r>
            <a:r>
              <a:t> </a:t>
            </a:r>
            <a:r>
              <a:t>е реализация на операцията в конкретен клас.</a:t>
            </a:r>
          </a:p>
          <a:p>
            <a:pPr>
              <a:lnSpc>
                <a:spcPct val="80000"/>
              </a:lnSpc>
              <a:buSzTx/>
              <a:buNone/>
              <a:defRPr sz="2400"/>
            </a:pPr>
            <a:r>
              <a:t>Операцията може да има и други аргументи освен целевия обект. Тези аргументи могат да бъдат както стойности, така и други обекти.</a:t>
            </a:r>
          </a:p>
          <a:p>
            <a:pPr>
              <a:lnSpc>
                <a:spcPct val="80000"/>
              </a:lnSpc>
              <a:buSzTx/>
              <a:buNone/>
              <a:defRPr sz="2400"/>
            </a:pPr>
            <a:r>
              <a:t>Изборът на метод зависи само от класа на целевия обект, но не и от класовете на аргументите-обекти. </a:t>
            </a:r>
          </a:p>
          <a:p>
            <a:pPr>
              <a:lnSpc>
                <a:spcPct val="80000"/>
              </a:lnSpc>
              <a:buSzTx/>
              <a:buNone/>
              <a:defRPr sz="2400"/>
            </a:pPr>
            <a:r>
              <a:t>В някои обектно-ориентирани езици избора на метод се определя от произволен брой аргументи, но тази универсалност значително усложнява семантиката на модела.</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Операции и методи (прод.)</a:t>
            </a:r>
          </a:p>
        </p:txBody>
      </p:sp>
      <p:sp>
        <p:nvSpPr>
          <p:cNvPr id="178" name="Shape 178"/>
          <p:cNvSpPr/>
          <p:nvPr>
            <p:ph type="body" idx="1"/>
          </p:nvPr>
        </p:nvSpPr>
        <p:spPr>
          <a:prstGeom prst="rect">
            <a:avLst/>
          </a:prstGeom>
        </p:spPr>
        <p:txBody>
          <a:bodyPr/>
          <a:lstStyle/>
          <a:p>
            <a:pPr>
              <a:buSzTx/>
              <a:buNone/>
            </a:pPr>
            <a:r>
              <a:t>Ако дадена операция е реализирана с няколко метода в разните класове, много е важно всички методи да имат една и съща сигнатура (</a:t>
            </a:r>
            <a:r>
              <a:t>signature</a:t>
            </a:r>
            <a:r>
              <a:t>)</a:t>
            </a:r>
            <a:r>
              <a:t> – </a:t>
            </a:r>
            <a:r>
              <a:t>брой и типове на аргументите, а също така и тип на връщаната стойност.</a:t>
            </a:r>
          </a:p>
          <a:p>
            <a:pPr>
              <a:buSzTx/>
              <a:buNone/>
            </a:pPr>
            <a:r>
              <a:t>Поведението на всички методи на операцията трябва да бъде съгласувано. Трябва да се избягва използването на едни и същи имена на операции, различаващи се в семантиката си, дори ако се прилагат към различни множества класове.</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Операции и методи (прод.)</a:t>
            </a:r>
          </a:p>
        </p:txBody>
      </p:sp>
      <p:sp>
        <p:nvSpPr>
          <p:cNvPr id="181" name="Shape 181"/>
          <p:cNvSpPr/>
          <p:nvPr>
            <p:ph type="body" idx="1"/>
          </p:nvPr>
        </p:nvSpPr>
        <p:spPr>
          <a:prstGeom prst="rect">
            <a:avLst/>
          </a:prstGeom>
        </p:spPr>
        <p:txBody>
          <a:bodyPr/>
          <a:lstStyle/>
          <a:p>
            <a:pPr>
              <a:buSzTx/>
              <a:buNone/>
            </a:pPr>
            <a:r>
              <a:t>Атрибутите и операциите се наричат съставящи класа.</a:t>
            </a:r>
          </a:p>
          <a:p>
            <a:pPr>
              <a:buSzTx/>
              <a:buNone/>
            </a:pPr>
            <a:r>
              <a:t>Първата буква от името на операцията е малка.</a:t>
            </a:r>
          </a:p>
          <a:p>
            <a:pPr>
              <a:buSzTx/>
              <a:buNone/>
            </a:pPr>
            <a:r>
              <a:t>Аргументите могат да бъдат входни (</a:t>
            </a:r>
            <a:r>
              <a:t>in</a:t>
            </a:r>
            <a:r>
              <a:t>)</a:t>
            </a:r>
            <a:r>
              <a:t>, </a:t>
            </a:r>
            <a:r>
              <a:t>изходни (</a:t>
            </a:r>
            <a:r>
              <a:t>out</a:t>
            </a:r>
            <a:r>
              <a:t>)</a:t>
            </a:r>
            <a:r>
              <a:t>, </a:t>
            </a:r>
            <a:r>
              <a:t>или изменяеми (</a:t>
            </a:r>
            <a:r>
              <a:t>inout</a:t>
            </a:r>
            <a:r>
              <a:t>)</a:t>
            </a:r>
            <a:r>
              <a:t>.</a:t>
            </a:r>
          </a:p>
          <a:p>
            <a:pPr>
              <a:buSzTx/>
              <a:buNone/>
            </a:pPr>
            <a:r>
              <a:t>Липсата на раздел за атрибути означава, че атрибутите не са зададени, но празния раздел за атрибути означава, че липсват атрибути. Същото се отнася и за операциите.</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Операции</a:t>
            </a:r>
          </a:p>
        </p:txBody>
      </p:sp>
      <p:pic>
        <p:nvPicPr>
          <p:cNvPr id="184" name="image5.png"/>
          <p:cNvPicPr>
            <a:picLocks noChangeAspect="1"/>
          </p:cNvPicPr>
          <p:nvPr/>
        </p:nvPicPr>
        <p:blipFill>
          <a:blip r:embed="rId2">
            <a:extLst/>
          </a:blip>
          <a:stretch>
            <a:fillRect/>
          </a:stretch>
        </p:blipFill>
        <p:spPr>
          <a:xfrm>
            <a:off x="307950" y="2571743"/>
            <a:ext cx="8563035" cy="221457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Връзки и асоциации</a:t>
            </a:r>
          </a:p>
        </p:txBody>
      </p:sp>
      <p:sp>
        <p:nvSpPr>
          <p:cNvPr id="187" name="Shape 187"/>
          <p:cNvSpPr/>
          <p:nvPr>
            <p:ph type="body" idx="1"/>
          </p:nvPr>
        </p:nvSpPr>
        <p:spPr>
          <a:xfrm>
            <a:off x="914400" y="1447800"/>
            <a:ext cx="7772400" cy="5053034"/>
          </a:xfrm>
          <a:prstGeom prst="rect">
            <a:avLst/>
          </a:prstGeom>
        </p:spPr>
        <p:txBody>
          <a:bodyPr/>
          <a:lstStyle/>
          <a:p>
            <a:pPr>
              <a:lnSpc>
                <a:spcPct val="80000"/>
              </a:lnSpc>
              <a:buSzTx/>
              <a:buNone/>
              <a:defRPr sz="2200"/>
            </a:pPr>
            <a:r>
              <a:t>Връзката (</a:t>
            </a:r>
            <a:r>
              <a:t>link</a:t>
            </a:r>
            <a:r>
              <a:t>)</a:t>
            </a:r>
            <a:r>
              <a:t> </a:t>
            </a:r>
            <a:r>
              <a:t>е физическо или концептуално съединение между обекти. В повечето случай, връзката съединява точно два обекта, но има връзки съединяващи повече от два обекта.</a:t>
            </a:r>
          </a:p>
          <a:p>
            <a:pPr>
              <a:lnSpc>
                <a:spcPct val="80000"/>
              </a:lnSpc>
              <a:buSzTx/>
              <a:buNone/>
              <a:defRPr sz="2200"/>
            </a:pPr>
            <a:r>
              <a:t>От математическа гледна точка връзката е кортеж (</a:t>
            </a:r>
            <a:r>
              <a:t>tuple</a:t>
            </a:r>
            <a:r>
              <a:t>), т.е. списък обекти.</a:t>
            </a:r>
          </a:p>
          <a:p>
            <a:pPr>
              <a:lnSpc>
                <a:spcPct val="80000"/>
              </a:lnSpc>
              <a:buSzTx/>
              <a:buNone/>
              <a:defRPr sz="2200"/>
            </a:pPr>
            <a:r>
              <a:t>Връзката е екземпляр на асоциация.</a:t>
            </a:r>
          </a:p>
          <a:p>
            <a:pPr>
              <a:lnSpc>
                <a:spcPct val="80000"/>
              </a:lnSpc>
              <a:buSzTx/>
              <a:buNone/>
              <a:defRPr sz="2200"/>
            </a:pPr>
            <a:r>
              <a:t>Асоциацията (</a:t>
            </a:r>
            <a:r>
              <a:t>association</a:t>
            </a:r>
            <a:r>
              <a:t>) е описание на група връзки имащи обща структура и обща семантика.</a:t>
            </a:r>
          </a:p>
          <a:p>
            <a:pPr>
              <a:lnSpc>
                <a:spcPct val="80000"/>
              </a:lnSpc>
              <a:buSzTx/>
              <a:buNone/>
              <a:defRPr sz="2200"/>
            </a:pPr>
            <a:r>
              <a:t>Връзките, които са екземпляри на дадена асоциация, съединяват  обектите на тези класове, които свързва асоциацията.</a:t>
            </a:r>
          </a:p>
          <a:p>
            <a:pPr>
              <a:lnSpc>
                <a:spcPct val="80000"/>
              </a:lnSpc>
              <a:buSzTx/>
              <a:buNone/>
              <a:defRPr sz="2200"/>
            </a:pPr>
            <a:r>
              <a:t>Асоциацията описва множеството от потенциалните връзки точно така както класът описва множеството от потенциалните обекти.</a:t>
            </a:r>
          </a:p>
          <a:p>
            <a:pPr>
              <a:lnSpc>
                <a:spcPct val="80000"/>
              </a:lnSpc>
              <a:buSzTx/>
              <a:buNone/>
              <a:defRPr sz="2200"/>
            </a:pPr>
            <a:r>
              <a:t>Връзките и асоциациите обикновено са глаголи.</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Въведение</a:t>
            </a:r>
          </a:p>
        </p:txBody>
      </p:sp>
      <p:sp>
        <p:nvSpPr>
          <p:cNvPr id="132" name="Shape 132"/>
          <p:cNvSpPr/>
          <p:nvPr>
            <p:ph type="body" idx="1"/>
          </p:nvPr>
        </p:nvSpPr>
        <p:spPr>
          <a:prstGeom prst="rect">
            <a:avLst/>
          </a:prstGeom>
        </p:spPr>
        <p:txBody>
          <a:bodyPr/>
          <a:lstStyle/>
          <a:p>
            <a:pPr>
              <a:lnSpc>
                <a:spcPct val="80000"/>
              </a:lnSpc>
              <a:buSzTx/>
              <a:buNone/>
              <a:defRPr sz="2400"/>
            </a:pPr>
            <a:r>
              <a:t>Моделът на класовете описва статичната структура на системата: обектите и отношенията между тях, атрибутите и операциите за всеки клас обекти.</a:t>
            </a:r>
          </a:p>
          <a:p>
            <a:pPr>
              <a:lnSpc>
                <a:spcPct val="80000"/>
              </a:lnSpc>
              <a:buSzTx/>
              <a:buNone/>
              <a:defRPr sz="2400"/>
            </a:pPr>
            <a:r>
              <a:t>Моделът на класовете е най-важния от трите основни модели.</a:t>
            </a:r>
          </a:p>
          <a:p>
            <a:pPr>
              <a:lnSpc>
                <a:spcPct val="80000"/>
              </a:lnSpc>
              <a:buSzTx/>
              <a:buNone/>
              <a:defRPr sz="2400"/>
            </a:pPr>
            <a:r>
              <a:t>Основата на системата трябва да са обектите, а не функционалността, тъй като обектно-ориентираната система по-добре съответства на реалния свят и е по-жизнеспособна при настъпване на изменения.</a:t>
            </a:r>
          </a:p>
          <a:p>
            <a:pPr>
              <a:lnSpc>
                <a:spcPct val="80000"/>
              </a:lnSpc>
              <a:buSzTx/>
              <a:buNone/>
              <a:defRPr sz="2400"/>
            </a:pPr>
            <a:r>
              <a:t>Моделът на класовете е интуитивно графично представяне на системата и за това е особено полезна при общуването с клиентите.</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Асоциации и връзки</a:t>
            </a:r>
          </a:p>
        </p:txBody>
      </p:sp>
      <p:sp>
        <p:nvSpPr>
          <p:cNvPr id="190" name="Shape 190"/>
          <p:cNvSpPr/>
          <p:nvPr/>
        </p:nvSpPr>
        <p:spPr>
          <a:xfrm>
            <a:off x="642909" y="1428736"/>
            <a:ext cx="1358316"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a:t>
            </a:r>
            <a:br/>
            <a:r>
              <a:t>класовете</a:t>
            </a:r>
          </a:p>
        </p:txBody>
      </p:sp>
      <p:sp>
        <p:nvSpPr>
          <p:cNvPr id="191" name="Shape 191"/>
          <p:cNvSpPr/>
          <p:nvPr/>
        </p:nvSpPr>
        <p:spPr>
          <a:xfrm>
            <a:off x="642909" y="2571743"/>
            <a:ext cx="1472616"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 </a:t>
            </a:r>
          </a:p>
          <a:p>
            <a:pPr/>
            <a:r>
              <a:t>обектите</a:t>
            </a:r>
          </a:p>
        </p:txBody>
      </p:sp>
      <p:pic>
        <p:nvPicPr>
          <p:cNvPr id="192" name="image6.png"/>
          <p:cNvPicPr>
            <a:picLocks noChangeAspect="1"/>
          </p:cNvPicPr>
          <p:nvPr/>
        </p:nvPicPr>
        <p:blipFill>
          <a:blip r:embed="rId2">
            <a:extLst/>
          </a:blip>
          <a:stretch>
            <a:fillRect/>
          </a:stretch>
        </p:blipFill>
        <p:spPr>
          <a:xfrm>
            <a:off x="2928926" y="1355451"/>
            <a:ext cx="4214842" cy="531909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Връзки и асоциации (прод.)</a:t>
            </a:r>
          </a:p>
        </p:txBody>
      </p:sp>
      <p:sp>
        <p:nvSpPr>
          <p:cNvPr id="195" name="Shape 195"/>
          <p:cNvSpPr/>
          <p:nvPr>
            <p:ph type="body" idx="1"/>
          </p:nvPr>
        </p:nvSpPr>
        <p:spPr>
          <a:prstGeom prst="rect">
            <a:avLst/>
          </a:prstGeom>
        </p:spPr>
        <p:txBody>
          <a:bodyPr/>
          <a:lstStyle/>
          <a:p>
            <a:pPr>
              <a:buSzTx/>
              <a:buNone/>
            </a:pPr>
            <a:r>
              <a:t>Кратността (</a:t>
            </a:r>
            <a:r>
              <a:t>multiplicity</a:t>
            </a:r>
            <a:r>
              <a:t>)</a:t>
            </a:r>
            <a:r>
              <a:t> </a:t>
            </a:r>
            <a:r>
              <a:t>определя броя екземпляри от даден клас, които могат да бъдат свързани с един екземпляр от другия клас.</a:t>
            </a:r>
          </a:p>
          <a:p>
            <a:pPr>
              <a:buSzTx/>
              <a:buNone/>
            </a:pPr>
            <a:r>
              <a:t>Асоциацията и връзката се представят с права линия.</a:t>
            </a:r>
          </a:p>
          <a:p>
            <a:pPr>
              <a:buSzTx/>
              <a:buNone/>
            </a:pPr>
            <a:r>
              <a:t>Име на асоциацията се слага тогава когато възниква двусмисленост, напр. тогава когато между едни и същи класове има няколко асоциации.</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Връзки и асоциации (прод.)</a:t>
            </a:r>
          </a:p>
        </p:txBody>
      </p:sp>
      <p:sp>
        <p:nvSpPr>
          <p:cNvPr id="198" name="Shape 198"/>
          <p:cNvSpPr/>
          <p:nvPr>
            <p:ph type="body" idx="1"/>
          </p:nvPr>
        </p:nvSpPr>
        <p:spPr>
          <a:prstGeom prst="rect">
            <a:avLst/>
          </a:prstGeom>
        </p:spPr>
        <p:txBody>
          <a:bodyPr/>
          <a:lstStyle/>
          <a:p>
            <a:pPr>
              <a:buSzTx/>
              <a:buNone/>
            </a:pPr>
            <a:r>
              <a:t>Асоциациите са двустранни. Името на бинарната асоциация се чете в конкретно направление, но самата асоциация може да се проследява във всяко направление.</a:t>
            </a:r>
          </a:p>
          <a:p>
            <a:pPr>
              <a:buSzTx/>
              <a:buNone/>
            </a:pPr>
            <a:r>
              <a:t>В действителност и двете направления имат еднакво важно значение и се отнасят към една и съща асоциация. Само името на асоциацията задава дадено направление.</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Връзки и асоциации (прод.)</a:t>
            </a:r>
          </a:p>
        </p:txBody>
      </p:sp>
      <p:sp>
        <p:nvSpPr>
          <p:cNvPr id="201" name="Shape 201"/>
          <p:cNvSpPr/>
          <p:nvPr>
            <p:ph type="body" idx="1"/>
          </p:nvPr>
        </p:nvSpPr>
        <p:spPr>
          <a:prstGeom prst="rect">
            <a:avLst/>
          </a:prstGeom>
        </p:spPr>
        <p:txBody>
          <a:bodyPr/>
          <a:lstStyle/>
          <a:p>
            <a:pPr>
              <a:lnSpc>
                <a:spcPct val="90000"/>
              </a:lnSpc>
              <a:buSzTx/>
              <a:buNone/>
              <a:defRPr sz="2400"/>
            </a:pPr>
            <a:r>
              <a:t>Асоциациите се реализират чрез препратки от един обект към друг. Препратката (</a:t>
            </a:r>
            <a:r>
              <a:t>reference</a:t>
            </a:r>
            <a:r>
              <a:t>)</a:t>
            </a:r>
            <a:r>
              <a:t> </a:t>
            </a:r>
            <a:r>
              <a:t>е атрибут на един обект препращащ към друг обект.</a:t>
            </a:r>
          </a:p>
          <a:p>
            <a:pPr>
              <a:lnSpc>
                <a:spcPct val="90000"/>
              </a:lnSpc>
              <a:buSzTx/>
              <a:buNone/>
              <a:defRPr sz="2400"/>
            </a:pPr>
            <a:r>
              <a:t>Реализацията на асоциация чрез препратки е приемлива, но не трябва по този начин да се моделира асоциация.</a:t>
            </a:r>
          </a:p>
          <a:p>
            <a:pPr>
              <a:lnSpc>
                <a:spcPct val="90000"/>
              </a:lnSpc>
              <a:buSzTx/>
              <a:buNone/>
              <a:defRPr sz="2400"/>
            </a:pPr>
            <a:r>
              <a:t>Връзката е отношение между обекти. Моделирането на връзки чрез препратки скрива факта, че връзката не е част от единия от обектите, а зависи и от двата обекта. Поради това трябва всички съединения между класовете да се моделират като асоциации дори при разработка на програмни проекти.</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Връзки и асоциации (прод.)</a:t>
            </a:r>
          </a:p>
        </p:txBody>
      </p:sp>
      <p:sp>
        <p:nvSpPr>
          <p:cNvPr id="204" name="Shape 204"/>
          <p:cNvSpPr/>
          <p:nvPr>
            <p:ph type="body" idx="1"/>
          </p:nvPr>
        </p:nvSpPr>
        <p:spPr>
          <a:prstGeom prst="rect">
            <a:avLst/>
          </a:prstGeom>
        </p:spPr>
        <p:txBody>
          <a:bodyPr/>
          <a:lstStyle/>
          <a:p>
            <a:pPr>
              <a:buSzTx/>
              <a:buNone/>
              <a:defRPr sz="2400"/>
            </a:pPr>
            <a:r>
              <a:t>Асоциациите нарушават инкапсулацията.</a:t>
            </a:r>
          </a:p>
          <a:p>
            <a:pPr>
              <a:buSzTx/>
              <a:buNone/>
              <a:defRPr sz="2400"/>
            </a:pPr>
            <a:r>
              <a:t>Асоциациите не могат да бъдат скрити в класа понеже те съединяват разни класове.</a:t>
            </a:r>
          </a:p>
          <a:p>
            <a:pPr>
              <a:buSzTx/>
              <a:buNone/>
              <a:defRPr sz="2400"/>
            </a:pPr>
            <a:r>
              <a:t>Асоциациите трябва да се разглеждат като равноправни на класовете, иначе програмите ще съдържат скрити предположения и зависимости.</a:t>
            </a:r>
          </a:p>
          <a:p>
            <a:pPr>
              <a:buSzTx/>
              <a:buNone/>
              <a:defRPr sz="2400"/>
            </a:pPr>
            <a:r>
              <a:t>Въпреки, че при моделиране асоциациите са двупосочни, не е задължително да бъдат реализирани и в двете направления. Напр., може да има препратки само в едно направление.</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Кратност</a:t>
            </a:r>
          </a:p>
        </p:txBody>
      </p:sp>
      <p:sp>
        <p:nvSpPr>
          <p:cNvPr id="207" name="Shape 207"/>
          <p:cNvSpPr/>
          <p:nvPr>
            <p:ph type="body" idx="1"/>
          </p:nvPr>
        </p:nvSpPr>
        <p:spPr>
          <a:prstGeom prst="rect">
            <a:avLst/>
          </a:prstGeom>
        </p:spPr>
        <p:txBody>
          <a:bodyPr/>
          <a:lstStyle/>
          <a:p>
            <a:pPr>
              <a:lnSpc>
                <a:spcPct val="90000"/>
              </a:lnSpc>
              <a:buSzTx/>
              <a:buNone/>
              <a:defRPr sz="2400"/>
            </a:pPr>
            <a:r>
              <a:t>Кратността (</a:t>
            </a:r>
            <a:r>
              <a:t>multiplicity</a:t>
            </a:r>
            <a:r>
              <a:t>)</a:t>
            </a:r>
            <a:r>
              <a:t> </a:t>
            </a:r>
            <a:r>
              <a:t> е броя екземпляри от един клас, които могат да бъдат свързани с един екземпляр от другия клас чрез дадена асоциация.</a:t>
            </a:r>
          </a:p>
          <a:p>
            <a:pPr>
              <a:lnSpc>
                <a:spcPct val="90000"/>
              </a:lnSpc>
              <a:buSzTx/>
              <a:buNone/>
              <a:defRPr sz="2400"/>
            </a:pPr>
            <a:r>
              <a:t>Кратността ограничава броя на свързаните помежду си обекти.</a:t>
            </a:r>
          </a:p>
          <a:p>
            <a:pPr>
              <a:lnSpc>
                <a:spcPct val="90000"/>
              </a:lnSpc>
              <a:buSzTx/>
              <a:buNone/>
              <a:defRPr sz="2400"/>
            </a:pPr>
            <a:r>
              <a:t>Стойността на кратността се задава чрез диапазон.</a:t>
            </a:r>
          </a:p>
          <a:p>
            <a:pPr>
              <a:lnSpc>
                <a:spcPct val="90000"/>
              </a:lnSpc>
              <a:buSzTx/>
              <a:buNone/>
              <a:defRPr sz="2400"/>
            </a:pPr>
            <a:r>
              <a:t>Не трябва да се бърка кратност с броя на елементите. Кратността (</a:t>
            </a:r>
            <a:r>
              <a:t>multiplicity</a:t>
            </a:r>
            <a:r>
              <a:t>)</a:t>
            </a:r>
            <a:r>
              <a:t> </a:t>
            </a:r>
            <a:r>
              <a:t>е ограничение на размера на множеството, докато броя на елементите (</a:t>
            </a:r>
            <a:r>
              <a:t>cardinality</a:t>
            </a:r>
            <a:r>
              <a:t>)</a:t>
            </a:r>
            <a:r>
              <a:t> </a:t>
            </a:r>
            <a:r>
              <a:t>е броя елементи, които фактически са в множеството. Следователно, кратността ограничава броя на елементите.</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lvl1pPr defTabSz="896111">
              <a:defRPr sz="2352"/>
            </a:lvl1pPr>
          </a:lstStyle>
          <a:p>
            <a:pPr/>
            <a:r>
              <a:t>Кратността определя броя екземпляри от даден клас, които могат да бъдат свързани с екземпляр от другия клас</a:t>
            </a:r>
          </a:p>
        </p:txBody>
      </p:sp>
      <p:pic>
        <p:nvPicPr>
          <p:cNvPr id="210" name="image7.png"/>
          <p:cNvPicPr>
            <a:picLocks noChangeAspect="1"/>
          </p:cNvPicPr>
          <p:nvPr/>
        </p:nvPicPr>
        <p:blipFill>
          <a:blip r:embed="rId2">
            <a:extLst/>
          </a:blip>
          <a:stretch>
            <a:fillRect/>
          </a:stretch>
        </p:blipFill>
        <p:spPr>
          <a:xfrm>
            <a:off x="1190705" y="1571612"/>
            <a:ext cx="6381692" cy="503933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lvl1pPr defTabSz="886968">
              <a:defRPr sz="3492"/>
            </a:lvl1pPr>
          </a:lstStyle>
          <a:p>
            <a:pPr/>
            <a:r>
              <a:t>Не е задължително обекта да участва в асоциация</a:t>
            </a:r>
          </a:p>
        </p:txBody>
      </p:sp>
      <p:pic>
        <p:nvPicPr>
          <p:cNvPr id="213" name="image8.png"/>
          <p:cNvPicPr>
            <a:picLocks noChangeAspect="1"/>
          </p:cNvPicPr>
          <p:nvPr/>
        </p:nvPicPr>
        <p:blipFill>
          <a:blip r:embed="rId2">
            <a:extLst/>
          </a:blip>
          <a:stretch>
            <a:fillRect/>
          </a:stretch>
        </p:blipFill>
        <p:spPr>
          <a:xfrm>
            <a:off x="597492" y="3000372"/>
            <a:ext cx="8187896" cy="142876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lvl1pPr defTabSz="886968">
              <a:defRPr sz="3492"/>
            </a:lvl1pPr>
          </a:lstStyle>
          <a:p>
            <a:pPr/>
            <a:r>
              <a:t>Двойка обекти може да има само една връзка по дадена асоциация</a:t>
            </a:r>
          </a:p>
        </p:txBody>
      </p:sp>
      <p:pic>
        <p:nvPicPr>
          <p:cNvPr id="216" name="image9.png"/>
          <p:cNvPicPr>
            <a:picLocks noChangeAspect="1"/>
          </p:cNvPicPr>
          <p:nvPr/>
        </p:nvPicPr>
        <p:blipFill>
          <a:blip r:embed="rId2">
            <a:extLst/>
          </a:blip>
          <a:stretch>
            <a:fillRect/>
          </a:stretch>
        </p:blipFill>
        <p:spPr>
          <a:xfrm>
            <a:off x="285720" y="2143116"/>
            <a:ext cx="8572560" cy="2571769"/>
          </a:xfrm>
          <a:prstGeom prst="rect">
            <a:avLst/>
          </a:prstGeom>
          <a:ln w="12700">
            <a:miter lim="400000"/>
          </a:ln>
        </p:spPr>
      </p:pic>
      <p:sp>
        <p:nvSpPr>
          <p:cNvPr id="217" name="Shape 217"/>
          <p:cNvSpPr/>
          <p:nvPr/>
        </p:nvSpPr>
        <p:spPr>
          <a:xfrm>
            <a:off x="357157" y="1714487"/>
            <a:ext cx="236893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 класовете</a:t>
            </a:r>
          </a:p>
        </p:txBody>
      </p:sp>
      <p:sp>
        <p:nvSpPr>
          <p:cNvPr id="218" name="Shape 218"/>
          <p:cNvSpPr/>
          <p:nvPr/>
        </p:nvSpPr>
        <p:spPr>
          <a:xfrm>
            <a:off x="357157" y="5286388"/>
            <a:ext cx="228332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 обектите</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lvl1pPr defTabSz="886968">
              <a:defRPr sz="3104"/>
            </a:lvl1pPr>
          </a:lstStyle>
          <a:p>
            <a:pPr/>
            <a:r>
              <a:t>Няколко връзки между два обекта може да се моделират с няколко асоциации</a:t>
            </a:r>
          </a:p>
        </p:txBody>
      </p:sp>
      <p:pic>
        <p:nvPicPr>
          <p:cNvPr id="221" name="image10.png"/>
          <p:cNvPicPr>
            <a:picLocks noChangeAspect="1"/>
          </p:cNvPicPr>
          <p:nvPr/>
        </p:nvPicPr>
        <p:blipFill>
          <a:blip r:embed="rId2">
            <a:extLst/>
          </a:blip>
          <a:stretch>
            <a:fillRect/>
          </a:stretch>
        </p:blipFill>
        <p:spPr>
          <a:xfrm>
            <a:off x="285720" y="2000239"/>
            <a:ext cx="8572560" cy="4229131"/>
          </a:xfrm>
          <a:prstGeom prst="rect">
            <a:avLst/>
          </a:prstGeom>
          <a:ln w="12700">
            <a:miter lim="400000"/>
          </a:ln>
        </p:spPr>
      </p:pic>
      <p:sp>
        <p:nvSpPr>
          <p:cNvPr id="222" name="Shape 222"/>
          <p:cNvSpPr/>
          <p:nvPr/>
        </p:nvSpPr>
        <p:spPr>
          <a:xfrm>
            <a:off x="357157" y="1714487"/>
            <a:ext cx="236893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 класовете</a:t>
            </a:r>
          </a:p>
        </p:txBody>
      </p:sp>
      <p:sp>
        <p:nvSpPr>
          <p:cNvPr id="223" name="Shape 223"/>
          <p:cNvSpPr/>
          <p:nvPr/>
        </p:nvSpPr>
        <p:spPr>
          <a:xfrm>
            <a:off x="357157" y="6286520"/>
            <a:ext cx="228332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 обектите</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Обекти</a:t>
            </a:r>
          </a:p>
        </p:txBody>
      </p:sp>
      <p:sp>
        <p:nvSpPr>
          <p:cNvPr id="135" name="Shape 135"/>
          <p:cNvSpPr/>
          <p:nvPr>
            <p:ph type="body" idx="1"/>
          </p:nvPr>
        </p:nvSpPr>
        <p:spPr>
          <a:prstGeom prst="rect">
            <a:avLst/>
          </a:prstGeom>
        </p:spPr>
        <p:txBody>
          <a:bodyPr/>
          <a:lstStyle/>
          <a:p>
            <a:pPr>
              <a:lnSpc>
                <a:spcPct val="80000"/>
              </a:lnSpc>
              <a:buSzTx/>
              <a:buNone/>
              <a:defRPr sz="2400"/>
            </a:pPr>
            <a:r>
              <a:t>Целта на моделирането на класовете е описването на обектите.</a:t>
            </a:r>
          </a:p>
          <a:p>
            <a:pPr>
              <a:lnSpc>
                <a:spcPct val="80000"/>
              </a:lnSpc>
              <a:buSzTx/>
              <a:buNone/>
              <a:defRPr sz="2400"/>
            </a:pPr>
            <a:r>
              <a:t>Обектът </a:t>
            </a:r>
            <a:r>
              <a:t>(object) </a:t>
            </a:r>
            <a:r>
              <a:t>е концепция, абстракция или същност, притежаваща индивидуалност и имаща смисъл в рамките на приложението.</a:t>
            </a:r>
          </a:p>
          <a:p>
            <a:pPr>
              <a:lnSpc>
                <a:spcPct val="80000"/>
              </a:lnSpc>
              <a:buSzTx/>
              <a:buNone/>
              <a:defRPr sz="2400"/>
            </a:pPr>
            <a:r>
              <a:t>Обектите често са собствени имена или конкретни препратки, които се използват при описване на задачата или при общуване с потребителите.</a:t>
            </a:r>
          </a:p>
          <a:p>
            <a:pPr>
              <a:lnSpc>
                <a:spcPct val="80000"/>
              </a:lnSpc>
              <a:buSzTx/>
              <a:buNone/>
              <a:defRPr sz="2400"/>
            </a:pPr>
            <a:r>
              <a:t>Някои обекти са съществуват или съществували  в реалния свят, докато други са строго концептуални същности.  Обекти от третия тип (бинарно дърво, масив) се добавят в процеса на реализация и нямат отношение към физическия свят.</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Кратност (прод.)</a:t>
            </a:r>
          </a:p>
        </p:txBody>
      </p:sp>
      <p:sp>
        <p:nvSpPr>
          <p:cNvPr id="226" name="Shape 226"/>
          <p:cNvSpPr/>
          <p:nvPr>
            <p:ph type="body" idx="1"/>
          </p:nvPr>
        </p:nvSpPr>
        <p:spPr>
          <a:prstGeom prst="rect">
            <a:avLst/>
          </a:prstGeom>
        </p:spPr>
        <p:txBody>
          <a:bodyPr/>
          <a:lstStyle/>
          <a:p>
            <a:pPr>
              <a:lnSpc>
                <a:spcPct val="80000"/>
              </a:lnSpc>
              <a:buSzTx/>
              <a:buNone/>
              <a:defRPr sz="2400"/>
            </a:pPr>
            <a:r>
              <a:t>Кратността зависи от предположенията и от определените граници на задачата.</a:t>
            </a:r>
          </a:p>
          <a:p>
            <a:pPr>
              <a:lnSpc>
                <a:spcPct val="80000"/>
              </a:lnSpc>
              <a:buSzTx/>
              <a:buNone/>
              <a:defRPr sz="2400"/>
            </a:pPr>
            <a:r>
              <a:t>Първоначално се определят класовете и асоциациите, а след това кратността.</a:t>
            </a:r>
          </a:p>
          <a:p>
            <a:pPr>
              <a:lnSpc>
                <a:spcPct val="80000"/>
              </a:lnSpc>
              <a:buSzTx/>
              <a:buNone/>
              <a:defRPr sz="2400"/>
            </a:pPr>
            <a:r>
              <a:t>Ако кратността не е зададена, тя се счита за неопределена.</a:t>
            </a:r>
          </a:p>
          <a:p>
            <a:pPr>
              <a:lnSpc>
                <a:spcPct val="80000"/>
              </a:lnSpc>
              <a:buSzTx/>
              <a:buNone/>
              <a:defRPr sz="2400"/>
            </a:pPr>
            <a:r>
              <a:t>Кратността често показва скрити допускания, на които се основава модела.</a:t>
            </a:r>
          </a:p>
          <a:p>
            <a:pPr>
              <a:lnSpc>
                <a:spcPct val="80000"/>
              </a:lnSpc>
              <a:buSzTx/>
              <a:buNone/>
              <a:defRPr sz="2400"/>
            </a:pPr>
            <a:r>
              <a:t>Недооценката на кратността може да ограничи гъвкавостта на приложението.</a:t>
            </a:r>
          </a:p>
          <a:p>
            <a:pPr>
              <a:lnSpc>
                <a:spcPct val="80000"/>
              </a:lnSpc>
              <a:buSzTx/>
              <a:buNone/>
              <a:defRPr sz="2400"/>
            </a:pPr>
            <a:r>
              <a:t>Надценяването на кратността може да доведе до допълнителни разходи за да може да се различават членовете на множеството.</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lvl1pPr defTabSz="886968">
              <a:defRPr sz="3492"/>
            </a:lvl1pPr>
          </a:lstStyle>
          <a:p>
            <a:pPr/>
            <a:r>
              <a:t>Именуване краищата на асоциацията</a:t>
            </a:r>
          </a:p>
        </p:txBody>
      </p:sp>
      <p:sp>
        <p:nvSpPr>
          <p:cNvPr id="229" name="Shape 229"/>
          <p:cNvSpPr/>
          <p:nvPr>
            <p:ph type="body" idx="1"/>
          </p:nvPr>
        </p:nvSpPr>
        <p:spPr>
          <a:prstGeom prst="rect">
            <a:avLst/>
          </a:prstGeom>
        </p:spPr>
        <p:txBody>
          <a:bodyPr/>
          <a:lstStyle/>
          <a:p>
            <a:pPr>
              <a:lnSpc>
                <a:spcPct val="80000"/>
              </a:lnSpc>
              <a:buSzTx/>
              <a:buNone/>
              <a:defRPr sz="2000"/>
            </a:pPr>
            <a:r>
              <a:t>Кратността неявно предполага наличието на крачища на асоциацията (</a:t>
            </a:r>
            <a:r>
              <a:t>association end</a:t>
            </a:r>
            <a:r>
              <a:t>). Краят на една асоциация може да има не само кратност, но и име.</a:t>
            </a:r>
          </a:p>
          <a:p>
            <a:pPr>
              <a:lnSpc>
                <a:spcPct val="80000"/>
              </a:lnSpc>
              <a:buSzTx/>
              <a:buNone/>
              <a:defRPr sz="2000"/>
            </a:pPr>
            <a:r>
              <a:t>Имената на краищата на асоциацията са съществителни.</a:t>
            </a:r>
          </a:p>
          <a:p>
            <a:pPr>
              <a:lnSpc>
                <a:spcPct val="80000"/>
              </a:lnSpc>
              <a:buSzTx/>
              <a:buNone/>
              <a:defRPr sz="2000"/>
            </a:pPr>
            <a:r>
              <a:t>Използването на имена на краищата не е задължително, но могат да се използват вместо името на асоциацията или заедно с него.</a:t>
            </a:r>
          </a:p>
          <a:p>
            <a:pPr>
              <a:lnSpc>
                <a:spcPct val="80000"/>
              </a:lnSpc>
              <a:buSzTx/>
              <a:buNone/>
              <a:defRPr sz="2000"/>
            </a:pPr>
            <a:r>
              <a:t>Имената на краищата са удобни за проследяване на асоциацията – всеки край може да се разглежда като псевдоатрибут.</a:t>
            </a:r>
          </a:p>
          <a:p>
            <a:pPr>
              <a:lnSpc>
                <a:spcPct val="80000"/>
              </a:lnSpc>
              <a:buSzTx/>
              <a:buNone/>
              <a:defRPr sz="2000"/>
            </a:pPr>
            <a:r>
              <a:t>Всеки край на бинарната асоциация препраща към обект или множество обекти свързани с началния обект. </a:t>
            </a:r>
          </a:p>
          <a:p>
            <a:pPr>
              <a:lnSpc>
                <a:spcPct val="80000"/>
              </a:lnSpc>
              <a:buSzTx/>
              <a:buNone/>
              <a:defRPr sz="2000"/>
            </a:pPr>
            <a:r>
              <a:t>От гледна точка на началния обект, проследяването на асоциацията е операция, която връща свързаните с него обекти.</a:t>
            </a:r>
          </a:p>
          <a:p>
            <a:pPr>
              <a:lnSpc>
                <a:spcPct val="80000"/>
              </a:lnSpc>
              <a:buSzTx/>
              <a:buNone/>
              <a:defRPr sz="2000"/>
            </a:pPr>
            <a:r>
              <a:t>Името на края на асоциацията е средство за проследяване на асоциацията без явното й посочване.</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lvl1pPr defTabSz="886968">
              <a:defRPr sz="3492"/>
            </a:lvl1pPr>
          </a:lstStyle>
          <a:p>
            <a:pPr/>
            <a:r>
              <a:t>Всеки край на асоциацията може да има име</a:t>
            </a:r>
          </a:p>
        </p:txBody>
      </p:sp>
      <p:pic>
        <p:nvPicPr>
          <p:cNvPr id="232" name="image11.png"/>
          <p:cNvPicPr>
            <a:picLocks noChangeAspect="1"/>
          </p:cNvPicPr>
          <p:nvPr/>
        </p:nvPicPr>
        <p:blipFill>
          <a:blip r:embed="rId2">
            <a:extLst/>
          </a:blip>
          <a:stretch>
            <a:fillRect/>
          </a:stretch>
        </p:blipFill>
        <p:spPr>
          <a:xfrm>
            <a:off x="174442" y="2643182"/>
            <a:ext cx="8795117" cy="1571637"/>
          </a:xfrm>
          <a:prstGeom prst="rect">
            <a:avLst/>
          </a:prstGeom>
          <a:ln w="12700">
            <a:miter lim="400000"/>
          </a:ln>
        </p:spPr>
      </p:pic>
      <p:sp>
        <p:nvSpPr>
          <p:cNvPr id="233" name="Shape 233"/>
          <p:cNvSpPr/>
          <p:nvPr/>
        </p:nvSpPr>
        <p:spPr>
          <a:xfrm>
            <a:off x="2857487" y="4500569"/>
            <a:ext cx="1335880" cy="110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employee</a:t>
            </a:r>
          </a:p>
          <a:p>
            <a:pPr/>
            <a:r>
              <a:t>Joe Doe</a:t>
            </a:r>
          </a:p>
          <a:p>
            <a:pPr/>
            <a:r>
              <a:t>Mary Brown</a:t>
            </a:r>
          </a:p>
          <a:p>
            <a:pPr/>
            <a:r>
              <a:t>Jean Smith</a:t>
            </a:r>
          </a:p>
        </p:txBody>
      </p:sp>
      <p:sp>
        <p:nvSpPr>
          <p:cNvPr id="234" name="Shape 234"/>
          <p:cNvSpPr/>
          <p:nvPr/>
        </p:nvSpPr>
        <p:spPr>
          <a:xfrm>
            <a:off x="4786314" y="4500569"/>
            <a:ext cx="1536351" cy="110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employer</a:t>
            </a:r>
          </a:p>
          <a:p>
            <a:pPr/>
            <a:r>
              <a:t>Simplex</a:t>
            </a:r>
          </a:p>
          <a:p>
            <a:pPr/>
            <a:r>
              <a:t>Simplex</a:t>
            </a:r>
          </a:p>
          <a:p>
            <a:pPr/>
            <a:r>
              <a:t>United Widgets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defTabSz="886968">
              <a:defRPr sz="3492"/>
            </a:lvl1pPr>
          </a:lstStyle>
          <a:p>
            <a:pPr/>
            <a:r>
              <a:t>Именуване краищата на асоциацията (прод.)</a:t>
            </a:r>
          </a:p>
        </p:txBody>
      </p:sp>
      <p:sp>
        <p:nvSpPr>
          <p:cNvPr id="237" name="Shape 237"/>
          <p:cNvSpPr/>
          <p:nvPr>
            <p:ph type="body" idx="1"/>
          </p:nvPr>
        </p:nvSpPr>
        <p:spPr>
          <a:prstGeom prst="rect">
            <a:avLst/>
          </a:prstGeom>
        </p:spPr>
        <p:txBody>
          <a:bodyPr/>
          <a:lstStyle/>
          <a:p>
            <a:pPr>
              <a:buSzTx/>
              <a:buNone/>
            </a:pPr>
            <a:r>
              <a:t>Имената на краищата на асоциацията са задължителни при асоциации между обекти от един и същи клас.</a:t>
            </a:r>
          </a:p>
          <a:p>
            <a:pPr>
              <a:buSzTx/>
              <a:buNone/>
            </a:pPr>
            <a:r>
              <a:t>Имената на краищата на асоциацията позволяват да се разграничават различните асоциации между едни и същи класове.</a:t>
            </a:r>
          </a:p>
          <a:p>
            <a:pPr>
              <a:buSzTx/>
              <a:buNone/>
            </a:pPr>
            <a:r>
              <a:t>Ако между двойка класове има само една асоциация, тогава са достатъчни имената на класовете и не е необходимо да се именуват краищата.</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lvl1pPr defTabSz="905255">
              <a:defRPr sz="3564"/>
            </a:lvl1pPr>
          </a:lstStyle>
          <a:p>
            <a:pPr/>
            <a:r>
              <a:t>Имена на краищата на асоциацията</a:t>
            </a:r>
          </a:p>
        </p:txBody>
      </p:sp>
      <p:pic>
        <p:nvPicPr>
          <p:cNvPr id="240" name="image12.png"/>
          <p:cNvPicPr>
            <a:picLocks noChangeAspect="1"/>
          </p:cNvPicPr>
          <p:nvPr/>
        </p:nvPicPr>
        <p:blipFill>
          <a:blip r:embed="rId2">
            <a:extLst/>
          </a:blip>
          <a:stretch>
            <a:fillRect/>
          </a:stretch>
        </p:blipFill>
        <p:spPr>
          <a:xfrm>
            <a:off x="142844" y="1911886"/>
            <a:ext cx="8786875" cy="3009758"/>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lvl1pPr defTabSz="886968">
              <a:defRPr sz="3492"/>
            </a:lvl1pPr>
          </a:lstStyle>
          <a:p>
            <a:pPr/>
            <a:r>
              <a:t>Именуване краищата на асоциацията (прод.)</a:t>
            </a:r>
          </a:p>
        </p:txBody>
      </p:sp>
      <p:sp>
        <p:nvSpPr>
          <p:cNvPr id="243" name="Shape 243"/>
          <p:cNvSpPr/>
          <p:nvPr>
            <p:ph type="body" idx="1"/>
          </p:nvPr>
        </p:nvSpPr>
        <p:spPr>
          <a:prstGeom prst="rect">
            <a:avLst/>
          </a:prstGeom>
        </p:spPr>
        <p:txBody>
          <a:bodyPr/>
          <a:lstStyle/>
          <a:p>
            <a:pPr>
              <a:lnSpc>
                <a:spcPct val="80000"/>
              </a:lnSpc>
              <a:buSzTx/>
              <a:buNone/>
              <a:defRPr sz="2200"/>
            </a:pPr>
            <a:r>
              <a:t>Имената на краищата позволяват да се унифицират няколко препратки към един и същи клас.</a:t>
            </a:r>
          </a:p>
          <a:p>
            <a:pPr>
              <a:lnSpc>
                <a:spcPct val="80000"/>
              </a:lnSpc>
              <a:buSzTx/>
              <a:buNone/>
              <a:defRPr sz="2200"/>
            </a:pPr>
            <a:r>
              <a:t>В диаграмите на класовете трябва коректно да се използват имена на краищата на асоциацията, а не да се въвежда отделен клас за всяка препратка.</a:t>
            </a:r>
          </a:p>
          <a:p>
            <a:pPr>
              <a:lnSpc>
                <a:spcPct val="80000"/>
              </a:lnSpc>
              <a:buSzTx/>
              <a:buNone/>
              <a:defRPr sz="2200"/>
            </a:pPr>
            <a:r>
              <a:t>Понеже имената на краищата на асоциацията позволяват да се обектите един от друг, то всички имена на другия край на асоциацията,  прикрепена към даден клас, трябва да бъдат уникални.</a:t>
            </a:r>
          </a:p>
          <a:p>
            <a:pPr>
              <a:lnSpc>
                <a:spcPct val="80000"/>
              </a:lnSpc>
              <a:buSzTx/>
              <a:buNone/>
              <a:defRPr sz="2200"/>
            </a:pPr>
            <a:r>
              <a:t>Въпреки, че името се поставя при целевия обект на асоциацията, фактически то е псевдоатрибут на началния клас и за това трябва да бъде уникално вътре в него.</a:t>
            </a:r>
          </a:p>
          <a:p>
            <a:pPr>
              <a:lnSpc>
                <a:spcPct val="80000"/>
              </a:lnSpc>
              <a:buSzTx/>
              <a:buNone/>
              <a:defRPr sz="2200"/>
            </a:pPr>
            <a:r>
              <a:t>По същата причина името на края на асоциацията не трябва да съвпада с името на атрибут от началния клас.</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lvl1pPr defTabSz="886968">
              <a:defRPr sz="3492"/>
            </a:lvl1pPr>
          </a:lstStyle>
          <a:p>
            <a:pPr/>
            <a:r>
              <a:t>Моделиране на препратките към един и същи клас</a:t>
            </a:r>
          </a:p>
        </p:txBody>
      </p:sp>
      <p:pic>
        <p:nvPicPr>
          <p:cNvPr id="246" name="image13.png"/>
          <p:cNvPicPr>
            <a:picLocks noChangeAspect="1"/>
          </p:cNvPicPr>
          <p:nvPr/>
        </p:nvPicPr>
        <p:blipFill>
          <a:blip r:embed="rId2">
            <a:extLst/>
          </a:blip>
          <a:stretch>
            <a:fillRect/>
          </a:stretch>
        </p:blipFill>
        <p:spPr>
          <a:xfrm>
            <a:off x="1000100" y="2500305"/>
            <a:ext cx="7408385" cy="3448732"/>
          </a:xfrm>
          <a:prstGeom prst="rect">
            <a:avLst/>
          </a:prstGeom>
          <a:ln w="12700">
            <a:miter lim="400000"/>
          </a:ln>
        </p:spPr>
      </p:pic>
      <p:sp>
        <p:nvSpPr>
          <p:cNvPr id="247" name="Shape 247"/>
          <p:cNvSpPr/>
          <p:nvPr/>
        </p:nvSpPr>
        <p:spPr>
          <a:xfrm>
            <a:off x="1000100" y="2071678"/>
            <a:ext cx="1965869"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Неправилен модел</a:t>
            </a:r>
          </a:p>
        </p:txBody>
      </p:sp>
      <p:sp>
        <p:nvSpPr>
          <p:cNvPr id="248" name="Shape 248"/>
          <p:cNvSpPr/>
          <p:nvPr/>
        </p:nvSpPr>
        <p:spPr>
          <a:xfrm>
            <a:off x="928662" y="6143643"/>
            <a:ext cx="174061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Правилен модел</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pPr/>
            <a:r>
              <a:t>Наредба</a:t>
            </a:r>
          </a:p>
        </p:txBody>
      </p:sp>
      <p:sp>
        <p:nvSpPr>
          <p:cNvPr id="251" name="Shape 251"/>
          <p:cNvSpPr/>
          <p:nvPr>
            <p:ph type="body" idx="1"/>
          </p:nvPr>
        </p:nvSpPr>
        <p:spPr>
          <a:prstGeom prst="rect">
            <a:avLst/>
          </a:prstGeom>
        </p:spPr>
        <p:txBody>
          <a:bodyPr/>
          <a:lstStyle/>
          <a:p>
            <a:pPr>
              <a:buSzTx/>
              <a:buNone/>
            </a:pPr>
            <a:r>
              <a:t>Обикновено обектите в край на асоциацията с кратност “много” не са подредени, т.е. те са множество.</a:t>
            </a:r>
          </a:p>
          <a:p>
            <a:pPr>
              <a:buSzTx/>
              <a:buNone/>
            </a:pPr>
            <a:r>
              <a:t>Наредбата е вътрешно свойство на асоциацията и тя се бележи с ключовата дума </a:t>
            </a:r>
            <a:r>
              <a:t>{ordered} </a:t>
            </a:r>
            <a:r>
              <a:t>в съответния край на асоциацията.</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lvl1pPr defTabSz="886968">
              <a:defRPr sz="3492"/>
            </a:lvl1pPr>
          </a:lstStyle>
          <a:p>
            <a:pPr/>
            <a:r>
              <a:t>Наредба на обектите в край на асоциация</a:t>
            </a:r>
          </a:p>
        </p:txBody>
      </p:sp>
      <p:pic>
        <p:nvPicPr>
          <p:cNvPr id="254" name="image14.png"/>
          <p:cNvPicPr>
            <a:picLocks noChangeAspect="1"/>
          </p:cNvPicPr>
          <p:nvPr/>
        </p:nvPicPr>
        <p:blipFill>
          <a:blip r:embed="rId2">
            <a:extLst/>
          </a:blip>
          <a:stretch>
            <a:fillRect/>
          </a:stretch>
        </p:blipFill>
        <p:spPr>
          <a:xfrm>
            <a:off x="411026" y="2643182"/>
            <a:ext cx="8518692" cy="160879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Мултимножества и поредици</a:t>
            </a:r>
          </a:p>
        </p:txBody>
      </p:sp>
      <p:sp>
        <p:nvSpPr>
          <p:cNvPr id="257" name="Shape 257"/>
          <p:cNvSpPr/>
          <p:nvPr>
            <p:ph type="body" idx="1"/>
          </p:nvPr>
        </p:nvSpPr>
        <p:spPr>
          <a:prstGeom prst="rect">
            <a:avLst/>
          </a:prstGeom>
        </p:spPr>
        <p:txBody>
          <a:bodyPr/>
          <a:lstStyle/>
          <a:p>
            <a:pPr>
              <a:lnSpc>
                <a:spcPct val="80000"/>
              </a:lnSpc>
              <a:buSzTx/>
              <a:buNone/>
              <a:defRPr sz="2400"/>
            </a:pPr>
            <a:r>
              <a:t>Бинарната асоциация позволява да се създават между два обекта не повече от една връзка.</a:t>
            </a:r>
          </a:p>
          <a:p>
            <a:pPr>
              <a:lnSpc>
                <a:spcPct val="80000"/>
              </a:lnSpc>
              <a:buSzTx/>
              <a:buNone/>
              <a:defRPr sz="2400"/>
            </a:pPr>
            <a:r>
              <a:t>С помощта на ключовите думи </a:t>
            </a:r>
            <a:r>
              <a:t>{bag} </a:t>
            </a:r>
            <a:r>
              <a:t>и </a:t>
            </a:r>
            <a:r>
              <a:t>{sequence} </a:t>
            </a:r>
            <a:r>
              <a:t>в съответния край на асоциацията се разрешава създаването на множество връзки между два обекта.</a:t>
            </a:r>
          </a:p>
          <a:p>
            <a:pPr>
              <a:lnSpc>
                <a:spcPct val="80000"/>
              </a:lnSpc>
              <a:buSzTx/>
              <a:buNone/>
              <a:defRPr sz="2400"/>
            </a:pPr>
            <a:r>
              <a:t>Мултимножеството е множество от елементи, в което се допускат дубликати.</a:t>
            </a:r>
          </a:p>
          <a:p>
            <a:pPr>
              <a:lnSpc>
                <a:spcPct val="80000"/>
              </a:lnSpc>
              <a:buSzTx/>
              <a:buNone/>
              <a:defRPr sz="2400"/>
            </a:pPr>
            <a:r>
              <a:t>Поредицата е наредена съвкупност от елементи, в която също се допускат дубликати.</a:t>
            </a:r>
          </a:p>
          <a:p>
            <a:pPr>
              <a:lnSpc>
                <a:spcPct val="80000"/>
              </a:lnSpc>
              <a:buSzTx/>
              <a:buNone/>
              <a:defRPr sz="2400"/>
            </a:pPr>
            <a:r>
              <a:t>{bag}, {sequence} </a:t>
            </a:r>
            <a:r>
              <a:t>и </a:t>
            </a:r>
            <a:r>
              <a:t>{ordered} </a:t>
            </a:r>
            <a:r>
              <a:t>се прилагат само за бинарни асоциации.</a:t>
            </a:r>
          </a:p>
          <a:p>
            <a:pPr>
              <a:lnSpc>
                <a:spcPct val="80000"/>
              </a:lnSpc>
              <a:buSzTx/>
              <a:buNone/>
              <a:defRPr sz="2400"/>
            </a:pPr>
            <a:r>
              <a:t>{ordered} </a:t>
            </a:r>
            <a:r>
              <a:t>е наредба в множества, докато </a:t>
            </a:r>
            <a:r>
              <a:t>{sequence}</a:t>
            </a:r>
            <a:r>
              <a:t> е наредба в мултимножества.</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Обекти (прод.)</a:t>
            </a:r>
          </a:p>
        </p:txBody>
      </p:sp>
      <p:sp>
        <p:nvSpPr>
          <p:cNvPr id="138" name="Shape 138"/>
          <p:cNvSpPr/>
          <p:nvPr>
            <p:ph type="body" idx="1"/>
          </p:nvPr>
        </p:nvSpPr>
        <p:spPr>
          <a:prstGeom prst="rect">
            <a:avLst/>
          </a:prstGeom>
        </p:spPr>
        <p:txBody>
          <a:bodyPr/>
          <a:lstStyle/>
          <a:p>
            <a:pPr>
              <a:buSzTx/>
              <a:buNone/>
            </a:pPr>
            <a:r>
              <a:t>Изборът на обекти зависи от природата на задачата и от предпочитанията на разработчика. Няма единствено коректно решение във всеки даден случай.</a:t>
            </a:r>
          </a:p>
          <a:p>
            <a:pPr>
              <a:buSzTx/>
              <a:buNone/>
            </a:pPr>
            <a:r>
              <a:t>Всички обекти имат индивидуалност и за това се различават един от друг.</a:t>
            </a:r>
          </a:p>
          <a:p>
            <a:pPr>
              <a:buSzTx/>
              <a:buNone/>
            </a:pPr>
            <a:r>
              <a:t>Индивидуалността означава, че обектите се различават един от друг вътрешно, а не по външните си свойства.</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Пример за поредица</a:t>
            </a:r>
          </a:p>
        </p:txBody>
      </p:sp>
      <p:pic>
        <p:nvPicPr>
          <p:cNvPr id="260" name="image15.png"/>
          <p:cNvPicPr>
            <a:picLocks noChangeAspect="1"/>
          </p:cNvPicPr>
          <p:nvPr/>
        </p:nvPicPr>
        <p:blipFill>
          <a:blip r:embed="rId2">
            <a:extLst/>
          </a:blip>
          <a:stretch>
            <a:fillRect/>
          </a:stretch>
        </p:blipFill>
        <p:spPr>
          <a:xfrm>
            <a:off x="585363" y="2928934"/>
            <a:ext cx="8272917" cy="1037718"/>
          </a:xfrm>
          <a:prstGeom prst="rect">
            <a:avLst/>
          </a:prstGeom>
          <a:ln w="12700">
            <a:miter lim="400000"/>
          </a:ln>
        </p:spPr>
      </p:pic>
      <p:sp>
        <p:nvSpPr>
          <p:cNvPr id="261" name="Shape 261"/>
          <p:cNvSpPr/>
          <p:nvPr/>
        </p:nvSpPr>
        <p:spPr>
          <a:xfrm>
            <a:off x="5072065" y="2571743"/>
            <a:ext cx="1637666"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FF0000"/>
                </a:solidFill>
              </a:defRPr>
            </a:lvl1pPr>
          </a:lstStyle>
          <a:p>
            <a:pPr/>
            <a:r>
              <a:t>{sequence}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pPr/>
            <a:r>
              <a:t>Клас на асоциация</a:t>
            </a:r>
          </a:p>
        </p:txBody>
      </p:sp>
      <p:sp>
        <p:nvSpPr>
          <p:cNvPr id="264" name="Shape 264"/>
          <p:cNvSpPr/>
          <p:nvPr>
            <p:ph type="body" idx="1"/>
          </p:nvPr>
        </p:nvSpPr>
        <p:spPr>
          <a:prstGeom prst="rect">
            <a:avLst/>
          </a:prstGeom>
        </p:spPr>
        <p:txBody>
          <a:bodyPr/>
          <a:lstStyle/>
          <a:p>
            <a:pPr>
              <a:buSzTx/>
              <a:buNone/>
            </a:pPr>
            <a:r>
              <a:t>Асоциациите могат да имат атрибути. Това се постига чрез клас на асоциацията. В този случай освен екземпляр на връзката има и екземпляр на класа на асоциацията, които притежава индивидуалност.</a:t>
            </a:r>
          </a:p>
          <a:p>
            <a:pPr>
              <a:buSzTx/>
              <a:buNone/>
            </a:pPr>
            <a:r>
              <a:t>Основание за въвеждането на клас на асоциацията са асоциациите от вида много към много. Атрибутите на тези асоциации принадлежат на връзката и не могат да бъдат приписани на нито един от обектите участници.</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lvl1pPr defTabSz="886968">
              <a:defRPr sz="3492"/>
            </a:lvl1pPr>
          </a:lstStyle>
          <a:p>
            <a:pPr/>
            <a:r>
              <a:t>Връзките на асоциацията могат да имат атрибути</a:t>
            </a:r>
          </a:p>
        </p:txBody>
      </p:sp>
      <p:pic>
        <p:nvPicPr>
          <p:cNvPr id="267" name="image16.png"/>
          <p:cNvPicPr>
            <a:picLocks noChangeAspect="1"/>
          </p:cNvPicPr>
          <p:nvPr/>
        </p:nvPicPr>
        <p:blipFill>
          <a:blip r:embed="rId2">
            <a:extLst/>
          </a:blip>
          <a:stretch>
            <a:fillRect/>
          </a:stretch>
        </p:blipFill>
        <p:spPr>
          <a:xfrm>
            <a:off x="428595" y="2436054"/>
            <a:ext cx="8316792" cy="1993078"/>
          </a:xfrm>
          <a:prstGeom prst="rect">
            <a:avLst/>
          </a:prstGeom>
          <a:ln w="12700">
            <a:miter lim="400000"/>
          </a:ln>
        </p:spPr>
      </p:pic>
      <p:graphicFrame>
        <p:nvGraphicFramePr>
          <p:cNvPr id="268" name="Table 268"/>
          <p:cNvGraphicFramePr/>
          <p:nvPr/>
        </p:nvGraphicFramePr>
        <p:xfrm>
          <a:off x="1643041" y="5072074"/>
          <a:ext cx="6096001" cy="11125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32000"/>
                <a:gridCol w="2032000"/>
                <a:gridCol w="2032000"/>
              </a:tblGrid>
              <a:tr h="370840">
                <a:tc>
                  <a:txBody>
                    <a:bodyPr/>
                    <a:lstStyle/>
                    <a:p>
                      <a:pPr algn="l">
                        <a:defRPr sz="1800"/>
                      </a:pPr>
                      <a:r>
                        <a:rPr>
                          <a:sym typeface="Perpetua"/>
                        </a:rPr>
                        <a:t>/etc/termcap</a:t>
                      </a:r>
                    </a:p>
                  </a:txBody>
                  <a:tcPr marL="45720" marR="45720" marT="45720" marB="45720" anchor="t" anchorCtr="0" horzOverflow="overflow"/>
                </a:tc>
                <a:tc>
                  <a:txBody>
                    <a:bodyPr/>
                    <a:lstStyle/>
                    <a:p>
                      <a:pPr algn="l">
                        <a:defRPr sz="1800"/>
                      </a:pPr>
                      <a:r>
                        <a:rPr>
                          <a:sym typeface="Perpetua"/>
                        </a:rPr>
                        <a:t>read</a:t>
                      </a:r>
                    </a:p>
                  </a:txBody>
                  <a:tcPr marL="45720" marR="45720" marT="45720" marB="45720" anchor="t" anchorCtr="0" horzOverflow="overflow"/>
                </a:tc>
                <a:tc>
                  <a:txBody>
                    <a:bodyPr/>
                    <a:lstStyle/>
                    <a:p>
                      <a:pPr algn="l">
                        <a:defRPr sz="1800"/>
                      </a:pPr>
                      <a:r>
                        <a:rPr>
                          <a:sym typeface="Perpetua"/>
                        </a:rPr>
                        <a:t>John Doe</a:t>
                      </a:r>
                    </a:p>
                  </a:txBody>
                  <a:tcPr marL="45720" marR="45720" marT="45720" marB="45720" anchor="t" anchorCtr="0" horzOverflow="overflow"/>
                </a:tc>
              </a:tr>
              <a:tr h="370840">
                <a:tc>
                  <a:txBody>
                    <a:bodyPr/>
                    <a:lstStyle/>
                    <a:p>
                      <a:pPr algn="l">
                        <a:defRPr sz="1800"/>
                      </a:pPr>
                      <a:r>
                        <a:rPr>
                          <a:sym typeface="Perpetua"/>
                        </a:rPr>
                        <a:t>/etc/termcap</a:t>
                      </a:r>
                    </a:p>
                  </a:txBody>
                  <a:tcPr marL="45720" marR="45720" marT="45720" marB="45720" anchor="t" anchorCtr="0" horzOverflow="overflow"/>
                </a:tc>
                <a:tc>
                  <a:txBody>
                    <a:bodyPr/>
                    <a:lstStyle/>
                    <a:p>
                      <a:pPr algn="l">
                        <a:defRPr sz="1800"/>
                      </a:pPr>
                      <a:r>
                        <a:rPr>
                          <a:sym typeface="Perpetua"/>
                        </a:rPr>
                        <a:t>read-write</a:t>
                      </a:r>
                    </a:p>
                  </a:txBody>
                  <a:tcPr marL="45720" marR="45720" marT="45720" marB="45720" anchor="t" anchorCtr="0" horzOverflow="overflow"/>
                </a:tc>
                <a:tc>
                  <a:txBody>
                    <a:bodyPr/>
                    <a:lstStyle/>
                    <a:p>
                      <a:pPr algn="l">
                        <a:defRPr sz="1800"/>
                      </a:pPr>
                      <a:r>
                        <a:rPr>
                          <a:sym typeface="Perpetua"/>
                        </a:rPr>
                        <a:t>Mary Brown</a:t>
                      </a:r>
                    </a:p>
                  </a:txBody>
                  <a:tcPr marL="45720" marR="45720" marT="45720" marB="45720" anchor="t" anchorCtr="0" horzOverflow="overflow"/>
                </a:tc>
              </a:tr>
              <a:tr h="370840">
                <a:tc>
                  <a:txBody>
                    <a:bodyPr/>
                    <a:lstStyle/>
                    <a:p>
                      <a:pPr algn="l">
                        <a:defRPr sz="1800"/>
                      </a:pPr>
                      <a:r>
                        <a:rPr>
                          <a:sym typeface="Perpetua"/>
                        </a:rPr>
                        <a:t>/usr/doe/.login</a:t>
                      </a:r>
                    </a:p>
                  </a:txBody>
                  <a:tcPr marL="45720" marR="45720" marT="45720" marB="45720" anchor="t" anchorCtr="0" horzOverflow="overflow"/>
                </a:tc>
                <a:tc>
                  <a:txBody>
                    <a:bodyPr/>
                    <a:lstStyle/>
                    <a:p>
                      <a:pPr algn="l">
                        <a:defRPr sz="1800"/>
                      </a:pPr>
                      <a:r>
                        <a:rPr>
                          <a:sym typeface="Perpetua"/>
                        </a:rPr>
                        <a:t>read-write</a:t>
                      </a:r>
                    </a:p>
                  </a:txBody>
                  <a:tcPr marL="45720" marR="45720" marT="45720" marB="45720" anchor="t" anchorCtr="0" horzOverflow="overflow"/>
                </a:tc>
                <a:tc>
                  <a:txBody>
                    <a:bodyPr/>
                    <a:lstStyle/>
                    <a:p>
                      <a:pPr algn="l">
                        <a:defRPr sz="1800"/>
                      </a:pPr>
                      <a:r>
                        <a:rPr>
                          <a:sym typeface="Perpetua"/>
                        </a:rPr>
                        <a:t>John Doe</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Клас на асоциация</a:t>
            </a:r>
            <a:r>
              <a:t> </a:t>
            </a:r>
            <a:r>
              <a:t>(прод.)</a:t>
            </a:r>
          </a:p>
        </p:txBody>
      </p:sp>
      <p:sp>
        <p:nvSpPr>
          <p:cNvPr id="271" name="Shape 271"/>
          <p:cNvSpPr/>
          <p:nvPr>
            <p:ph type="body" idx="1"/>
          </p:nvPr>
        </p:nvSpPr>
        <p:spPr>
          <a:prstGeom prst="rect">
            <a:avLst/>
          </a:prstGeom>
        </p:spPr>
        <p:txBody>
          <a:bodyPr/>
          <a:lstStyle/>
          <a:p>
            <a:pPr>
              <a:lnSpc>
                <a:spcPct val="90000"/>
              </a:lnSpc>
              <a:buSzTx/>
              <a:buNone/>
              <a:defRPr sz="2400"/>
            </a:pPr>
            <a:r>
              <a:t>Атрибути могат да имат и асоциации от вида един към много.</a:t>
            </a:r>
          </a:p>
          <a:p>
            <a:pPr>
              <a:lnSpc>
                <a:spcPct val="90000"/>
              </a:lnSpc>
              <a:buSzTx/>
              <a:buNone/>
              <a:defRPr sz="2400"/>
            </a:pPr>
            <a:r>
              <a:t>Допустимо е да се опаковат атрибутите на асоциацията в класа с единична кратност, но не се препоръчва.</a:t>
            </a:r>
          </a:p>
          <a:p>
            <a:pPr>
              <a:lnSpc>
                <a:spcPct val="90000"/>
              </a:lnSpc>
              <a:buSzTx/>
              <a:buNone/>
              <a:defRPr sz="2400"/>
            </a:pPr>
            <a:r>
              <a:t>За асоциации много към много такова опаковане е невъзможно.</a:t>
            </a:r>
          </a:p>
          <a:p>
            <a:pPr>
              <a:lnSpc>
                <a:spcPct val="90000"/>
              </a:lnSpc>
              <a:buSzTx/>
              <a:buNone/>
              <a:defRPr sz="2400"/>
            </a:pPr>
            <a:r>
              <a:t>Класът на асоциацията може да участва и други асоциации.</a:t>
            </a:r>
          </a:p>
          <a:p>
            <a:pPr>
              <a:lnSpc>
                <a:spcPct val="90000"/>
              </a:lnSpc>
              <a:buSzTx/>
              <a:buNone/>
              <a:defRPr sz="2400"/>
            </a:pPr>
            <a:r>
              <a:t>Асоциациите с класове позволяват точно да се посочва индивидуалността и маршрутите на навигация.</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lvl1pPr defTabSz="886968">
              <a:defRPr sz="3492"/>
            </a:lvl1pPr>
          </a:lstStyle>
          <a:p>
            <a:pPr/>
            <a:r>
              <a:t>Атрибути в асоциация от вида един към много</a:t>
            </a:r>
          </a:p>
        </p:txBody>
      </p:sp>
      <p:pic>
        <p:nvPicPr>
          <p:cNvPr id="274" name="image17.png"/>
          <p:cNvPicPr>
            <a:picLocks noChangeAspect="1"/>
          </p:cNvPicPr>
          <p:nvPr/>
        </p:nvPicPr>
        <p:blipFill>
          <a:blip r:embed="rId2">
            <a:extLst/>
          </a:blip>
          <a:stretch>
            <a:fillRect/>
          </a:stretch>
        </p:blipFill>
        <p:spPr>
          <a:xfrm>
            <a:off x="785785" y="1332355"/>
            <a:ext cx="7643867" cy="5120085"/>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lvl1pPr defTabSz="886968">
              <a:defRPr sz="3492"/>
            </a:lvl1pPr>
          </a:lstStyle>
          <a:p>
            <a:pPr/>
            <a:r>
              <a:t>Не трябва да се опаковат атрибутите на асоциацията в клас</a:t>
            </a:r>
          </a:p>
        </p:txBody>
      </p:sp>
      <p:pic>
        <p:nvPicPr>
          <p:cNvPr id="277" name="image18.png"/>
          <p:cNvPicPr>
            <a:picLocks noChangeAspect="1"/>
          </p:cNvPicPr>
          <p:nvPr/>
        </p:nvPicPr>
        <p:blipFill>
          <a:blip r:embed="rId2">
            <a:extLst/>
          </a:blip>
          <a:stretch>
            <a:fillRect/>
          </a:stretch>
        </p:blipFill>
        <p:spPr>
          <a:xfrm>
            <a:off x="1285852" y="1500174"/>
            <a:ext cx="6580111" cy="4954436"/>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lvl1pPr defTabSz="896111">
              <a:defRPr sz="2744"/>
            </a:lvl1pPr>
          </a:lstStyle>
          <a:p>
            <a:pPr/>
            <a:r>
              <a:t>Класът на асоциацията ясно посочва индивидуалността и маршрутите на навигация</a:t>
            </a:r>
          </a:p>
        </p:txBody>
      </p:sp>
      <p:pic>
        <p:nvPicPr>
          <p:cNvPr id="280" name="image19.png"/>
          <p:cNvPicPr>
            <a:picLocks noChangeAspect="1"/>
          </p:cNvPicPr>
          <p:nvPr/>
        </p:nvPicPr>
        <p:blipFill>
          <a:blip r:embed="rId2">
            <a:extLst/>
          </a:blip>
          <a:stretch>
            <a:fillRect/>
          </a:stretch>
        </p:blipFill>
        <p:spPr>
          <a:xfrm>
            <a:off x="107429" y="2285992"/>
            <a:ext cx="8650105" cy="2214579"/>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pPr/>
            <a:r>
              <a:t>Клас на асоциация</a:t>
            </a:r>
            <a:r>
              <a:t> </a:t>
            </a:r>
            <a:r>
              <a:t>(прод.)</a:t>
            </a:r>
          </a:p>
        </p:txBody>
      </p:sp>
      <p:sp>
        <p:nvSpPr>
          <p:cNvPr id="283" name="Shape 283"/>
          <p:cNvSpPr/>
          <p:nvPr>
            <p:ph type="body" idx="1"/>
          </p:nvPr>
        </p:nvSpPr>
        <p:spPr>
          <a:prstGeom prst="rect">
            <a:avLst/>
          </a:prstGeom>
        </p:spPr>
        <p:txBody>
          <a:bodyPr/>
          <a:lstStyle/>
          <a:p>
            <a:pPr>
              <a:buSzTx/>
              <a:buNone/>
            </a:pPr>
            <a:r>
              <a:t>Не трябва да се бъркат асоциациите с класове с асоциациите между отделни класове.</a:t>
            </a:r>
          </a:p>
          <a:p>
            <a:pPr>
              <a:buSzTx/>
              <a:buNone/>
            </a:pPr>
            <a:r>
              <a:t>Асоциацията с клас поражда един-единствен екземпляр за всяка двойка екземпляри от участващите класове, което не е така в противния случай.</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lvl1pPr defTabSz="804672">
              <a:defRPr sz="3168"/>
            </a:lvl1pPr>
          </a:lstStyle>
          <a:p>
            <a:pPr/>
            <a:r>
              <a:t>Класовете на асоциациите съществено се различават от обикновените класове</a:t>
            </a:r>
          </a:p>
        </p:txBody>
      </p:sp>
      <p:pic>
        <p:nvPicPr>
          <p:cNvPr id="286" name="image20.png"/>
          <p:cNvPicPr>
            <a:picLocks noChangeAspect="1"/>
          </p:cNvPicPr>
          <p:nvPr/>
        </p:nvPicPr>
        <p:blipFill>
          <a:blip r:embed="rId2">
            <a:extLst/>
          </a:blip>
          <a:stretch>
            <a:fillRect/>
          </a:stretch>
        </p:blipFill>
        <p:spPr>
          <a:xfrm>
            <a:off x="343512" y="1857363"/>
            <a:ext cx="8300455" cy="4257871"/>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a:r>
              <a:t>Квалифицирани асоциации</a:t>
            </a:r>
          </a:p>
        </p:txBody>
      </p:sp>
      <p:sp>
        <p:nvSpPr>
          <p:cNvPr id="289" name="Shape 289"/>
          <p:cNvSpPr/>
          <p:nvPr>
            <p:ph type="body" idx="1"/>
          </p:nvPr>
        </p:nvSpPr>
        <p:spPr>
          <a:prstGeom prst="rect">
            <a:avLst/>
          </a:prstGeom>
        </p:spPr>
        <p:txBody>
          <a:bodyPr/>
          <a:lstStyle/>
          <a:p>
            <a:pPr>
              <a:lnSpc>
                <a:spcPct val="90000"/>
              </a:lnSpc>
              <a:buSzTx/>
              <a:buNone/>
              <a:defRPr sz="2400"/>
            </a:pPr>
            <a:r>
              <a:t>Квалифицирана асоциация е тази, която има специален атрибут (квалификатор), който се използва за различаване на обектите един от друг, намиращи се в множествения край на асоциацията.</a:t>
            </a:r>
          </a:p>
          <a:p>
            <a:pPr>
              <a:lnSpc>
                <a:spcPct val="90000"/>
              </a:lnSpc>
              <a:buSzTx/>
              <a:buNone/>
              <a:defRPr sz="2400"/>
            </a:pPr>
            <a:r>
              <a:t>Квалификатори могат да се задават за асоциации от вида един към много и много към много.</a:t>
            </a:r>
          </a:p>
          <a:p>
            <a:pPr>
              <a:lnSpc>
                <a:spcPct val="90000"/>
              </a:lnSpc>
              <a:buSzTx/>
              <a:buNone/>
              <a:defRPr sz="2400"/>
            </a:pPr>
            <a:r>
              <a:t>Квалификаторът позволява да се избере отделен обект от множеството целеви обекти, с което се намалява ефективната кратност до “един”.</a:t>
            </a:r>
          </a:p>
          <a:p>
            <a:pPr>
              <a:lnSpc>
                <a:spcPct val="90000"/>
              </a:lnSpc>
              <a:buSzTx/>
              <a:buNone/>
              <a:defRPr sz="2400"/>
            </a:pPr>
            <a:r>
              <a:t>Квалифицираната асоциация с целева кратност “един” или “не повече от един” има ясен маршрут за търсене на целевия обект от началния.</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Класове</a:t>
            </a:r>
          </a:p>
        </p:txBody>
      </p:sp>
      <p:sp>
        <p:nvSpPr>
          <p:cNvPr id="141" name="Shape 141"/>
          <p:cNvSpPr/>
          <p:nvPr>
            <p:ph type="body" idx="1"/>
          </p:nvPr>
        </p:nvSpPr>
        <p:spPr>
          <a:prstGeom prst="rect">
            <a:avLst/>
          </a:prstGeom>
        </p:spPr>
        <p:txBody>
          <a:bodyPr/>
          <a:lstStyle/>
          <a:p>
            <a:pPr>
              <a:lnSpc>
                <a:spcPct val="80000"/>
              </a:lnSpc>
              <a:buSzTx/>
              <a:buNone/>
              <a:defRPr sz="2000"/>
            </a:pPr>
            <a:r>
              <a:t>Обектът е екземпляр на клас.</a:t>
            </a:r>
          </a:p>
          <a:p>
            <a:pPr>
              <a:lnSpc>
                <a:spcPct val="80000"/>
              </a:lnSpc>
              <a:buSzTx/>
              <a:buNone/>
              <a:defRPr sz="2000"/>
            </a:pPr>
            <a:r>
              <a:t>Класът (</a:t>
            </a:r>
            <a:r>
              <a:t>class</a:t>
            </a:r>
            <a:r>
              <a:t>)</a:t>
            </a:r>
            <a:r>
              <a:t> </a:t>
            </a:r>
            <a:r>
              <a:t>описва група обекти с еднакви свойства (атрибути), еднакво поведение (операции), типове отношения и семантика.</a:t>
            </a:r>
          </a:p>
          <a:p>
            <a:pPr>
              <a:lnSpc>
                <a:spcPct val="80000"/>
              </a:lnSpc>
              <a:buSzTx/>
              <a:buNone/>
              <a:defRPr sz="2000"/>
            </a:pPr>
            <a:r>
              <a:t>Класовете често са нарицателни имена и имена на групи, които се използват при описване на задачата или при общуване с потребителите.</a:t>
            </a:r>
          </a:p>
          <a:p>
            <a:pPr>
              <a:lnSpc>
                <a:spcPct val="80000"/>
              </a:lnSpc>
              <a:buSzTx/>
              <a:buNone/>
              <a:defRPr sz="2000"/>
            </a:pPr>
            <a:r>
              <a:t>Обектите от един и същи клас имат еднакви атрибути и поведение. </a:t>
            </a:r>
          </a:p>
          <a:p>
            <a:pPr>
              <a:lnSpc>
                <a:spcPct val="80000"/>
              </a:lnSpc>
              <a:buSzTx/>
              <a:buNone/>
              <a:defRPr sz="2000"/>
            </a:pPr>
            <a:r>
              <a:t>Повечето обекти се различават един от друг по стойностите на атрибутите си и отношенията си с другите обекти. Възможно е да съществуват различни обекти с еднакви стойности на атрибутите и намиращи се в еднакви отношения с всички останали обекти.</a:t>
            </a:r>
          </a:p>
          <a:p>
            <a:pPr>
              <a:lnSpc>
                <a:spcPct val="80000"/>
              </a:lnSpc>
              <a:buSzTx/>
              <a:buNone/>
              <a:defRPr sz="2000"/>
            </a:pPr>
            <a:r>
              <a:t>Изборът на класове зависи от приложната област и често е субективен.</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pPr/>
            <a:r>
              <a:t>Квалифицирана асоциация</a:t>
            </a:r>
          </a:p>
        </p:txBody>
      </p:sp>
      <p:pic>
        <p:nvPicPr>
          <p:cNvPr id="292" name="image21.png"/>
          <p:cNvPicPr>
            <a:picLocks noChangeAspect="1"/>
          </p:cNvPicPr>
          <p:nvPr/>
        </p:nvPicPr>
        <p:blipFill>
          <a:blip r:embed="rId2">
            <a:extLst/>
          </a:blip>
          <a:stretch>
            <a:fillRect/>
          </a:stretch>
        </p:blipFill>
        <p:spPr>
          <a:xfrm>
            <a:off x="285720" y="2786058"/>
            <a:ext cx="8568136" cy="2616756"/>
          </a:xfrm>
          <a:prstGeom prst="rect">
            <a:avLst/>
          </a:prstGeom>
          <a:ln w="12700">
            <a:miter lim="400000"/>
          </a:ln>
        </p:spPr>
      </p:pic>
      <p:sp>
        <p:nvSpPr>
          <p:cNvPr id="293" name="Shape 293"/>
          <p:cNvSpPr/>
          <p:nvPr/>
        </p:nvSpPr>
        <p:spPr>
          <a:xfrm>
            <a:off x="285719" y="2357429"/>
            <a:ext cx="279108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Квалифицирана асоциация</a:t>
            </a:r>
          </a:p>
        </p:txBody>
      </p:sp>
      <p:sp>
        <p:nvSpPr>
          <p:cNvPr id="294" name="Shape 294"/>
          <p:cNvSpPr/>
          <p:nvPr/>
        </p:nvSpPr>
        <p:spPr>
          <a:xfrm>
            <a:off x="357158" y="5643578"/>
            <a:ext cx="300762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Неквалифицирана асоциация</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a:defRPr sz="3200"/>
            </a:lvl1pPr>
          </a:lstStyle>
          <a:p>
            <a:pPr/>
            <a:r>
              <a:t>Квалификаторът подобрява проследяването в модела на класовете</a:t>
            </a:r>
          </a:p>
        </p:txBody>
      </p:sp>
      <p:pic>
        <p:nvPicPr>
          <p:cNvPr id="297" name="image22.png"/>
          <p:cNvPicPr>
            <a:picLocks noChangeAspect="1"/>
          </p:cNvPicPr>
          <p:nvPr/>
        </p:nvPicPr>
        <p:blipFill>
          <a:blip r:embed="rId2">
            <a:extLst/>
          </a:blip>
          <a:stretch>
            <a:fillRect/>
          </a:stretch>
        </p:blipFill>
        <p:spPr>
          <a:xfrm>
            <a:off x="146524" y="1643051"/>
            <a:ext cx="8640319" cy="3486895"/>
          </a:xfrm>
          <a:prstGeom prst="rect">
            <a:avLst/>
          </a:prstGeom>
          <a:ln w="12700">
            <a:miter lim="400000"/>
          </a:ln>
        </p:spPr>
      </p:pic>
      <p:sp>
        <p:nvSpPr>
          <p:cNvPr id="298" name="Shape 298"/>
          <p:cNvSpPr/>
          <p:nvPr/>
        </p:nvSpPr>
        <p:spPr>
          <a:xfrm>
            <a:off x="357157" y="5857892"/>
            <a:ext cx="279108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Квалифицирана асоциация</a:t>
            </a:r>
          </a:p>
        </p:txBody>
      </p:sp>
      <p:sp>
        <p:nvSpPr>
          <p:cNvPr id="299" name="Shape 299"/>
          <p:cNvSpPr/>
          <p:nvPr/>
        </p:nvSpPr>
        <p:spPr>
          <a:xfrm>
            <a:off x="4214810" y="5857892"/>
            <a:ext cx="3007629"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Неквалифицирана асоциация</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prstGeom prst="rect">
            <a:avLst/>
          </a:prstGeom>
        </p:spPr>
        <p:txBody>
          <a:bodyPr/>
          <a:lstStyle/>
          <a:p>
            <a:pPr/>
            <a:r>
              <a:t>Обобщение и наследяване</a:t>
            </a:r>
          </a:p>
        </p:txBody>
      </p:sp>
      <p:sp>
        <p:nvSpPr>
          <p:cNvPr id="302" name="Shape 302"/>
          <p:cNvSpPr/>
          <p:nvPr>
            <p:ph type="body" idx="1"/>
          </p:nvPr>
        </p:nvSpPr>
        <p:spPr>
          <a:xfrm>
            <a:off x="214281" y="1447800"/>
            <a:ext cx="8715438" cy="4767282"/>
          </a:xfrm>
          <a:prstGeom prst="rect">
            <a:avLst/>
          </a:prstGeom>
        </p:spPr>
        <p:txBody>
          <a:bodyPr/>
          <a:lstStyle/>
          <a:p>
            <a:pPr>
              <a:lnSpc>
                <a:spcPct val="90000"/>
              </a:lnSpc>
              <a:buSzTx/>
              <a:buNone/>
              <a:defRPr sz="2200"/>
            </a:pPr>
            <a:r>
              <a:t>Обобщение (</a:t>
            </a:r>
            <a:r>
              <a:t>generalization</a:t>
            </a:r>
            <a:r>
              <a:t>)</a:t>
            </a:r>
            <a:r>
              <a:t> </a:t>
            </a:r>
            <a:r>
              <a:t>е отношение между клас (суперклас) и един или няколко негови варианта (подкласове).</a:t>
            </a:r>
          </a:p>
          <a:p>
            <a:pPr>
              <a:lnSpc>
                <a:spcPct val="90000"/>
              </a:lnSpc>
              <a:buSzTx/>
              <a:buNone/>
              <a:defRPr sz="2200"/>
            </a:pPr>
            <a:r>
              <a:t>Обобщението обединява класовете по общите им свойства, с което се постига структуриране на описанията на обектите.</a:t>
            </a:r>
          </a:p>
          <a:p>
            <a:pPr>
              <a:lnSpc>
                <a:spcPct val="90000"/>
              </a:lnSpc>
              <a:buSzTx/>
              <a:buNone/>
              <a:defRPr sz="2200"/>
            </a:pPr>
            <a:r>
              <a:t>Суперкласът задава общите атрибути, операции и асоциации. Подкласовете добавят към тях своите собствени атрибути, операции и асоциации.</a:t>
            </a:r>
          </a:p>
          <a:p>
            <a:pPr>
              <a:lnSpc>
                <a:spcPct val="90000"/>
              </a:lnSpc>
              <a:buSzTx/>
              <a:buNone/>
              <a:defRPr sz="2200"/>
            </a:pPr>
            <a:r>
              <a:t>Казваме, че подкласът наследява съставящите на суперкласа.</a:t>
            </a:r>
          </a:p>
          <a:p>
            <a:pPr>
              <a:lnSpc>
                <a:spcPct val="90000"/>
              </a:lnSpc>
              <a:buSzTx/>
              <a:buNone/>
              <a:defRPr sz="2200"/>
            </a:pPr>
            <a:r>
              <a:t>Обобщението още се нарича отношение от тип “</a:t>
            </a:r>
            <a:r>
              <a:t>is_a</a:t>
            </a:r>
            <a:r>
              <a:t>”, понеже всеки  екземпляр на подкласа е и екземпляр на суперкласа.</a:t>
            </a:r>
          </a:p>
          <a:p>
            <a:pPr>
              <a:lnSpc>
                <a:spcPct val="90000"/>
              </a:lnSpc>
              <a:buSzTx/>
              <a:buNone/>
              <a:defRPr sz="2200"/>
            </a:pPr>
            <a:r>
              <a:t>Простото обобщение подрежда класовете йерархия, но има и о сложна форма на обобщаване, при която може да има няколко непосредствени суперкласа. Може да има много нива на обобщение.</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lvl1pPr defTabSz="886968">
              <a:defRPr sz="3492"/>
            </a:lvl1pPr>
          </a:lstStyle>
          <a:p>
            <a:pPr/>
            <a:r>
              <a:t>Многонивова йерархия на наследяване</a:t>
            </a:r>
          </a:p>
        </p:txBody>
      </p:sp>
      <p:pic>
        <p:nvPicPr>
          <p:cNvPr id="305" name="image23.png"/>
          <p:cNvPicPr>
            <a:picLocks noChangeAspect="1"/>
          </p:cNvPicPr>
          <p:nvPr/>
        </p:nvPicPr>
        <p:blipFill>
          <a:blip r:embed="rId2">
            <a:extLst/>
          </a:blip>
          <a:stretch>
            <a:fillRect/>
          </a:stretch>
        </p:blipFill>
        <p:spPr>
          <a:xfrm>
            <a:off x="142843" y="2214553"/>
            <a:ext cx="8858314" cy="3926463"/>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prstGeom prst="rect">
            <a:avLst/>
          </a:prstGeom>
        </p:spPr>
        <p:txBody>
          <a:bodyPr/>
          <a:lstStyle/>
          <a:p>
            <a:pPr/>
            <a:r>
              <a:t>Обекти</a:t>
            </a:r>
          </a:p>
        </p:txBody>
      </p:sp>
      <p:pic>
        <p:nvPicPr>
          <p:cNvPr id="308" name="image24.png"/>
          <p:cNvPicPr>
            <a:picLocks noChangeAspect="1"/>
          </p:cNvPicPr>
          <p:nvPr/>
        </p:nvPicPr>
        <p:blipFill>
          <a:blip r:embed="rId2">
            <a:extLst/>
          </a:blip>
          <a:stretch>
            <a:fillRect/>
          </a:stretch>
        </p:blipFill>
        <p:spPr>
          <a:xfrm>
            <a:off x="142843" y="2857495"/>
            <a:ext cx="8813602" cy="2728487"/>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prstGeom prst="rect">
            <a:avLst/>
          </a:prstGeom>
        </p:spPr>
        <p:txBody>
          <a:bodyPr/>
          <a:lstStyle/>
          <a:p>
            <a:pPr/>
            <a:r>
              <a:t>Обобщение и наследяване</a:t>
            </a:r>
          </a:p>
        </p:txBody>
      </p:sp>
      <p:sp>
        <p:nvSpPr>
          <p:cNvPr id="311" name="Shape 311"/>
          <p:cNvSpPr/>
          <p:nvPr>
            <p:ph type="body" idx="1"/>
          </p:nvPr>
        </p:nvSpPr>
        <p:spPr>
          <a:prstGeom prst="rect">
            <a:avLst/>
          </a:prstGeom>
        </p:spPr>
        <p:txBody>
          <a:bodyPr/>
          <a:lstStyle/>
          <a:p>
            <a:pPr>
              <a:lnSpc>
                <a:spcPct val="80000"/>
              </a:lnSpc>
              <a:buSzTx/>
              <a:buNone/>
              <a:defRPr sz="2400"/>
            </a:pPr>
            <a:r>
              <a:t>Обобщението е транзитивно и действа през произволен брой нива на йерархия.</a:t>
            </a:r>
          </a:p>
          <a:p>
            <a:pPr>
              <a:lnSpc>
                <a:spcPct val="80000"/>
              </a:lnSpc>
              <a:buSzTx/>
              <a:buNone/>
              <a:defRPr sz="2400"/>
            </a:pPr>
            <a:r>
              <a:t>Термините прародител (</a:t>
            </a:r>
            <a:r>
              <a:t>ancestor</a:t>
            </a:r>
            <a:r>
              <a:t>)</a:t>
            </a:r>
            <a:r>
              <a:t> </a:t>
            </a:r>
            <a:r>
              <a:t>и наследник (</a:t>
            </a:r>
            <a:r>
              <a:t>descendant</a:t>
            </a:r>
            <a:r>
              <a:t>)</a:t>
            </a:r>
            <a:r>
              <a:t> </a:t>
            </a:r>
            <a:r>
              <a:t>се използват за описание на класове свързани помежду си с обобщение, но намиращи се далеч един от друг в йерархията.</a:t>
            </a:r>
          </a:p>
          <a:p>
            <a:pPr>
              <a:lnSpc>
                <a:spcPct val="80000"/>
              </a:lnSpc>
              <a:buSzTx/>
              <a:buNone/>
              <a:defRPr sz="2400"/>
            </a:pPr>
            <a:r>
              <a:t>Екземплярът на подкласа е и екземпляр на всички свой предци. Той има стойности за всички атрибути на всички свой класове-предци. Също така може да извиква всяка една операция дефинирана в предците му.</a:t>
            </a:r>
          </a:p>
          <a:p>
            <a:pPr>
              <a:lnSpc>
                <a:spcPct val="80000"/>
              </a:lnSpc>
              <a:buSzTx/>
              <a:buNone/>
              <a:defRPr sz="2400"/>
            </a:pPr>
            <a:r>
              <a:t>Подкласовете не само наследяват всички съставящи на предците си, но добавят към тях и свой собствени съставящи.</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lvl1pPr defTabSz="886968">
              <a:defRPr sz="3492"/>
            </a:lvl1pPr>
          </a:lstStyle>
          <a:p>
            <a:pPr/>
            <a:r>
              <a:t>Наследяване при геометричните фигури</a:t>
            </a:r>
          </a:p>
        </p:txBody>
      </p:sp>
      <p:pic>
        <p:nvPicPr>
          <p:cNvPr id="314" name="image25.png"/>
          <p:cNvPicPr>
            <a:picLocks noChangeAspect="1"/>
          </p:cNvPicPr>
          <p:nvPr/>
        </p:nvPicPr>
        <p:blipFill>
          <a:blip r:embed="rId2">
            <a:extLst/>
          </a:blip>
          <a:stretch>
            <a:fillRect/>
          </a:stretch>
        </p:blipFill>
        <p:spPr>
          <a:xfrm>
            <a:off x="428595" y="1428736"/>
            <a:ext cx="8240947" cy="4700821"/>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a:r>
              <a:t>Обобщение и наследяване</a:t>
            </a:r>
          </a:p>
        </p:txBody>
      </p:sp>
      <p:sp>
        <p:nvSpPr>
          <p:cNvPr id="317" name="Shape 317"/>
          <p:cNvSpPr/>
          <p:nvPr>
            <p:ph type="body" idx="1"/>
          </p:nvPr>
        </p:nvSpPr>
        <p:spPr>
          <a:prstGeom prst="rect">
            <a:avLst/>
          </a:prstGeom>
        </p:spPr>
        <p:txBody>
          <a:bodyPr/>
          <a:lstStyle/>
          <a:p>
            <a:pPr>
              <a:lnSpc>
                <a:spcPct val="80000"/>
              </a:lnSpc>
              <a:buSzTx/>
              <a:buNone/>
              <a:defRPr sz="2400"/>
            </a:pPr>
            <a:r>
              <a:t>Обобщенията могат да се именуват. Името на набора обобщения (</a:t>
            </a:r>
            <a:r>
              <a:t>dimensionality</a:t>
            </a:r>
            <a:r>
              <a:t>)</a:t>
            </a:r>
            <a:r>
              <a:t> </a:t>
            </a:r>
            <a:r>
              <a:t>е изброим атрибут, показващ какъв аспект от обекта се абстрахира с конкретното обобщение.</a:t>
            </a:r>
          </a:p>
          <a:p>
            <a:pPr>
              <a:lnSpc>
                <a:spcPct val="80000"/>
              </a:lnSpc>
              <a:buSzTx/>
              <a:buNone/>
              <a:defRPr sz="2400"/>
            </a:pPr>
            <a:r>
              <a:t>Всеки набор трябва да абстрахира само един аспект. Например, аспекти на обобщение за класа </a:t>
            </a:r>
            <a:r>
              <a:rPr i="1"/>
              <a:t>ТранспортноСредство</a:t>
            </a:r>
            <a:r>
              <a:t> са </a:t>
            </a:r>
            <a:r>
              <a:rPr i="1"/>
              <a:t>енергиен източник</a:t>
            </a:r>
            <a:r>
              <a:t> (вятър, гориво, животно, гравитация) и </a:t>
            </a:r>
            <a:r>
              <a:rPr i="1"/>
              <a:t>сфера на движение </a:t>
            </a:r>
            <a:r>
              <a:t>(земя, въздух, вода, вакуум).</a:t>
            </a:r>
          </a:p>
          <a:p>
            <a:pPr>
              <a:lnSpc>
                <a:spcPct val="80000"/>
              </a:lnSpc>
              <a:buSzTx/>
              <a:buNone/>
              <a:defRPr sz="2400"/>
            </a:pPr>
            <a:r>
              <a:t>Стойността на набора на обобщения се намира във взаимно-еднозначно съответствие с подкласовете на обобщението.</a:t>
            </a:r>
          </a:p>
          <a:p>
            <a:pPr>
              <a:lnSpc>
                <a:spcPct val="80000"/>
              </a:lnSpc>
              <a:buSzTx/>
              <a:buNone/>
              <a:defRPr sz="2400"/>
            </a:pPr>
            <a:r>
              <a:t>Не е задължително да се задава име на набора обобщения.</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a:r>
              <a:t>Обобщение и наследяване</a:t>
            </a:r>
          </a:p>
        </p:txBody>
      </p:sp>
      <p:sp>
        <p:nvSpPr>
          <p:cNvPr id="320" name="Shape 320"/>
          <p:cNvSpPr/>
          <p:nvPr>
            <p:ph type="body" idx="1"/>
          </p:nvPr>
        </p:nvSpPr>
        <p:spPr>
          <a:prstGeom prst="rect">
            <a:avLst/>
          </a:prstGeom>
        </p:spPr>
        <p:txBody>
          <a:bodyPr/>
          <a:lstStyle/>
          <a:p>
            <a:pPr>
              <a:buSzTx/>
              <a:buNone/>
            </a:pPr>
            <a:r>
              <a:t>Не трябва да се създават йерархии с много голяма дълбочина, тъй като това затруднява възприемането на модела.</a:t>
            </a:r>
          </a:p>
          <a:p>
            <a:pPr>
              <a:buSzTx/>
              <a:buNone/>
            </a:pPr>
            <a:r>
              <a:t>Със сигурност 2-3 нива на йерархия добре се възприема и над 7 нива зле се възприема.</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p:nvPr>
        </p:nvSpPr>
        <p:spPr>
          <a:prstGeom prst="rect">
            <a:avLst/>
          </a:prstGeom>
        </p:spPr>
        <p:txBody>
          <a:bodyPr/>
          <a:lstStyle/>
          <a:p>
            <a:pPr/>
            <a:r>
              <a:t>Използване на обобщението</a:t>
            </a:r>
          </a:p>
        </p:txBody>
      </p:sp>
      <p:sp>
        <p:nvSpPr>
          <p:cNvPr id="323" name="Shape 323"/>
          <p:cNvSpPr/>
          <p:nvPr>
            <p:ph type="body" idx="1"/>
          </p:nvPr>
        </p:nvSpPr>
        <p:spPr>
          <a:prstGeom prst="rect">
            <a:avLst/>
          </a:prstGeom>
        </p:spPr>
        <p:txBody>
          <a:bodyPr/>
          <a:lstStyle/>
          <a:p>
            <a:pPr marL="514350" indent="-514350">
              <a:buFontTx/>
              <a:buAutoNum type="arabicPeriod" startAt="1"/>
            </a:pPr>
            <a:r>
              <a:t>Обобщаването поддържа полиморфизма.</a:t>
            </a:r>
          </a:p>
          <a:p>
            <a:pPr marL="514350" indent="-514350">
              <a:buFontTx/>
              <a:buAutoNum type="arabicPeriod" startAt="1"/>
            </a:pPr>
            <a:r>
              <a:t>Обобщаването структурира описанието на обектите. Обобщението е концептуално твърдение формиращо таксономия и подреждащо обектите въз основа на техните сходства и различия.</a:t>
            </a:r>
          </a:p>
          <a:p>
            <a:pPr marL="514350" indent="-514350">
              <a:buFontTx/>
              <a:buAutoNum type="arabicPeriod" startAt="1"/>
            </a:pPr>
            <a:r>
              <a:t>Обобщаването позволява повторно използване на код.</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Класове (прод.)</a:t>
            </a:r>
          </a:p>
        </p:txBody>
      </p:sp>
      <p:sp>
        <p:nvSpPr>
          <p:cNvPr id="144" name="Shape 144"/>
          <p:cNvSpPr/>
          <p:nvPr>
            <p:ph type="body" idx="1"/>
          </p:nvPr>
        </p:nvSpPr>
        <p:spPr>
          <a:prstGeom prst="rect">
            <a:avLst/>
          </a:prstGeom>
        </p:spPr>
        <p:txBody>
          <a:bodyPr/>
          <a:lstStyle/>
          <a:p>
            <a:pPr>
              <a:buSzTx/>
              <a:buNone/>
            </a:pPr>
            <a:r>
              <a:t>Обектите на класа имат обща семантична стойност, освен задължителните общи атрибути и поведение.</a:t>
            </a:r>
          </a:p>
          <a:p>
            <a:pPr>
              <a:buSzTx/>
              <a:buNone/>
            </a:pPr>
            <a:r>
              <a:t>Интерпретацията на семантиката зависи от назначението на конкретното приложение и е субективна.</a:t>
            </a:r>
          </a:p>
          <a:p>
            <a:pPr>
              <a:buSzTx/>
              <a:buNone/>
            </a:pPr>
            <a:r>
              <a:t>Всеки обект “знае” своя собствен клас. Класът на обекта е негово неявно свойство.</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prstGeom prst="rect">
            <a:avLst/>
          </a:prstGeom>
        </p:spPr>
        <p:txBody>
          <a:bodyPr/>
          <a:lstStyle/>
          <a:p>
            <a:pPr/>
            <a:r>
              <a:t>Използване на обобщението</a:t>
            </a:r>
          </a:p>
        </p:txBody>
      </p:sp>
      <p:sp>
        <p:nvSpPr>
          <p:cNvPr id="326" name="Shape 326"/>
          <p:cNvSpPr/>
          <p:nvPr>
            <p:ph type="body" idx="1"/>
          </p:nvPr>
        </p:nvSpPr>
        <p:spPr>
          <a:xfrm>
            <a:off x="914400" y="1447800"/>
            <a:ext cx="7772400" cy="4910159"/>
          </a:xfrm>
          <a:prstGeom prst="rect">
            <a:avLst/>
          </a:prstGeom>
        </p:spPr>
        <p:txBody>
          <a:bodyPr/>
          <a:lstStyle/>
          <a:p>
            <a:pPr marL="514350" indent="-514350">
              <a:lnSpc>
                <a:spcPct val="90000"/>
              </a:lnSpc>
              <a:buSzTx/>
              <a:buNone/>
              <a:defRPr sz="2400"/>
            </a:pPr>
            <a:r>
              <a:t>Термините обобщение (</a:t>
            </a:r>
            <a:r>
              <a:t>generalization</a:t>
            </a:r>
            <a:r>
              <a:t>)</a:t>
            </a:r>
            <a:r>
              <a:t>, </a:t>
            </a:r>
            <a:r>
              <a:t>специализация (</a:t>
            </a:r>
            <a:r>
              <a:t>specialization</a:t>
            </a:r>
            <a:r>
              <a:t>)</a:t>
            </a:r>
            <a:r>
              <a:t> </a:t>
            </a:r>
            <a:r>
              <a:t>и наследяване (</a:t>
            </a:r>
            <a:r>
              <a:t>inheritance</a:t>
            </a:r>
            <a:r>
              <a:t>) описват една и съща концепция.</a:t>
            </a:r>
          </a:p>
          <a:p>
            <a:pPr marL="514350" indent="-514350">
              <a:lnSpc>
                <a:spcPct val="90000"/>
              </a:lnSpc>
              <a:buSzTx/>
              <a:buNone/>
              <a:defRPr sz="2400"/>
            </a:pPr>
            <a:r>
              <a:t>Обобщение и специализация са отношения между класове противоположни един на друг по смисъл.</a:t>
            </a:r>
          </a:p>
          <a:p>
            <a:pPr marL="514350" indent="-514350">
              <a:lnSpc>
                <a:spcPct val="90000"/>
              </a:lnSpc>
              <a:buSzTx/>
              <a:buNone/>
              <a:defRPr sz="2400"/>
            </a:pPr>
            <a:r>
              <a:t>Обобщението подчертава, че суперкласът обобщава подкласовете.</a:t>
            </a:r>
          </a:p>
          <a:p>
            <a:pPr marL="514350" indent="-514350">
              <a:lnSpc>
                <a:spcPct val="90000"/>
              </a:lnSpc>
              <a:buSzTx/>
              <a:buNone/>
              <a:defRPr sz="2400"/>
            </a:pPr>
            <a:r>
              <a:t>Специализацията подчертава, че подкласовете уточняват суперкласа.</a:t>
            </a:r>
          </a:p>
          <a:p>
            <a:pPr marL="514350" indent="-514350">
              <a:lnSpc>
                <a:spcPct val="90000"/>
              </a:lnSpc>
              <a:buSzTx/>
              <a:buNone/>
              <a:defRPr sz="2400"/>
            </a:pPr>
            <a:r>
              <a:t>Наследяването е механизъм за споделено използване на атрибути, операции и асоциации от обектите, чиито класове се намират в отношение на обобщение (специализация).</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prstGeom prst="rect">
            <a:avLst/>
          </a:prstGeom>
        </p:spPr>
        <p:txBody>
          <a:bodyPr/>
          <a:lstStyle/>
          <a:p>
            <a:pPr/>
            <a:r>
              <a:t>Подмяна на съставящите</a:t>
            </a:r>
          </a:p>
        </p:txBody>
      </p:sp>
      <p:sp>
        <p:nvSpPr>
          <p:cNvPr id="329" name="Shape 329"/>
          <p:cNvSpPr/>
          <p:nvPr>
            <p:ph type="body" idx="1"/>
          </p:nvPr>
        </p:nvSpPr>
        <p:spPr>
          <a:prstGeom prst="rect">
            <a:avLst/>
          </a:prstGeom>
        </p:spPr>
        <p:txBody>
          <a:bodyPr/>
          <a:lstStyle/>
          <a:p>
            <a:pPr>
              <a:lnSpc>
                <a:spcPct val="90000"/>
              </a:lnSpc>
              <a:buSzTx/>
              <a:buNone/>
            </a:pPr>
            <a:r>
              <a:t>Подкласът може да подменя (</a:t>
            </a:r>
            <a:r>
              <a:t>override</a:t>
            </a:r>
            <a:r>
              <a:t>)</a:t>
            </a:r>
            <a:r>
              <a:t> </a:t>
            </a:r>
            <a:r>
              <a:t>съставяща на суперкласа,  като определи при себе си съставяща със същото име.</a:t>
            </a:r>
          </a:p>
          <a:p>
            <a:pPr>
              <a:lnSpc>
                <a:spcPct val="90000"/>
              </a:lnSpc>
              <a:buSzTx/>
              <a:buNone/>
            </a:pPr>
            <a:r>
              <a:t>Подменящата съставяща (в подкласа) уточнява и заменя подменената (в суперкласа).</a:t>
            </a:r>
          </a:p>
          <a:p>
            <a:pPr>
              <a:lnSpc>
                <a:spcPct val="90000"/>
              </a:lnSpc>
              <a:buSzTx/>
              <a:buNone/>
            </a:pPr>
            <a:r>
              <a:t>Подмяната на съставяща може да е предизвикана по следните съображения:</a:t>
            </a:r>
          </a:p>
          <a:p>
            <a:pPr>
              <a:lnSpc>
                <a:spcPct val="90000"/>
              </a:lnSpc>
            </a:pPr>
            <a:r>
              <a:t>да се специфицира поведение зависещо от подкласа;</a:t>
            </a:r>
          </a:p>
          <a:p>
            <a:pPr>
              <a:lnSpc>
                <a:spcPct val="90000"/>
              </a:lnSpc>
            </a:pPr>
            <a:r>
              <a:t>да се уточни спецификацията на съставящата;</a:t>
            </a:r>
          </a:p>
          <a:p>
            <a:pPr>
              <a:lnSpc>
                <a:spcPct val="90000"/>
              </a:lnSpc>
            </a:pPr>
            <a:r>
              <a:t>да се повиши производителността.</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title"/>
          </p:nvPr>
        </p:nvSpPr>
        <p:spPr>
          <a:prstGeom prst="rect">
            <a:avLst/>
          </a:prstGeom>
        </p:spPr>
        <p:txBody>
          <a:bodyPr/>
          <a:lstStyle/>
          <a:p>
            <a:pPr/>
            <a:r>
              <a:t>Подмяна на съставящите</a:t>
            </a:r>
          </a:p>
        </p:txBody>
      </p:sp>
      <p:sp>
        <p:nvSpPr>
          <p:cNvPr id="332" name="Shape 332"/>
          <p:cNvSpPr/>
          <p:nvPr>
            <p:ph type="body" idx="1"/>
          </p:nvPr>
        </p:nvSpPr>
        <p:spPr>
          <a:prstGeom prst="rect">
            <a:avLst/>
          </a:prstGeom>
        </p:spPr>
        <p:txBody>
          <a:bodyPr/>
          <a:lstStyle/>
          <a:p>
            <a:pPr>
              <a:lnSpc>
                <a:spcPct val="90000"/>
              </a:lnSpc>
              <a:buSzTx/>
              <a:buNone/>
              <a:defRPr sz="2400"/>
            </a:pPr>
            <a:r>
              <a:t>Може да се подменят методи и стойности по премълчаване на атрибутите.</a:t>
            </a:r>
          </a:p>
          <a:p>
            <a:pPr>
              <a:lnSpc>
                <a:spcPct val="90000"/>
              </a:lnSpc>
              <a:buSzTx/>
              <a:buNone/>
              <a:defRPr sz="2400"/>
            </a:pPr>
            <a:r>
              <a:t>Не трябва да се подменя сигнатурата на съставящата. </a:t>
            </a:r>
          </a:p>
          <a:p>
            <a:pPr>
              <a:lnSpc>
                <a:spcPct val="90000"/>
              </a:lnSpc>
              <a:buSzTx/>
              <a:buNone/>
              <a:defRPr sz="2400"/>
            </a:pPr>
            <a:r>
              <a:t>Подмяната трябва да съхранява типа на атрибута, броя и типа на аргументите на операцията, а също така и типа на връщаната стойност.</a:t>
            </a:r>
          </a:p>
          <a:p>
            <a:pPr>
              <a:lnSpc>
                <a:spcPct val="90000"/>
              </a:lnSpc>
              <a:buSzTx/>
              <a:buNone/>
              <a:defRPr sz="2400"/>
            </a:pPr>
            <a:r>
              <a:t>Уточняването на тип на атрибут или на аргумент на операция (т.е. задаването на тип, който е подтип на началния тип) е вид ограничение и трябва внимателно да се използва.</a:t>
            </a:r>
          </a:p>
          <a:p>
            <a:pPr>
              <a:lnSpc>
                <a:spcPct val="90000"/>
              </a:lnSpc>
              <a:buSzTx/>
              <a:buNone/>
              <a:defRPr sz="2400"/>
            </a:pPr>
            <a:r>
              <a:t>Най-често подмяната се прилага за повишаване на производителността.</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title"/>
          </p:nvPr>
        </p:nvSpPr>
        <p:spPr>
          <a:prstGeom prst="rect">
            <a:avLst/>
          </a:prstGeom>
        </p:spPr>
        <p:txBody>
          <a:bodyPr/>
          <a:lstStyle/>
          <a:p>
            <a:pPr/>
            <a:r>
              <a:t>Подмяна на съставящите</a:t>
            </a:r>
          </a:p>
        </p:txBody>
      </p:sp>
      <p:sp>
        <p:nvSpPr>
          <p:cNvPr id="335" name="Shape 335"/>
          <p:cNvSpPr/>
          <p:nvPr>
            <p:ph type="body" idx="1"/>
          </p:nvPr>
        </p:nvSpPr>
        <p:spPr>
          <a:prstGeom prst="rect">
            <a:avLst/>
          </a:prstGeom>
        </p:spPr>
        <p:txBody>
          <a:bodyPr/>
          <a:lstStyle/>
          <a:p>
            <a:pPr>
              <a:buSzTx/>
              <a:buNone/>
            </a:pPr>
            <a:r>
              <a:t>Не трябва да се прави подмяна на съставяща, ако тя не е съгласувана с наследената от предците съставяща.</a:t>
            </a:r>
          </a:p>
          <a:p>
            <a:pPr>
              <a:buSzTx/>
              <a:buNone/>
            </a:pPr>
            <a:r>
              <a:t>Подкласът е частен случай на суперкласа и трябва да е съвместим с него във всяко отношение.</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7" name="image26.png"/>
          <p:cNvPicPr>
            <a:picLocks noChangeAspect="1"/>
          </p:cNvPicPr>
          <p:nvPr/>
        </p:nvPicPr>
        <p:blipFill>
          <a:blip r:embed="rId2">
            <a:extLst/>
          </a:blip>
          <a:stretch>
            <a:fillRect/>
          </a:stretch>
        </p:blipFill>
        <p:spPr>
          <a:xfrm>
            <a:off x="1571605" y="117683"/>
            <a:ext cx="6000792" cy="6622637"/>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prstGeom prst="rect">
            <a:avLst/>
          </a:prstGeom>
        </p:spPr>
        <p:txBody>
          <a:bodyPr/>
          <a:lstStyle>
            <a:lvl1pPr defTabSz="859536">
              <a:defRPr sz="3759"/>
            </a:lvl1pPr>
          </a:lstStyle>
          <a:p>
            <a:pPr/>
            <a:r>
              <a:t>Навигация в модела на класовете</a:t>
            </a:r>
          </a:p>
        </p:txBody>
      </p:sp>
      <p:sp>
        <p:nvSpPr>
          <p:cNvPr id="340" name="Shape 340"/>
          <p:cNvSpPr/>
          <p:nvPr>
            <p:ph type="body" idx="1"/>
          </p:nvPr>
        </p:nvSpPr>
        <p:spPr>
          <a:prstGeom prst="rect">
            <a:avLst/>
          </a:prstGeom>
        </p:spPr>
        <p:txBody>
          <a:bodyPr/>
          <a:lstStyle/>
          <a:p>
            <a:pPr>
              <a:buSzTx/>
              <a:buNone/>
            </a:pPr>
            <a:r>
              <a:t>Навигацията в модела на класовете ни позволява да открием скрити дефекти в модела.</a:t>
            </a:r>
          </a:p>
          <a:p>
            <a:pPr>
              <a:buSzTx/>
              <a:buNone/>
            </a:pPr>
            <a:r>
              <a:t>Навигацията може да е ръчна или да се използват навигационни изрази написани на </a:t>
            </a:r>
            <a:r>
              <a:t>OCL (Object Constraint Language – </a:t>
            </a:r>
            <a:r>
              <a:t>Език за ограничения на цялостност върху обекти</a:t>
            </a:r>
            <a:r>
              <a:t>)</a:t>
            </a:r>
            <a:r>
              <a:t>.</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lvl1pPr defTabSz="886968">
              <a:defRPr sz="3492"/>
            </a:lvl1pPr>
          </a:lstStyle>
          <a:p>
            <a:pPr/>
            <a:r>
              <a:t>Модел на класовете за управление сметките с кредитни карти</a:t>
            </a:r>
          </a:p>
        </p:txBody>
      </p:sp>
      <p:pic>
        <p:nvPicPr>
          <p:cNvPr id="343" name="image27.png"/>
          <p:cNvPicPr>
            <a:picLocks noChangeAspect="1"/>
          </p:cNvPicPr>
          <p:nvPr/>
        </p:nvPicPr>
        <p:blipFill>
          <a:blip r:embed="rId2">
            <a:extLst/>
          </a:blip>
          <a:stretch>
            <a:fillRect/>
          </a:stretch>
        </p:blipFill>
        <p:spPr>
          <a:xfrm>
            <a:off x="1285852" y="1500174"/>
            <a:ext cx="7215238" cy="5188947"/>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title"/>
          </p:nvPr>
        </p:nvSpPr>
        <p:spPr>
          <a:prstGeom prst="rect">
            <a:avLst/>
          </a:prstGeom>
        </p:spPr>
        <p:txBody>
          <a:bodyPr/>
          <a:lstStyle/>
          <a:p>
            <a:pPr defTabSz="886968">
              <a:defRPr sz="3492"/>
            </a:pPr>
            <a:r>
              <a:t>Проследяване на моделите с </a:t>
            </a:r>
            <a:r>
              <a:t>OCL </a:t>
            </a:r>
            <a:r>
              <a:t>конструкции</a:t>
            </a:r>
          </a:p>
        </p:txBody>
      </p:sp>
      <p:sp>
        <p:nvSpPr>
          <p:cNvPr id="346" name="Shape 346"/>
          <p:cNvSpPr/>
          <p:nvPr>
            <p:ph type="body" idx="1"/>
          </p:nvPr>
        </p:nvSpPr>
        <p:spPr>
          <a:prstGeom prst="rect">
            <a:avLst/>
          </a:prstGeom>
        </p:spPr>
        <p:txBody>
          <a:bodyPr/>
          <a:lstStyle/>
          <a:p>
            <a:pPr>
              <a:buSzTx/>
              <a:buNone/>
              <a:defRPr sz="2400"/>
            </a:pPr>
            <a:r>
              <a:t>Атрибути. </a:t>
            </a:r>
            <a:r>
              <a:t>OCL </a:t>
            </a:r>
            <a:r>
              <a:t>позволява да се преход от обект към стойността на даден негов атрибут. Използва се точковата нотация. Същата нотация се прилага и към множество атрибути, като резултата е множество от стойности.</a:t>
            </a:r>
          </a:p>
          <a:p>
            <a:pPr>
              <a:buSzTx/>
              <a:buNone/>
              <a:defRPr sz="2400"/>
            </a:pPr>
            <a:r>
              <a:t>Операции.  За извикване на операция за даден обект или множество от обекти също се използва точковата нотация. Има и предефинирани </a:t>
            </a:r>
            <a:r>
              <a:t>OCL </a:t>
            </a:r>
            <a:r>
              <a:t>операции, които могат да се извикват за обектите.</a:t>
            </a:r>
            <a:br/>
            <a:r>
              <a:t>Специални операции има които се прилагат към множество обекти. В този случай се ползва вместо точка знака -</a:t>
            </a:r>
            <a:r>
              <a:t>&gt;.</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title"/>
          </p:nvPr>
        </p:nvSpPr>
        <p:spPr>
          <a:prstGeom prst="rect">
            <a:avLst/>
          </a:prstGeom>
        </p:spPr>
        <p:txBody>
          <a:bodyPr/>
          <a:lstStyle/>
          <a:p>
            <a:pPr defTabSz="886968">
              <a:defRPr sz="3492"/>
            </a:pPr>
            <a:r>
              <a:t>Проследяване на моделите с </a:t>
            </a:r>
            <a:r>
              <a:t>OCL </a:t>
            </a:r>
            <a:r>
              <a:t>конструкции</a:t>
            </a:r>
          </a:p>
        </p:txBody>
      </p:sp>
      <p:sp>
        <p:nvSpPr>
          <p:cNvPr id="349" name="Shape 349"/>
          <p:cNvSpPr/>
          <p:nvPr>
            <p:ph type="body" idx="1"/>
          </p:nvPr>
        </p:nvSpPr>
        <p:spPr>
          <a:prstGeom prst="rect">
            <a:avLst/>
          </a:prstGeom>
        </p:spPr>
        <p:txBody>
          <a:bodyPr/>
          <a:lstStyle/>
          <a:p>
            <a:pPr>
              <a:lnSpc>
                <a:spcPct val="90000"/>
              </a:lnSpc>
              <a:buSzTx/>
              <a:buNone/>
              <a:defRPr sz="2400"/>
            </a:pPr>
            <a:r>
              <a:t>Прости асоциации. Точка се използва за проследяване на асоциация и преход към целевия край. Последният може да бъде зададен с името си или с името на класа, ако това не създава нееднозначност.</a:t>
            </a:r>
          </a:p>
          <a:p>
            <a:pPr>
              <a:lnSpc>
                <a:spcPct val="90000"/>
              </a:lnSpc>
              <a:buSzTx/>
              <a:buNone/>
              <a:defRPr sz="2400"/>
            </a:pPr>
            <a:r>
              <a:t>Квалифицирани асоциации. Стойността на квалификатора се задава в квадратни скоби. Квалификаторът може да се игнорира и тогава се проследява асоциацията като обикновена такава.</a:t>
            </a:r>
          </a:p>
          <a:p>
            <a:pPr>
              <a:lnSpc>
                <a:spcPct val="90000"/>
              </a:lnSpc>
              <a:buSzTx/>
              <a:buNone/>
              <a:defRPr sz="2400"/>
            </a:pPr>
            <a:r>
              <a:t>Класове на асоциации. По връзката, която е екземпляр на класа на асоциацията може да се намерят участващите във връзката обекти и обратно.</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title"/>
          </p:nvPr>
        </p:nvSpPr>
        <p:spPr>
          <a:prstGeom prst="rect">
            <a:avLst/>
          </a:prstGeom>
        </p:spPr>
        <p:txBody>
          <a:bodyPr/>
          <a:lstStyle/>
          <a:p>
            <a:pPr defTabSz="886968">
              <a:defRPr sz="3492"/>
            </a:pPr>
            <a:r>
              <a:t>Проследяване на моделите с </a:t>
            </a:r>
            <a:r>
              <a:t>OCL </a:t>
            </a:r>
            <a:r>
              <a:t>конструкции</a:t>
            </a:r>
          </a:p>
        </p:txBody>
      </p:sp>
      <p:sp>
        <p:nvSpPr>
          <p:cNvPr id="352" name="Shape 352"/>
          <p:cNvSpPr/>
          <p:nvPr>
            <p:ph type="body" idx="1"/>
          </p:nvPr>
        </p:nvSpPr>
        <p:spPr>
          <a:prstGeom prst="rect">
            <a:avLst/>
          </a:prstGeom>
        </p:spPr>
        <p:txBody>
          <a:bodyPr/>
          <a:lstStyle/>
          <a:p>
            <a:pPr>
              <a:buSzTx/>
              <a:buNone/>
            </a:pPr>
            <a:r>
              <a:t>Обобщения. Проследяване на йерархията на обобщенията е неявно и вградено в </a:t>
            </a:r>
            <a:r>
              <a:t>OCL.</a:t>
            </a:r>
          </a:p>
          <a:p>
            <a:pPr>
              <a:buSzTx/>
              <a:buNone/>
            </a:pPr>
            <a:r>
              <a:t>Филтри. Има няколко вида филтри. Те се прилагат за селекция на обекти от дадено множество обекти.</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Класове (прод.)</a:t>
            </a:r>
          </a:p>
        </p:txBody>
      </p:sp>
      <p:sp>
        <p:nvSpPr>
          <p:cNvPr id="147" name="Shape 147"/>
          <p:cNvSpPr/>
          <p:nvPr>
            <p:ph type="body" idx="1"/>
          </p:nvPr>
        </p:nvSpPr>
        <p:spPr>
          <a:prstGeom prst="rect">
            <a:avLst/>
          </a:prstGeom>
        </p:spPr>
        <p:txBody>
          <a:bodyPr/>
          <a:lstStyle/>
          <a:p>
            <a:pPr>
              <a:buSzTx/>
              <a:buNone/>
            </a:pPr>
            <a:r>
              <a:t>Групирането на обектите в класове е абстракция в рамките на задачата.</a:t>
            </a:r>
          </a:p>
          <a:p>
            <a:pPr>
              <a:buSzTx/>
              <a:buNone/>
            </a:pPr>
            <a:r>
              <a:t>Общите определения (напр. име на клас, имена на атрибутите) се съхраняват отделно за всеки клас, а не за всеки екземпляр.</a:t>
            </a:r>
          </a:p>
          <a:p>
            <a:pPr>
              <a:buSzTx/>
              <a:buNone/>
            </a:pPr>
            <a:r>
              <a:t>Операциите се пишат само веднъж за целия клас като обектите на класа имат възможност повторно да използват да този код.</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title"/>
          </p:nvPr>
        </p:nvSpPr>
        <p:spPr>
          <a:prstGeom prst="rect">
            <a:avLst/>
          </a:prstGeom>
        </p:spPr>
        <p:txBody>
          <a:bodyPr/>
          <a:lstStyle>
            <a:lvl1pPr>
              <a:defRPr sz="3200"/>
            </a:lvl1pPr>
          </a:lstStyle>
          <a:p>
            <a:pPr/>
            <a:r>
              <a:t>Проследяването на няколко асоциации може да върне мултимножество</a:t>
            </a:r>
          </a:p>
        </p:txBody>
      </p:sp>
      <p:pic>
        <p:nvPicPr>
          <p:cNvPr id="355" name="image28.png"/>
          <p:cNvPicPr>
            <a:picLocks noChangeAspect="1"/>
          </p:cNvPicPr>
          <p:nvPr/>
        </p:nvPicPr>
        <p:blipFill>
          <a:blip r:embed="rId2">
            <a:extLst/>
          </a:blip>
          <a:stretch>
            <a:fillRect/>
          </a:stretch>
        </p:blipFill>
        <p:spPr>
          <a:xfrm>
            <a:off x="1928794" y="1357297"/>
            <a:ext cx="6929487" cy="5297892"/>
          </a:xfrm>
          <a:prstGeom prst="rect">
            <a:avLst/>
          </a:prstGeom>
          <a:ln w="12700">
            <a:miter lim="400000"/>
          </a:ln>
        </p:spPr>
      </p:pic>
      <p:sp>
        <p:nvSpPr>
          <p:cNvPr id="356" name="Shape 356"/>
          <p:cNvSpPr/>
          <p:nvPr/>
        </p:nvSpPr>
        <p:spPr>
          <a:xfrm>
            <a:off x="214282" y="1571612"/>
            <a:ext cx="1358315"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a:t>
            </a:r>
            <a:br/>
            <a:r>
              <a:t>класовете</a:t>
            </a:r>
          </a:p>
        </p:txBody>
      </p:sp>
      <p:sp>
        <p:nvSpPr>
          <p:cNvPr id="357" name="Shape 357"/>
          <p:cNvSpPr/>
          <p:nvPr/>
        </p:nvSpPr>
        <p:spPr>
          <a:xfrm>
            <a:off x="214282" y="2714619"/>
            <a:ext cx="1415465"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Диаграма на</a:t>
            </a:r>
          </a:p>
          <a:p>
            <a:pPr/>
            <a:r>
              <a:t>обектите</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p>
            <a:pPr/>
            <a:r>
              <a:t>Примери на </a:t>
            </a:r>
            <a:r>
              <a:t>OCL </a:t>
            </a:r>
            <a:r>
              <a:t>изрази</a:t>
            </a:r>
          </a:p>
        </p:txBody>
      </p:sp>
      <p:sp>
        <p:nvSpPr>
          <p:cNvPr id="360" name="Shape 360"/>
          <p:cNvSpPr/>
          <p:nvPr>
            <p:ph type="body" idx="1"/>
          </p:nvPr>
        </p:nvSpPr>
        <p:spPr>
          <a:xfrm>
            <a:off x="142843" y="1447800"/>
            <a:ext cx="9001157" cy="5195910"/>
          </a:xfrm>
          <a:prstGeom prst="rect">
            <a:avLst/>
          </a:prstGeom>
        </p:spPr>
        <p:txBody>
          <a:bodyPr/>
          <a:lstStyle/>
          <a:p>
            <a:pPr>
              <a:lnSpc>
                <a:spcPct val="90000"/>
              </a:lnSpc>
              <a:buSzTx/>
              <a:buNone/>
              <a:defRPr sz="2000"/>
            </a:pPr>
            <a:r>
              <a:t>Какви транзакции са извършени по дадена сметка за определен период от време?</a:t>
            </a:r>
          </a:p>
          <a:p>
            <a:pPr>
              <a:lnSpc>
                <a:spcPct val="90000"/>
              </a:lnSpc>
              <a:buSzTx/>
              <a:buNone/>
              <a:defRPr sz="2000"/>
            </a:pPr>
            <a:r>
              <a:t>aCreditCardAccount.Statement.Transaction-&gt;select(aStartDate &lt;= transactionDate  and transactionDate &lt;= anEndDate)</a:t>
            </a:r>
          </a:p>
          <a:p>
            <a:pPr>
              <a:lnSpc>
                <a:spcPct val="90000"/>
              </a:lnSpc>
              <a:buSzTx/>
              <a:buNone/>
              <a:defRPr sz="2000"/>
            </a:pPr>
            <a:r>
              <a:t>Какъв обем транзакции е обработен от дадена институция за последната година?</a:t>
            </a:r>
          </a:p>
          <a:p>
            <a:pPr>
              <a:lnSpc>
                <a:spcPct val="90000"/>
              </a:lnSpc>
              <a:buSzTx/>
              <a:buNone/>
              <a:defRPr sz="2000"/>
            </a:pPr>
            <a:r>
              <a:t>anInstitution.CreditCardAccount.Statement.Transaction-&gt;select(aStartDate &lt;= transactionDate and transactionDate &lt;= anEndDate).amount-&gt;sum()</a:t>
            </a:r>
          </a:p>
          <a:p>
            <a:pPr>
              <a:lnSpc>
                <a:spcPct val="90000"/>
              </a:lnSpc>
              <a:buSzTx/>
              <a:buNone/>
              <a:defRPr sz="2000"/>
            </a:pPr>
            <a:r>
              <a:t>Кои клиенти са плащали с кредитни карти в даден магазин?</a:t>
            </a:r>
          </a:p>
          <a:p>
            <a:pPr>
              <a:lnSpc>
                <a:spcPct val="90000"/>
              </a:lnSpc>
              <a:buSzTx/>
              <a:buNone/>
              <a:defRPr sz="2000"/>
            </a:pPr>
            <a:r>
              <a:t>aMerchant.Purchase-&gt;select(aStartDate &lt;= transactionDate and transactionDate &lt;= anEndDate).Statement.CreditCardAccount.MailingAddress.Customer-&gt;asSet()</a:t>
            </a:r>
          </a:p>
          <a:p>
            <a:pPr>
              <a:lnSpc>
                <a:spcPct val="90000"/>
              </a:lnSpc>
              <a:buSzTx/>
              <a:buNone/>
              <a:defRPr sz="2000"/>
            </a:pPr>
            <a:r>
              <a:t>Колко сметки за кредитни карти има даден клиент в даден момент?</a:t>
            </a:r>
          </a:p>
          <a:p>
            <a:pPr>
              <a:lnSpc>
                <a:spcPct val="90000"/>
              </a:lnSpc>
              <a:buSzTx/>
              <a:buNone/>
              <a:defRPr sz="2000"/>
            </a:pPr>
            <a:r>
              <a:t>aCustomer.MailingAddress.CreditCardAccount-&gt;size()</a:t>
            </a:r>
          </a:p>
          <a:p>
            <a:pPr>
              <a:lnSpc>
                <a:spcPct val="90000"/>
              </a:lnSpc>
              <a:buSzTx/>
              <a:buNone/>
              <a:defRPr sz="2000"/>
            </a:pPr>
            <a:r>
              <a:t>Какъв е максималния кредит на даден клиент по всички негови сметки?</a:t>
            </a:r>
          </a:p>
          <a:p>
            <a:pPr>
              <a:lnSpc>
                <a:spcPct val="90000"/>
              </a:lnSpc>
              <a:buSzTx/>
              <a:buNone/>
              <a:defRPr sz="2000"/>
            </a:pPr>
            <a:r>
              <a:t>aCustomer.MailingAddress.CreditCardAccount.maximumCredit-&gt;sum()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Диаграма на класовете</a:t>
            </a:r>
          </a:p>
        </p:txBody>
      </p:sp>
      <p:sp>
        <p:nvSpPr>
          <p:cNvPr id="150" name="Shape 150"/>
          <p:cNvSpPr/>
          <p:nvPr>
            <p:ph type="body" idx="1"/>
          </p:nvPr>
        </p:nvSpPr>
        <p:spPr>
          <a:prstGeom prst="rect">
            <a:avLst/>
          </a:prstGeom>
        </p:spPr>
        <p:txBody>
          <a:bodyPr/>
          <a:lstStyle/>
          <a:p>
            <a:pPr>
              <a:lnSpc>
                <a:spcPct val="80000"/>
              </a:lnSpc>
              <a:buSzTx/>
              <a:buNone/>
              <a:defRPr sz="2200"/>
            </a:pPr>
            <a:r>
              <a:t>Структурата се моделира с диаграми на класовете и диаграми на обектите.</a:t>
            </a:r>
          </a:p>
          <a:p>
            <a:pPr>
              <a:lnSpc>
                <a:spcPct val="80000"/>
              </a:lnSpc>
              <a:buSzTx/>
              <a:buNone/>
              <a:defRPr sz="2200"/>
            </a:pPr>
            <a:r>
              <a:t>Диаграмата на класовете описва модела на класовете и отношенията между тях (т.е. възможните обекти) чрез графична нотация.</a:t>
            </a:r>
          </a:p>
          <a:p>
            <a:pPr>
              <a:lnSpc>
                <a:spcPct val="80000"/>
              </a:lnSpc>
              <a:buSzTx/>
              <a:buNone/>
              <a:defRPr sz="2200"/>
            </a:pPr>
            <a:r>
              <a:t>Диаграмите на класовете са полезни както за абстрактно моделиране, така и за проектиране на конкретни програми.</a:t>
            </a:r>
          </a:p>
          <a:p>
            <a:pPr>
              <a:lnSpc>
                <a:spcPct val="80000"/>
              </a:lnSpc>
              <a:buSzTx/>
              <a:buNone/>
              <a:defRPr sz="2200"/>
            </a:pPr>
            <a:r>
              <a:t>Диаграмите на обектите изобразяват отделни обекти и отношенията между тях. Те се използват за документиране на тестови ситуации и обсъждане на примери.</a:t>
            </a:r>
          </a:p>
          <a:p>
            <a:pPr>
              <a:lnSpc>
                <a:spcPct val="80000"/>
              </a:lnSpc>
              <a:buSzTx/>
              <a:buNone/>
              <a:defRPr sz="2200"/>
            </a:pPr>
            <a:r>
              <a:t>Диаграмата на класовете описва безброй много диаграми на обектите.</a:t>
            </a:r>
          </a:p>
          <a:p>
            <a:pPr>
              <a:lnSpc>
                <a:spcPct val="80000"/>
              </a:lnSpc>
              <a:buSzTx/>
              <a:buNone/>
              <a:defRPr sz="2200"/>
            </a:pPr>
            <a:r>
              <a:t>Обикновено имената на класовете започват с главна буква.</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Класове и обекти </a:t>
            </a:r>
          </a:p>
        </p:txBody>
      </p:sp>
      <p:pic>
        <p:nvPicPr>
          <p:cNvPr id="153" name="image2.png"/>
          <p:cNvPicPr>
            <a:picLocks noChangeAspect="1"/>
          </p:cNvPicPr>
          <p:nvPr/>
        </p:nvPicPr>
        <p:blipFill>
          <a:blip r:embed="rId2">
            <a:extLst/>
          </a:blip>
          <a:stretch>
            <a:fillRect/>
          </a:stretch>
        </p:blipFill>
        <p:spPr>
          <a:xfrm>
            <a:off x="357150" y="3214685"/>
            <a:ext cx="8429684" cy="428629"/>
          </a:xfrm>
          <a:prstGeom prst="rect">
            <a:avLst/>
          </a:prstGeom>
          <a:ln w="12700">
            <a:miter lim="400000"/>
          </a:ln>
        </p:spPr>
      </p:pic>
      <p:sp>
        <p:nvSpPr>
          <p:cNvPr id="154" name="Shape 154"/>
          <p:cNvSpPr/>
          <p:nvPr/>
        </p:nvSpPr>
        <p:spPr>
          <a:xfrm>
            <a:off x="500034" y="4429131"/>
            <a:ext cx="602082"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Клас</a:t>
            </a:r>
          </a:p>
        </p:txBody>
      </p:sp>
      <p:sp>
        <p:nvSpPr>
          <p:cNvPr id="155" name="Shape 155"/>
          <p:cNvSpPr/>
          <p:nvPr/>
        </p:nvSpPr>
        <p:spPr>
          <a:xfrm>
            <a:off x="2357421" y="4429131"/>
            <a:ext cx="8417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Обекти</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Equity">
      <a:majorFont>
        <a:latin typeface="Helvetica"/>
        <a:ea typeface="Helvetica"/>
        <a:cs typeface="Helvetica"/>
      </a:majorFont>
      <a:minorFont>
        <a:latin typeface="Perpetua"/>
        <a:ea typeface="Perpetua"/>
        <a:cs typeface="Perpetua"/>
      </a:minorFont>
    </a:fontScheme>
    <a:fmtScheme name="Equ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Equity">
      <a:majorFont>
        <a:latin typeface="Helvetica"/>
        <a:ea typeface="Helvetica"/>
        <a:cs typeface="Helvetica"/>
      </a:majorFont>
      <a:minorFont>
        <a:latin typeface="Perpetua"/>
        <a:ea typeface="Perpetua"/>
        <a:cs typeface="Perpetua"/>
      </a:minorFont>
    </a:fontScheme>
    <a:fmtScheme name="Equ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