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63" r:id="rId3"/>
    <p:sldId id="280" r:id="rId4"/>
    <p:sldId id="28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11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6" autoAdjust="0"/>
    <p:restoredTop sz="69603" autoAdjust="0"/>
  </p:normalViewPr>
  <p:slideViewPr>
    <p:cSldViewPr snapToGrid="0">
      <p:cViewPr varScale="1">
        <p:scale>
          <a:sx n="85" d="100"/>
          <a:sy n="85" d="100"/>
        </p:scale>
        <p:origin x="60" y="6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14:11:54.062" idx="5">
    <p:pos x="2936" y="704"/>
    <p:text>밑에 노트 참고해주세요!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13:16:13.677" idx="3">
    <p:pos x="2028" y="809"/>
    <p:text>밑에 노트설명 먼저 읽어주세요!!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82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미분에서는 순간변화율과 평균변화율을 알아야 한다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평균변화량은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F(x)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라는 빨간 곡선이 주어졌을 때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그리고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라는 점이 주어졌을 때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평균변화율은 위와 같은 수식으로 구합니다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변한것을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삼각형으로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그릴때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변한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변화량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b-a  (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밑변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&lt;- x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변화량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F(a) – f(b) :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높이 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&lt;- y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변화량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두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변화량을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나누면 비율이 된다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그게 평균 변화율이다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미분의 개념은 순간변화율이다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라는 점에서의 순간변화율을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생각해 보면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라는 점이 곡선을 따라서 점점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점으로 가면 순간순간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변화마다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작은 삼각형을 그려서 값을 구할 수 있는데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그러다 어느 한 점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도달했을 때 이때의 평균변화율을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순간변화율이라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한다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한없이 가까워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질때의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평균변화율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점에서의 접선의 기울기이다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정의로는 평균변화율의 극한값이다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미분은 이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라는 점을 모든 점이라고 생각하는 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점에서의 순간 변화율을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모은것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도함수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순간변화율을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함수값으로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가지는 함수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15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32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 smtClean="0"/>
              <a:t>왜 극대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극소 값이여야 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Likelihood (</a:t>
            </a:r>
            <a:r>
              <a:rPr lang="ko-KR" altLang="en-US" baseline="0" dirty="0" err="1" smtClean="0"/>
              <a:t>라이클리후드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가능도함수를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가능도 함수란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자료 데이터</a:t>
            </a:r>
            <a:r>
              <a:rPr lang="en-US" altLang="ko-KR" dirty="0" smtClean="0"/>
              <a:t>(x)</a:t>
            </a:r>
            <a:r>
              <a:rPr lang="ko-KR" altLang="en-US" dirty="0" smtClean="0"/>
              <a:t>가 주어졌을 때 특정 </a:t>
            </a:r>
            <a:r>
              <a:rPr lang="ko-KR" altLang="en-US" dirty="0" err="1" smtClean="0"/>
              <a:t>모수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u</a:t>
            </a:r>
            <a:r>
              <a:rPr lang="en-US" altLang="ko-KR" baseline="0" dirty="0" smtClean="0"/>
              <a:t> (&lt;- </a:t>
            </a:r>
            <a:r>
              <a:rPr lang="ko-KR" altLang="en-US" dirty="0" err="1" smtClean="0"/>
              <a:t>뮤라고</a:t>
            </a:r>
            <a:r>
              <a:rPr lang="ko-KR" altLang="en-US" dirty="0" smtClean="0"/>
              <a:t> 읽습니다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정하는 지점을 가장 높은 지점이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모수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정하는 개념이다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자료를 가장 잘 설명하는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값을 정하는 함수이다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가능도함수를 짧은 예를 들면</a:t>
            </a:r>
            <a:r>
              <a:rPr lang="en-US" altLang="ko-KR" dirty="0" smtClean="0"/>
              <a:t>, 6,7,8</a:t>
            </a:r>
            <a:r>
              <a:rPr lang="ko-KR" altLang="en-US" dirty="0" smtClean="0"/>
              <a:t>이라는 데이터를 받으면 여기서 평균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정할 때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될 확률이 가장 높다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모수</a:t>
            </a:r>
            <a:r>
              <a:rPr lang="en-US" altLang="ko-KR" dirty="0" smtClean="0"/>
              <a:t>( u=</a:t>
            </a:r>
            <a:r>
              <a:rPr lang="ko-KR" altLang="en-US" dirty="0" smtClean="0"/>
              <a:t>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MLE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그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특정 값을 극대 값으로 정한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추정량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 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결국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모수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(parameter :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모집단의 특성을 수치로 나타낸 것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찾기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위해서는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미분으로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접선의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기울기가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찾는 것이다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85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335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1424" y="4873162"/>
            <a:ext cx="964836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미분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이란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함수가 주어졌을 때 </a:t>
            </a:r>
            <a:r>
              <a:rPr lang="ko-KR" altLang="en-US" dirty="0" err="1" smtClean="0"/>
              <a:t>도함수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(x</a:t>
            </a:r>
            <a:r>
              <a:rPr lang="ko-KR" altLang="en-US" dirty="0" smtClean="0"/>
              <a:t>가 바뀔 때마다 생기는 순간 변화율을 구하는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구하는 과정이다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633447" y="942086"/>
            <a:ext cx="6999160" cy="3522979"/>
            <a:chOff x="4633447" y="942086"/>
            <a:chExt cx="6999160" cy="3522979"/>
          </a:xfrm>
        </p:grpSpPr>
        <p:grpSp>
          <p:nvGrpSpPr>
            <p:cNvPr id="14" name="그룹 13"/>
            <p:cNvGrpSpPr/>
            <p:nvPr/>
          </p:nvGrpSpPr>
          <p:grpSpPr>
            <a:xfrm>
              <a:off x="4633447" y="942086"/>
              <a:ext cx="6999160" cy="3522979"/>
              <a:chOff x="4979136" y="847661"/>
              <a:chExt cx="6999160" cy="352297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979136" y="1348124"/>
                <a:ext cx="3895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평균 변화율</a:t>
                </a:r>
                <a:endParaRPr lang="ko-KR" altLang="en-US" dirty="0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688" t="177" r="-257" b="6346"/>
              <a:stretch/>
            </p:blipFill>
            <p:spPr>
              <a:xfrm>
                <a:off x="6926998" y="847661"/>
                <a:ext cx="1420917" cy="1095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848816" y="2034503"/>
                <a:ext cx="5915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평균 변화 량은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가 변할 때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의 변화 량을 말한다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79136" y="2893312"/>
                <a:ext cx="69991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순간 변화율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	</a:t>
                </a:r>
                <a:r>
                  <a:rPr lang="ko-KR" altLang="en-US" dirty="0" smtClean="0"/>
                  <a:t>곡선이 직선에 점점 가까워 질 때 </a:t>
                </a:r>
                <a:r>
                  <a:rPr lang="en-US" altLang="ko-KR" dirty="0" smtClean="0"/>
                  <a:t>a </a:t>
                </a:r>
                <a:r>
                  <a:rPr lang="ko-KR" altLang="en-US" dirty="0" smtClean="0"/>
                  <a:t>점에서의 순간 변화율</a:t>
                </a:r>
                <a:r>
                  <a:rPr lang="en-US" altLang="ko-KR" dirty="0" smtClean="0"/>
                  <a:t>, 	</a:t>
                </a:r>
                <a:r>
                  <a:rPr lang="ko-KR" altLang="en-US" dirty="0" smtClean="0"/>
                  <a:t>또는 평균 변화율의 극한 값으로 접선의 기울기 이다</a:t>
                </a:r>
                <a:r>
                  <a:rPr lang="en-US" altLang="ko-KR" dirty="0" smtClean="0"/>
                  <a:t>. </a:t>
                </a:r>
                <a:endParaRPr lang="ko-KR" altLang="en-US" dirty="0"/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3" t="12592" r="54730" b="74413"/>
            <a:stretch/>
          </p:blipFill>
          <p:spPr>
            <a:xfrm>
              <a:off x="6303581" y="2987737"/>
              <a:ext cx="674323" cy="310876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699824" y="1232624"/>
            <a:ext cx="3729936" cy="3340930"/>
            <a:chOff x="699824" y="1232624"/>
            <a:chExt cx="3729936" cy="3340930"/>
          </a:xfrm>
        </p:grpSpPr>
        <p:grpSp>
          <p:nvGrpSpPr>
            <p:cNvPr id="30" name="그룹 29"/>
            <p:cNvGrpSpPr/>
            <p:nvPr/>
          </p:nvGrpSpPr>
          <p:grpSpPr>
            <a:xfrm>
              <a:off x="699824" y="1232624"/>
              <a:ext cx="3729936" cy="3340930"/>
              <a:chOff x="699824" y="1232624"/>
              <a:chExt cx="3729936" cy="334093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699824" y="1232624"/>
                <a:ext cx="3729936" cy="3340930"/>
                <a:chOff x="699824" y="1232624"/>
                <a:chExt cx="3729936" cy="3340930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295" t="79" r="-842" b="8090"/>
                <a:stretch/>
              </p:blipFill>
              <p:spPr>
                <a:xfrm>
                  <a:off x="699824" y="1232624"/>
                  <a:ext cx="3729936" cy="3340930"/>
                </a:xfrm>
                <a:prstGeom prst="rect">
                  <a:avLst/>
                </a:prstGeom>
              </p:spPr>
            </p:pic>
            <p:cxnSp>
              <p:nvCxnSpPr>
                <p:cNvPr id="17" name="직선 연결선 16"/>
                <p:cNvCxnSpPr/>
                <p:nvPr/>
              </p:nvCxnSpPr>
              <p:spPr>
                <a:xfrm flipV="1">
                  <a:off x="1272853" y="1442549"/>
                  <a:ext cx="2833648" cy="2553376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직선 화살표 연결선 23"/>
              <p:cNvCxnSpPr/>
              <p:nvPr/>
            </p:nvCxnSpPr>
            <p:spPr>
              <a:xfrm flipH="1">
                <a:off x="2156108" y="2987737"/>
                <a:ext cx="84205" cy="2024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화살표 연결선 37"/>
            <p:cNvCxnSpPr/>
            <p:nvPr/>
          </p:nvCxnSpPr>
          <p:spPr>
            <a:xfrm flipV="1">
              <a:off x="2055446" y="3190167"/>
              <a:ext cx="111673" cy="16060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6258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7741" y="1084516"/>
            <a:ext cx="1067934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미분을 왜 해야 하는 걸까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	</a:t>
            </a:r>
            <a:r>
              <a:rPr lang="ko-KR" altLang="en-US" sz="2100" dirty="0" smtClean="0"/>
              <a:t>미분이 가능한 연속적인 함수에 대하여 접선의 기울기를 통해 함수의 </a:t>
            </a:r>
            <a:endParaRPr lang="en-US" altLang="ko-KR" sz="2100" dirty="0" smtClean="0"/>
          </a:p>
          <a:p>
            <a:pPr>
              <a:lnSpc>
                <a:spcPct val="150000"/>
              </a:lnSpc>
            </a:pPr>
            <a:r>
              <a:rPr lang="en-US" altLang="ko-KR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극대 값</a:t>
            </a:r>
            <a:r>
              <a:rPr lang="en-US" altLang="ko-KR" sz="2300" dirty="0" smtClean="0"/>
              <a:t>,</a:t>
            </a:r>
            <a:r>
              <a:rPr lang="en-US" altLang="ko-KR" sz="2100" dirty="0" smtClean="0"/>
              <a:t> </a:t>
            </a:r>
            <a:r>
              <a:rPr lang="ko-KR" alt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극소 </a:t>
            </a:r>
            <a:r>
              <a:rPr lang="ko-KR" alt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</a:t>
            </a:r>
            <a:r>
              <a:rPr lang="ko-KR" altLang="en-US" sz="2100" dirty="0" smtClean="0"/>
              <a:t>을 구할 수 있기 때문이다</a:t>
            </a:r>
            <a:r>
              <a:rPr lang="en-US" altLang="ko-KR" sz="2100" dirty="0" smtClean="0"/>
              <a:t>. </a:t>
            </a:r>
            <a:endParaRPr lang="ko-KR" altLang="en-US" sz="21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874952" y="3305398"/>
            <a:ext cx="5751492" cy="2400657"/>
            <a:chOff x="5792890" y="3250868"/>
            <a:chExt cx="5751492" cy="2400657"/>
          </a:xfrm>
        </p:grpSpPr>
        <p:sp>
          <p:nvSpPr>
            <p:cNvPr id="4" name="TextBox 3"/>
            <p:cNvSpPr txBox="1"/>
            <p:nvPr/>
          </p:nvSpPr>
          <p:spPr>
            <a:xfrm>
              <a:off x="5792890" y="3250868"/>
              <a:ext cx="575149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 smtClean="0"/>
                <a:t>미분은 순간 변화율이고 또한 접선의 기울기이다</a:t>
              </a:r>
              <a:r>
                <a:rPr lang="en-US" altLang="ko-KR" sz="2000" dirty="0" smtClean="0"/>
                <a:t>. </a:t>
              </a:r>
              <a:r>
                <a:rPr lang="ko-KR" altLang="en-US" sz="2000" dirty="0" smtClean="0"/>
                <a:t>우리가 함수의 꼭지점 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여기선 극대 값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을 찾기 위해서 순간 변화율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또는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접선의 기울기가 </a:t>
              </a:r>
              <a:r>
                <a:rPr lang="en-US" altLang="ko-KR" sz="2000" dirty="0" smtClean="0"/>
                <a:t>0</a:t>
              </a:r>
              <a:r>
                <a:rPr lang="ko-KR" altLang="en-US" sz="2000" dirty="0" smtClean="0"/>
                <a:t>이 되는 지점을 찾으면 된다</a:t>
              </a:r>
              <a:r>
                <a:rPr lang="en-US" altLang="ko-KR" sz="2000" dirty="0" smtClean="0"/>
                <a:t>. 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2000" dirty="0" smtClean="0"/>
                <a:t>미분이 </a:t>
              </a:r>
              <a:r>
                <a:rPr lang="en-US" altLang="ko-KR" sz="2000" dirty="0" smtClean="0"/>
                <a:t>0</a:t>
              </a:r>
              <a:r>
                <a:rPr lang="ko-KR" altLang="en-US" sz="2000" dirty="0" smtClean="0"/>
                <a:t>이 되는 해를 찾아 </a:t>
              </a:r>
              <a:r>
                <a:rPr lang="en-US" altLang="ko-KR" sz="2000" dirty="0" smtClean="0"/>
                <a:t>x </a:t>
              </a:r>
              <a:r>
                <a:rPr lang="ko-KR" altLang="en-US" sz="2000" dirty="0" smtClean="0"/>
                <a:t>값을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찾는다</a:t>
              </a:r>
              <a:r>
                <a:rPr lang="en-US" altLang="ko-KR" sz="2000" dirty="0" smtClean="0"/>
                <a:t>. </a:t>
              </a:r>
              <a:endParaRPr lang="ko-KR" altLang="en-US" sz="2000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3" t="12593" r="45600" b="74396"/>
            <a:stretch/>
          </p:blipFill>
          <p:spPr>
            <a:xfrm>
              <a:off x="8803463" y="4748373"/>
              <a:ext cx="1072530" cy="288759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99376" y="2786372"/>
            <a:ext cx="5097080" cy="3438710"/>
            <a:chOff x="306818" y="2640502"/>
            <a:chExt cx="5097080" cy="343871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7" t="848" r="22560"/>
            <a:stretch/>
          </p:blipFill>
          <p:spPr>
            <a:xfrm>
              <a:off x="306818" y="2640502"/>
              <a:ext cx="5097080" cy="3438710"/>
            </a:xfrm>
            <a:prstGeom prst="rect">
              <a:avLst/>
            </a:prstGeom>
          </p:spPr>
        </p:pic>
        <p:sp>
          <p:nvSpPr>
            <p:cNvPr id="7" name="순서도: 연결자 6"/>
            <p:cNvSpPr/>
            <p:nvPr/>
          </p:nvSpPr>
          <p:spPr>
            <a:xfrm>
              <a:off x="2706259" y="3471970"/>
              <a:ext cx="171880" cy="178755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630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8712" y="3196536"/>
            <a:ext cx="549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MLE (</a:t>
            </a:r>
            <a:r>
              <a:rPr lang="en-US" altLang="ko-KR" dirty="0"/>
              <a:t>maximum likelihood </a:t>
            </a:r>
            <a:r>
              <a:rPr lang="en-US" altLang="ko-KR" dirty="0" smtClean="0"/>
              <a:t>estimator)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최대가능도방법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-&gt; </a:t>
            </a:r>
            <a:r>
              <a:rPr lang="ko-KR" altLang="en-US" dirty="0" err="1" smtClean="0"/>
              <a:t>가능도를</a:t>
            </a:r>
            <a:r>
              <a:rPr lang="ko-KR" altLang="en-US" dirty="0" smtClean="0"/>
              <a:t> 가장 최고로 하는 값을 </a:t>
            </a:r>
            <a:r>
              <a:rPr lang="ko-KR" altLang="en-US" dirty="0" err="1" smtClean="0"/>
              <a:t>모수로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하는데 그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추정량을</a:t>
            </a:r>
            <a:r>
              <a:rPr lang="ko-KR" altLang="en-US" dirty="0" smtClean="0"/>
              <a:t> 말한다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15104" y="1693493"/>
            <a:ext cx="101005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/>
              <a:t>가능도 함수 </a:t>
            </a:r>
            <a:r>
              <a:rPr lang="en-US" altLang="ko-KR" sz="2200" dirty="0" smtClean="0"/>
              <a:t>(Likelihood function)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주어진 </a:t>
            </a:r>
            <a:r>
              <a:rPr lang="ko-KR" altLang="en-US" sz="2000" dirty="0" smtClean="0"/>
              <a:t>자료 중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이 자료를 가장 </a:t>
            </a:r>
            <a:r>
              <a:rPr lang="ko-KR" altLang="en-US" sz="2000" dirty="0"/>
              <a:t>잘 설명하는 </a:t>
            </a:r>
            <a:r>
              <a:rPr lang="ko-KR" alt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모수의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값</a:t>
            </a:r>
            <a:r>
              <a:rPr lang="ko-KR" altLang="en-US" sz="2000" dirty="0"/>
              <a:t>을 정하는 함수이다</a:t>
            </a:r>
            <a:r>
              <a:rPr lang="en-US" altLang="ko-KR" sz="2000" dirty="0"/>
              <a:t>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359" y="1177401"/>
            <a:ext cx="281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왜 </a:t>
            </a:r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극값을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구해야 하는가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95063" y="3009790"/>
            <a:ext cx="4564114" cy="1796991"/>
            <a:chOff x="438539" y="3299186"/>
            <a:chExt cx="4702201" cy="1796991"/>
          </a:xfrm>
        </p:grpSpPr>
        <p:grpSp>
          <p:nvGrpSpPr>
            <p:cNvPr id="20" name="그룹 19"/>
            <p:cNvGrpSpPr/>
            <p:nvPr/>
          </p:nvGrpSpPr>
          <p:grpSpPr>
            <a:xfrm>
              <a:off x="438539" y="3299186"/>
              <a:ext cx="4702201" cy="1796991"/>
              <a:chOff x="271510" y="2194222"/>
              <a:chExt cx="5960213" cy="1773970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71510" y="2194222"/>
                <a:ext cx="5960213" cy="1773970"/>
                <a:chOff x="114011" y="4522370"/>
                <a:chExt cx="5960213" cy="1773970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114011" y="4538704"/>
                  <a:ext cx="5960213" cy="1757636"/>
                  <a:chOff x="114011" y="5679746"/>
                  <a:chExt cx="5960213" cy="1757636"/>
                </a:xfrm>
              </p:grpSpPr>
              <p:pic>
                <p:nvPicPr>
                  <p:cNvPr id="6" name="그림 5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1" t="10331" r="8024" b="15240"/>
                  <a:stretch/>
                </p:blipFill>
                <p:spPr>
                  <a:xfrm>
                    <a:off x="114011" y="5679746"/>
                    <a:ext cx="5764192" cy="1612756"/>
                  </a:xfrm>
                  <a:prstGeom prst="rect">
                    <a:avLst/>
                  </a:prstGeom>
                </p:spPr>
              </p:pic>
              <p:pic>
                <p:nvPicPr>
                  <p:cNvPr id="7" name="그림 6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516" t="86538" r="48570" b="2788"/>
                  <a:stretch/>
                </p:blipFill>
                <p:spPr>
                  <a:xfrm>
                    <a:off x="5877455" y="7101670"/>
                    <a:ext cx="196769" cy="225705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5860" t="84895" b="7167"/>
                  <a:stretch/>
                </p:blipFill>
                <p:spPr>
                  <a:xfrm>
                    <a:off x="3232446" y="7269550"/>
                    <a:ext cx="279633" cy="16783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" name="순서도: 연결자 22"/>
                <p:cNvSpPr/>
                <p:nvPr/>
              </p:nvSpPr>
              <p:spPr>
                <a:xfrm>
                  <a:off x="2869665" y="4522370"/>
                  <a:ext cx="75014" cy="84017"/>
                </a:xfrm>
                <a:prstGeom prst="flowChartConnector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6022266" y="3577476"/>
                <a:ext cx="209457" cy="28070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>
              <a:off x="2642152" y="3351056"/>
              <a:ext cx="0" cy="1633685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32082" y="5250609"/>
            <a:ext cx="11472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미분과 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어떻게 연관이 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있는가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최대가 </a:t>
            </a:r>
            <a:r>
              <a:rPr lang="ko-KR" altLang="en-US" dirty="0"/>
              <a:t>되는 점에서의 </a:t>
            </a:r>
            <a:r>
              <a:rPr lang="ko-KR" altLang="en-US" dirty="0" err="1"/>
              <a:t>모수의</a:t>
            </a:r>
            <a:r>
              <a:rPr lang="ko-KR" altLang="en-US" dirty="0"/>
              <a:t> 값이 </a:t>
            </a:r>
            <a:r>
              <a:rPr lang="ko-KR" altLang="en-US" dirty="0" smtClean="0"/>
              <a:t>바로 </a:t>
            </a:r>
            <a:r>
              <a:rPr lang="en-US" altLang="ko-KR" dirty="0" smtClean="0"/>
              <a:t>MLE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/>
              <a:t>이때 이 </a:t>
            </a:r>
            <a:r>
              <a:rPr lang="ko-KR" altLang="en-US" dirty="0" smtClean="0"/>
              <a:t>최대 점을 </a:t>
            </a:r>
            <a:r>
              <a:rPr lang="ko-KR" altLang="en-US" dirty="0"/>
              <a:t>찾기 위해서는 </a:t>
            </a:r>
            <a:r>
              <a:rPr lang="ko-KR" altLang="en-US" b="1" dirty="0"/>
              <a:t>접선의 기울기가 </a:t>
            </a:r>
            <a:r>
              <a:rPr lang="en-US" altLang="ko-KR" b="1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되는 값을 </a:t>
            </a:r>
            <a:r>
              <a:rPr lang="ko-KR" altLang="en-US" dirty="0"/>
              <a:t>찾아야 하는 것이다</a:t>
            </a:r>
            <a:r>
              <a:rPr lang="en-US" altLang="ko-KR" dirty="0"/>
              <a:t>. </a:t>
            </a: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en-US" altLang="ko-KR" b="1" dirty="0"/>
              <a:t>MLE</a:t>
            </a:r>
            <a:r>
              <a:rPr lang="ko-KR" altLang="en-US" b="1" dirty="0"/>
              <a:t>를 구하는 방법 중에 하나가 </a:t>
            </a:r>
            <a:r>
              <a:rPr lang="ko-KR" altLang="en-US" b="1" dirty="0" smtClean="0"/>
              <a:t>미분이다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15827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460</Words>
  <Application>Microsoft Office PowerPoint</Application>
  <PresentationFormat>와이드스크린</PresentationFormat>
  <Paragraphs>58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Tmon몬소리OTF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159</cp:revision>
  <dcterms:created xsi:type="dcterms:W3CDTF">2019-10-31T04:28:31Z</dcterms:created>
  <dcterms:modified xsi:type="dcterms:W3CDTF">2020-04-08T07:49:44Z</dcterms:modified>
</cp:coreProperties>
</file>