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1"/>
  </p:notesMasterIdLst>
  <p:sldIdLst>
    <p:sldId id="256" r:id="rId2"/>
    <p:sldId id="257" r:id="rId3"/>
    <p:sldId id="307" r:id="rId4"/>
    <p:sldId id="260" r:id="rId5"/>
    <p:sldId id="261" r:id="rId6"/>
    <p:sldId id="308" r:id="rId7"/>
    <p:sldId id="309" r:id="rId8"/>
    <p:sldId id="311" r:id="rId9"/>
    <p:sldId id="322" r:id="rId10"/>
    <p:sldId id="312" r:id="rId11"/>
    <p:sldId id="314" r:id="rId12"/>
    <p:sldId id="313" r:id="rId13"/>
    <p:sldId id="318" r:id="rId14"/>
    <p:sldId id="319" r:id="rId15"/>
    <p:sldId id="315" r:id="rId16"/>
    <p:sldId id="320" r:id="rId17"/>
    <p:sldId id="321" r:id="rId18"/>
    <p:sldId id="316" r:id="rId19"/>
    <p:sldId id="317" r:id="rId20"/>
  </p:sldIdLst>
  <p:sldSz cx="9144000" cy="5143500" type="screen16x9"/>
  <p:notesSz cx="6858000" cy="9144000"/>
  <p:embeddedFontLst>
    <p:embeddedFont>
      <p:font typeface="IBM Plex Mono" panose="020B0509050203000203" pitchFamily="49" charset="0"/>
      <p:regular r:id="rId22"/>
      <p:bold r:id="rId23"/>
      <p:italic r:id="rId24"/>
      <p:boldItalic r:id="rId25"/>
    </p:embeddedFont>
    <p:embeddedFont>
      <p:font typeface="Poppins" panose="00000500000000000000" pitchFamily="2" charset="0"/>
      <p:regular r:id="rId26"/>
      <p:bold r:id="rId27"/>
      <p:italic r:id="rId28"/>
      <p:boldItalic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C2DB33-2F68-4F1C-9B1A-84CCC19E3717}">
  <a:tblStyle styleId="{E8C2DB33-2F68-4F1C-9B1A-84CCC19E37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4660"/>
  </p:normalViewPr>
  <p:slideViewPr>
    <p:cSldViewPr snapToGrid="0">
      <p:cViewPr varScale="1">
        <p:scale>
          <a:sx n="100" d="100"/>
          <a:sy n="100" d="100"/>
        </p:scale>
        <p:origin x="1541"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322832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567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1750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7142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367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4993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5661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4970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6763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6665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3821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474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9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368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562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31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153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637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65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209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60" r:id="rId5"/>
    <p:sldLayoutId id="2147483665" r:id="rId6"/>
    <p:sldLayoutId id="2147483676" r:id="rId7"/>
    <p:sldLayoutId id="214748367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225125" y="2794159"/>
            <a:ext cx="4882500" cy="1221258"/>
          </a:xfrm>
          <a:prstGeom prst="rect">
            <a:avLst/>
          </a:prstGeom>
        </p:spPr>
        <p:txBody>
          <a:bodyPr spcFirstLastPara="1" wrap="square" lIns="91425" tIns="91425" rIns="91425" bIns="91425" anchor="t" anchorCtr="0">
            <a:noAutofit/>
          </a:bodyPr>
          <a:lstStyle/>
          <a:p>
            <a:pPr marL="0" lvl="0" indent="0">
              <a:lnSpc>
                <a:spcPct val="150000"/>
              </a:lnSpc>
            </a:pPr>
            <a:r>
              <a:rPr lang="fr-FR" sz="1800" i="1" dirty="0"/>
              <a:t>Binôme :</a:t>
            </a:r>
          </a:p>
          <a:p>
            <a:pPr marL="285750" lvl="0" indent="-285750">
              <a:lnSpc>
                <a:spcPct val="150000"/>
              </a:lnSpc>
              <a:buFont typeface="Courier New" panose="02070309020205020404" pitchFamily="49" charset="0"/>
              <a:buChar char="o"/>
            </a:pPr>
            <a:r>
              <a:rPr lang="fr-FR" sz="1800" i="1" dirty="0"/>
              <a:t>BEN OUIRANE RABII</a:t>
            </a:r>
          </a:p>
          <a:p>
            <a:pPr marL="285750" lvl="0" indent="-285750">
              <a:buFont typeface="Courier New" panose="02070309020205020404" pitchFamily="49" charset="0"/>
              <a:buChar char="o"/>
            </a:pPr>
            <a:r>
              <a:rPr lang="fr-FR" sz="1800" i="1" dirty="0"/>
              <a:t>AMEZIANE LITICIA</a:t>
            </a:r>
            <a:endParaRPr sz="1800" i="1" dirty="0"/>
          </a:p>
        </p:txBody>
      </p:sp>
      <p:sp>
        <p:nvSpPr>
          <p:cNvPr id="1432" name="Google Shape;1432;p35"/>
          <p:cNvSpPr txBox="1">
            <a:spLocks noGrp="1"/>
          </p:cNvSpPr>
          <p:nvPr>
            <p:ph type="ctrTitle"/>
          </p:nvPr>
        </p:nvSpPr>
        <p:spPr>
          <a:xfrm>
            <a:off x="1948376" y="823515"/>
            <a:ext cx="4649954" cy="14476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4800" dirty="0">
                <a:solidFill>
                  <a:schemeClr val="dk1"/>
                </a:solidFill>
              </a:rPr>
              <a:t>PROJET MLOPS</a:t>
            </a:r>
            <a:endParaRPr sz="4800" dirty="0">
              <a:solidFill>
                <a:schemeClr val="dk1"/>
              </a:solidFill>
            </a:endParaRPr>
          </a:p>
        </p:txBody>
      </p:sp>
      <p:grpSp>
        <p:nvGrpSpPr>
          <p:cNvPr id="1433" name="Google Shape;1433;p35"/>
          <p:cNvGrpSpPr/>
          <p:nvPr/>
        </p:nvGrpSpPr>
        <p:grpSpPr>
          <a:xfrm>
            <a:off x="2305011" y="2271182"/>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58011"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5063278" y="2194038"/>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531;p39"/>
          <p:cNvSpPr txBox="1">
            <a:spLocks noGrp="1"/>
          </p:cNvSpPr>
          <p:nvPr>
            <p:ph type="title"/>
          </p:nvPr>
        </p:nvSpPr>
        <p:spPr>
          <a:xfrm>
            <a:off x="-12950" y="-12982"/>
            <a:ext cx="699016" cy="572700"/>
          </a:xfrm>
          <a:prstGeom prst="rect">
            <a:avLst/>
          </a:prstGeom>
        </p:spPr>
        <p:txBody>
          <a:bodyPr spcFirstLastPara="1" wrap="square" lIns="91425" tIns="91425" rIns="91425" bIns="91425" anchor="t" anchorCtr="0">
            <a:noAutofit/>
          </a:bodyPr>
          <a:lstStyle/>
          <a:p>
            <a:pPr lvl="0" algn="l"/>
            <a:r>
              <a:rPr lang="en" sz="2800" dirty="0">
                <a:latin typeface="Poppins"/>
                <a:ea typeface="Poppins"/>
                <a:cs typeface="Poppins"/>
                <a:sym typeface="Poppins"/>
              </a:rPr>
              <a:t>03</a:t>
            </a:r>
            <a:endParaRPr dirty="0"/>
          </a:p>
        </p:txBody>
      </p:sp>
      <p:sp>
        <p:nvSpPr>
          <p:cNvPr id="4" name="Rectangle 3"/>
          <p:cNvSpPr/>
          <p:nvPr/>
        </p:nvSpPr>
        <p:spPr>
          <a:xfrm>
            <a:off x="642048" y="88792"/>
            <a:ext cx="7183377" cy="461665"/>
          </a:xfrm>
          <a:prstGeom prst="rect">
            <a:avLst/>
          </a:prstGeom>
        </p:spPr>
        <p:txBody>
          <a:bodyPr wrap="none">
            <a:spAutoFit/>
          </a:bodyPr>
          <a:lstStyle/>
          <a:p>
            <a:r>
              <a:rPr lang="fr-FR" sz="2400" b="1" dirty="0">
                <a:solidFill>
                  <a:schemeClr val="dk2"/>
                </a:solidFill>
                <a:latin typeface="Times New Roman" panose="02020603050405020304" pitchFamily="18" charset="0"/>
                <a:ea typeface="IBM Plex Mono"/>
                <a:cs typeface="Times New Roman" panose="02020603050405020304" pitchFamily="18" charset="0"/>
              </a:rPr>
              <a:t>Préparation des ensembles d'entraînement et de test :</a:t>
            </a:r>
            <a:endParaRPr lang="fr-FR"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268108" y="728531"/>
            <a:ext cx="3290749" cy="2123658"/>
          </a:xfrm>
          <a:prstGeom prst="rect">
            <a:avLst/>
          </a:prstGeom>
        </p:spPr>
        <p:txBody>
          <a:bodyPr wrap="square">
            <a:spAutoFit/>
          </a:bodyPr>
          <a:lstStyle/>
          <a:p>
            <a:pPr marL="285750" indent="-285750">
              <a:buFont typeface="Arial" panose="020B0604020202020204" pitchFamily="34" charset="0"/>
              <a:buChar char="•"/>
            </a:pPr>
            <a:r>
              <a:rPr lang="fr-FR" sz="1200" b="1" dirty="0">
                <a:latin typeface="Times New Roman" panose="02020603050405020304" pitchFamily="18" charset="0"/>
                <a:cs typeface="Times New Roman" panose="02020603050405020304" pitchFamily="18" charset="0"/>
              </a:rPr>
              <a:t>Division des données en ensembles d'entraînement et de test</a:t>
            </a:r>
            <a:r>
              <a:rPr lang="fr-FR" sz="1200" dirty="0">
                <a:latin typeface="Times New Roman" panose="02020603050405020304" pitchFamily="18" charset="0"/>
                <a:cs typeface="Times New Roman" panose="02020603050405020304" pitchFamily="18" charset="0"/>
              </a:rPr>
              <a:t> : Les données sont divisées en deux ensembles distincts : un ensemble d'entraînement utilisé pour entraîner le modèle et un ensemble de test utilisé pour évaluer ses performances. Cette division garantit que le modèle ne soit pas évalué sur les mêmes données sur lesquelles il a été entraîné, ce qui permet d'estimer sa capacité à généraliser sur de nouvelles données.</a:t>
            </a:r>
          </a:p>
        </p:txBody>
      </p:sp>
      <p:sp>
        <p:nvSpPr>
          <p:cNvPr id="2" name="ZoneTexte 1"/>
          <p:cNvSpPr txBox="1"/>
          <p:nvPr/>
        </p:nvSpPr>
        <p:spPr>
          <a:xfrm>
            <a:off x="1772529" y="1695157"/>
            <a:ext cx="1470074" cy="997762"/>
          </a:xfrm>
          <a:prstGeom prst="rect">
            <a:avLst/>
          </a:prstGeom>
          <a:noFill/>
        </p:spPr>
        <p:txBody>
          <a:bodyPr wrap="square" rtlCol="0">
            <a:spAutoFit/>
          </a:bodyPr>
          <a:lstStyle/>
          <a:p>
            <a:endParaRPr lang="fr-FR" dirty="0"/>
          </a:p>
        </p:txBody>
      </p:sp>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1324" y="710125"/>
            <a:ext cx="4746702" cy="4037014"/>
          </a:xfrm>
          <a:prstGeom prst="rect">
            <a:avLst/>
          </a:prstGeom>
        </p:spPr>
      </p:pic>
      <p:sp>
        <p:nvSpPr>
          <p:cNvPr id="6" name="ZoneTexte 5"/>
          <p:cNvSpPr txBox="1"/>
          <p:nvPr/>
        </p:nvSpPr>
        <p:spPr>
          <a:xfrm>
            <a:off x="726814" y="2929792"/>
            <a:ext cx="2888583" cy="1103102"/>
          </a:xfrm>
          <a:prstGeom prst="rect">
            <a:avLst/>
          </a:prstGeom>
          <a:noFill/>
        </p:spPr>
        <p:txBody>
          <a:bodyPr wrap="square" rtlCol="0">
            <a:spAutoFit/>
          </a:bodyPr>
          <a:lstStyle/>
          <a:p>
            <a:endParaRPr lang="fr-FR" dirty="0"/>
          </a:p>
        </p:txBody>
      </p:sp>
      <p:cxnSp>
        <p:nvCxnSpPr>
          <p:cNvPr id="9" name="Connecteur droit avec flèche 8"/>
          <p:cNvCxnSpPr/>
          <p:nvPr/>
        </p:nvCxnSpPr>
        <p:spPr>
          <a:xfrm>
            <a:off x="3348111" y="1947180"/>
            <a:ext cx="1257232" cy="720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268108" y="3074575"/>
            <a:ext cx="2948165" cy="1569660"/>
          </a:xfrm>
          <a:prstGeom prst="rect">
            <a:avLst/>
          </a:prstGeom>
          <a:noFill/>
        </p:spPr>
        <p:txBody>
          <a:bodyPr wrap="square" rtlCol="0">
            <a:spAutoFit/>
          </a:bodyPr>
          <a:lstStyle/>
          <a:p>
            <a:pPr marL="285750" indent="-285750">
              <a:buFont typeface="Arial" panose="020B0604020202020204" pitchFamily="34" charset="0"/>
              <a:buChar char="•"/>
            </a:pPr>
            <a:r>
              <a:rPr lang="fr-FR" sz="1200" b="1" dirty="0">
                <a:latin typeface="Times New Roman" panose="02020603050405020304" pitchFamily="18" charset="0"/>
                <a:cs typeface="Times New Roman" panose="02020603050405020304" pitchFamily="18" charset="0"/>
              </a:rPr>
              <a:t>Nous utilisons SMOTE (</a:t>
            </a:r>
            <a:r>
              <a:rPr lang="fr-FR" sz="1200" b="1" dirty="0" err="1">
                <a:latin typeface="Times New Roman" panose="02020603050405020304" pitchFamily="18" charset="0"/>
                <a:cs typeface="Times New Roman" panose="02020603050405020304" pitchFamily="18" charset="0"/>
              </a:rPr>
              <a:t>Synthetic</a:t>
            </a:r>
            <a:r>
              <a:rPr lang="fr-FR" sz="1200" b="1" dirty="0">
                <a:latin typeface="Times New Roman" panose="02020603050405020304" pitchFamily="18" charset="0"/>
                <a:cs typeface="Times New Roman" panose="02020603050405020304" pitchFamily="18" charset="0"/>
              </a:rPr>
              <a:t> </a:t>
            </a:r>
            <a:r>
              <a:rPr lang="fr-FR" sz="1200" b="1" dirty="0" err="1">
                <a:latin typeface="Times New Roman" panose="02020603050405020304" pitchFamily="18" charset="0"/>
                <a:cs typeface="Times New Roman" panose="02020603050405020304" pitchFamily="18" charset="0"/>
              </a:rPr>
              <a:t>Minority</a:t>
            </a:r>
            <a:r>
              <a:rPr lang="fr-FR" sz="1200" b="1" dirty="0">
                <a:latin typeface="Times New Roman" panose="02020603050405020304" pitchFamily="18" charset="0"/>
                <a:cs typeface="Times New Roman" panose="02020603050405020304" pitchFamily="18" charset="0"/>
              </a:rPr>
              <a:t> Over-</a:t>
            </a:r>
            <a:r>
              <a:rPr lang="fr-FR" sz="1200" b="1" dirty="0" err="1">
                <a:latin typeface="Times New Roman" panose="02020603050405020304" pitchFamily="18" charset="0"/>
                <a:cs typeface="Times New Roman" panose="02020603050405020304" pitchFamily="18" charset="0"/>
              </a:rPr>
              <a:t>sampling</a:t>
            </a:r>
            <a:r>
              <a:rPr lang="fr-FR" sz="1200" b="1" dirty="0">
                <a:latin typeface="Times New Roman" panose="02020603050405020304" pitchFamily="18" charset="0"/>
                <a:cs typeface="Times New Roman" panose="02020603050405020304" pitchFamily="18" charset="0"/>
              </a:rPr>
              <a:t> Technique) </a:t>
            </a:r>
            <a:r>
              <a:rPr lang="fr-FR" sz="1200" dirty="0">
                <a:latin typeface="Times New Roman" panose="02020603050405020304" pitchFamily="18" charset="0"/>
                <a:cs typeface="Times New Roman" panose="02020603050405020304" pitchFamily="18" charset="0"/>
              </a:rPr>
              <a:t>pour résoudre le déséquilibre des données en générant synthétiquement de nouveaux échantillons pour la classe minoritaire. Cette approche équilibre les classes dans notre ensemble d'entraînement.</a:t>
            </a:r>
          </a:p>
        </p:txBody>
      </p:sp>
      <p:cxnSp>
        <p:nvCxnSpPr>
          <p:cNvPr id="95" name="Connecteur droit avec flèche 94"/>
          <p:cNvCxnSpPr/>
          <p:nvPr/>
        </p:nvCxnSpPr>
        <p:spPr>
          <a:xfrm flipV="1">
            <a:off x="3214284" y="3698538"/>
            <a:ext cx="949326" cy="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13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58011"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5063278" y="2194038"/>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531;p39"/>
          <p:cNvSpPr txBox="1">
            <a:spLocks noGrp="1"/>
          </p:cNvSpPr>
          <p:nvPr>
            <p:ph type="title"/>
          </p:nvPr>
        </p:nvSpPr>
        <p:spPr>
          <a:xfrm>
            <a:off x="-12950" y="-12982"/>
            <a:ext cx="699016" cy="572700"/>
          </a:xfrm>
          <a:prstGeom prst="rect">
            <a:avLst/>
          </a:prstGeom>
        </p:spPr>
        <p:txBody>
          <a:bodyPr spcFirstLastPara="1" wrap="square" lIns="91425" tIns="91425" rIns="91425" bIns="91425" anchor="t" anchorCtr="0">
            <a:noAutofit/>
          </a:bodyPr>
          <a:lstStyle/>
          <a:p>
            <a:pPr lvl="0" algn="l"/>
            <a:r>
              <a:rPr lang="en" sz="2800" dirty="0">
                <a:latin typeface="Poppins"/>
                <a:ea typeface="Poppins"/>
                <a:cs typeface="Poppins"/>
                <a:sym typeface="Poppins"/>
              </a:rPr>
              <a:t>04</a:t>
            </a:r>
            <a:endParaRPr dirty="0"/>
          </a:p>
        </p:txBody>
      </p:sp>
      <p:sp>
        <p:nvSpPr>
          <p:cNvPr id="4" name="Rectangle 3"/>
          <p:cNvSpPr/>
          <p:nvPr/>
        </p:nvSpPr>
        <p:spPr>
          <a:xfrm>
            <a:off x="653925" y="96495"/>
            <a:ext cx="4911615" cy="461665"/>
          </a:xfrm>
          <a:prstGeom prst="rect">
            <a:avLst/>
          </a:prstGeom>
        </p:spPr>
        <p:txBody>
          <a:bodyPr wrap="square">
            <a:spAutoFit/>
          </a:bodyPr>
          <a:lstStyle/>
          <a:p>
            <a:r>
              <a:rPr lang="fr-FR" sz="2400" b="1" dirty="0">
                <a:solidFill>
                  <a:schemeClr val="dk2"/>
                </a:solidFill>
                <a:latin typeface="Times New Roman" panose="02020603050405020304" pitchFamily="18" charset="0"/>
                <a:ea typeface="IBM Plex Mono"/>
                <a:cs typeface="Times New Roman" panose="02020603050405020304" pitchFamily="18" charset="0"/>
              </a:rPr>
              <a:t>Gestion des modèles avec </a:t>
            </a:r>
            <a:r>
              <a:rPr lang="fr-FR" sz="2400" b="1" dirty="0" err="1">
                <a:solidFill>
                  <a:schemeClr val="dk2"/>
                </a:solidFill>
                <a:latin typeface="Times New Roman" panose="02020603050405020304" pitchFamily="18" charset="0"/>
                <a:ea typeface="IBM Plex Mono"/>
                <a:cs typeface="Times New Roman" panose="02020603050405020304" pitchFamily="18" charset="0"/>
              </a:rPr>
              <a:t>MlFlow</a:t>
            </a:r>
            <a:r>
              <a:rPr lang="fr-FR" sz="2400" b="1" dirty="0">
                <a:solidFill>
                  <a:schemeClr val="dk2"/>
                </a:solidFill>
                <a:latin typeface="Times New Roman" panose="02020603050405020304" pitchFamily="18" charset="0"/>
                <a:ea typeface="IBM Plex Mono"/>
                <a:cs typeface="Times New Roman" panose="02020603050405020304" pitchFamily="18" charset="0"/>
              </a:rPr>
              <a:t>:</a:t>
            </a:r>
            <a:endParaRPr lang="fr-FR" sz="2400" dirty="0">
              <a:latin typeface="Times New Roman" panose="02020603050405020304" pitchFamily="18" charset="0"/>
              <a:cs typeface="Times New Roman" panose="02020603050405020304" pitchFamily="18" charset="0"/>
            </a:endParaRPr>
          </a:p>
        </p:txBody>
      </p:sp>
      <p:sp>
        <p:nvSpPr>
          <p:cNvPr id="2" name="ZoneTexte 1"/>
          <p:cNvSpPr txBox="1"/>
          <p:nvPr/>
        </p:nvSpPr>
        <p:spPr>
          <a:xfrm>
            <a:off x="1772529" y="1695157"/>
            <a:ext cx="1470074" cy="997762"/>
          </a:xfrm>
          <a:prstGeom prst="rect">
            <a:avLst/>
          </a:prstGeom>
          <a:noFill/>
        </p:spPr>
        <p:txBody>
          <a:bodyPr wrap="square" rtlCol="0">
            <a:spAutoFit/>
          </a:bodyPr>
          <a:lstStyle/>
          <a:p>
            <a:endParaRPr lang="fr-FR" dirty="0"/>
          </a:p>
        </p:txBody>
      </p:sp>
      <p:sp>
        <p:nvSpPr>
          <p:cNvPr id="11" name="ZoneTexte 10"/>
          <p:cNvSpPr txBox="1"/>
          <p:nvPr/>
        </p:nvSpPr>
        <p:spPr>
          <a:xfrm>
            <a:off x="807966" y="801894"/>
            <a:ext cx="2708967" cy="523220"/>
          </a:xfrm>
          <a:prstGeom prst="rect">
            <a:avLst/>
          </a:prstGeom>
          <a:noFill/>
        </p:spPr>
        <p:txBody>
          <a:bodyPr wrap="square" rtlCol="0">
            <a:spAutoFit/>
          </a:bodyPr>
          <a:lstStyle/>
          <a:p>
            <a:pPr marL="285750" indent="-285750">
              <a:buFont typeface="Wingdings" panose="05000000000000000000" pitchFamily="2" charset="2"/>
              <a:buChar char="ü"/>
            </a:pPr>
            <a:r>
              <a:rPr lang="fr-FR" b="1" dirty="0">
                <a:latin typeface="Times New Roman" panose="02020603050405020304" pitchFamily="18" charset="0"/>
                <a:cs typeface="Times New Roman" panose="02020603050405020304" pitchFamily="18" charset="0"/>
              </a:rPr>
              <a:t>Création et Suivi des Expériences avec </a:t>
            </a:r>
            <a:r>
              <a:rPr lang="fr-FR" b="1" dirty="0" err="1">
                <a:latin typeface="Times New Roman" panose="02020603050405020304" pitchFamily="18" charset="0"/>
                <a:cs typeface="Times New Roman" panose="02020603050405020304" pitchFamily="18" charset="0"/>
              </a:rPr>
              <a:t>Mlflow</a:t>
            </a:r>
            <a:r>
              <a:rPr lang="fr-FR" b="1" dirty="0">
                <a:latin typeface="Times New Roman" panose="02020603050405020304" pitchFamily="18" charset="0"/>
                <a:cs typeface="Times New Roman" panose="02020603050405020304" pitchFamily="18" charset="0"/>
              </a:rPr>
              <a:t> :</a:t>
            </a:r>
          </a:p>
        </p:txBody>
      </p:sp>
      <p:sp>
        <p:nvSpPr>
          <p:cNvPr id="12" name="ZoneTexte 11"/>
          <p:cNvSpPr txBox="1"/>
          <p:nvPr/>
        </p:nvSpPr>
        <p:spPr>
          <a:xfrm>
            <a:off x="1093428" y="1681793"/>
            <a:ext cx="2403166" cy="116955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Dans cette étape, nous avons créé une nouvelle expérience dans MLflow pour suivre et enregistrer nos expériences d'apprentissage automatique.</a:t>
            </a:r>
          </a:p>
        </p:txBody>
      </p:sp>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0159" y="838305"/>
            <a:ext cx="3135305" cy="3558985"/>
          </a:xfrm>
          <a:prstGeom prst="rect">
            <a:avLst/>
          </a:prstGeom>
        </p:spPr>
      </p:pic>
    </p:spTree>
    <p:extLst>
      <p:ext uri="{BB962C8B-B14F-4D97-AF65-F5344CB8AC3E}">
        <p14:creationId xmlns:p14="http://schemas.microsoft.com/office/powerpoint/2010/main" val="348831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58011"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5063278" y="2194038"/>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531;p39"/>
          <p:cNvSpPr txBox="1">
            <a:spLocks noGrp="1"/>
          </p:cNvSpPr>
          <p:nvPr>
            <p:ph type="title"/>
          </p:nvPr>
        </p:nvSpPr>
        <p:spPr>
          <a:xfrm>
            <a:off x="-12950" y="-12982"/>
            <a:ext cx="699016" cy="572700"/>
          </a:xfrm>
          <a:prstGeom prst="rect">
            <a:avLst/>
          </a:prstGeom>
        </p:spPr>
        <p:txBody>
          <a:bodyPr spcFirstLastPara="1" wrap="square" lIns="91425" tIns="91425" rIns="91425" bIns="91425" anchor="t" anchorCtr="0">
            <a:noAutofit/>
          </a:bodyPr>
          <a:lstStyle/>
          <a:p>
            <a:pPr lvl="0" algn="l"/>
            <a:r>
              <a:rPr lang="en" sz="2800" dirty="0">
                <a:latin typeface="Poppins"/>
                <a:ea typeface="Poppins"/>
                <a:cs typeface="Poppins"/>
                <a:sym typeface="Poppins"/>
              </a:rPr>
              <a:t>04</a:t>
            </a:r>
            <a:endParaRPr dirty="0"/>
          </a:p>
        </p:txBody>
      </p:sp>
      <p:sp>
        <p:nvSpPr>
          <p:cNvPr id="4" name="Rectangle 3"/>
          <p:cNvSpPr/>
          <p:nvPr/>
        </p:nvSpPr>
        <p:spPr>
          <a:xfrm>
            <a:off x="653925" y="96495"/>
            <a:ext cx="4911615" cy="461665"/>
          </a:xfrm>
          <a:prstGeom prst="rect">
            <a:avLst/>
          </a:prstGeom>
        </p:spPr>
        <p:txBody>
          <a:bodyPr wrap="square">
            <a:spAutoFit/>
          </a:bodyPr>
          <a:lstStyle/>
          <a:p>
            <a:r>
              <a:rPr lang="fr-FR" sz="2400" b="1" dirty="0">
                <a:solidFill>
                  <a:schemeClr val="dk2"/>
                </a:solidFill>
                <a:latin typeface="Times New Roman" panose="02020603050405020304" pitchFamily="18" charset="0"/>
                <a:ea typeface="IBM Plex Mono"/>
                <a:cs typeface="Times New Roman" panose="02020603050405020304" pitchFamily="18" charset="0"/>
              </a:rPr>
              <a:t>Gestion des modèles avec </a:t>
            </a:r>
            <a:r>
              <a:rPr lang="fr-FR" sz="2400" b="1" dirty="0" err="1">
                <a:solidFill>
                  <a:schemeClr val="dk2"/>
                </a:solidFill>
                <a:latin typeface="Times New Roman" panose="02020603050405020304" pitchFamily="18" charset="0"/>
                <a:ea typeface="IBM Plex Mono"/>
                <a:cs typeface="Times New Roman" panose="02020603050405020304" pitchFamily="18" charset="0"/>
              </a:rPr>
              <a:t>MlFlow</a:t>
            </a:r>
            <a:r>
              <a:rPr lang="fr-FR" sz="2400" b="1" dirty="0">
                <a:solidFill>
                  <a:schemeClr val="dk2"/>
                </a:solidFill>
                <a:latin typeface="Times New Roman" panose="02020603050405020304" pitchFamily="18" charset="0"/>
                <a:ea typeface="IBM Plex Mono"/>
                <a:cs typeface="Times New Roman" panose="02020603050405020304" pitchFamily="18" charset="0"/>
              </a:rPr>
              <a:t>:</a:t>
            </a:r>
            <a:endParaRPr lang="fr-FR" sz="2400" dirty="0">
              <a:latin typeface="Times New Roman" panose="02020603050405020304" pitchFamily="18" charset="0"/>
              <a:cs typeface="Times New Roman" panose="02020603050405020304" pitchFamily="18" charset="0"/>
            </a:endParaRPr>
          </a:p>
        </p:txBody>
      </p:sp>
      <p:sp>
        <p:nvSpPr>
          <p:cNvPr id="2" name="ZoneTexte 1"/>
          <p:cNvSpPr txBox="1"/>
          <p:nvPr/>
        </p:nvSpPr>
        <p:spPr>
          <a:xfrm>
            <a:off x="1772529" y="1695157"/>
            <a:ext cx="1470074" cy="997762"/>
          </a:xfrm>
          <a:prstGeom prst="rect">
            <a:avLst/>
          </a:prstGeom>
          <a:noFill/>
        </p:spPr>
        <p:txBody>
          <a:bodyPr wrap="square" rtlCol="0">
            <a:spAutoFit/>
          </a:bodyPr>
          <a:lstStyle/>
          <a:p>
            <a:endParaRPr lang="fr-FR" dirty="0"/>
          </a:p>
        </p:txBody>
      </p:sp>
      <p:sp>
        <p:nvSpPr>
          <p:cNvPr id="11" name="ZoneTexte 10"/>
          <p:cNvSpPr txBox="1"/>
          <p:nvPr/>
        </p:nvSpPr>
        <p:spPr>
          <a:xfrm>
            <a:off x="942058" y="644946"/>
            <a:ext cx="4171548" cy="307777"/>
          </a:xfrm>
          <a:prstGeom prst="rect">
            <a:avLst/>
          </a:prstGeom>
          <a:noFill/>
        </p:spPr>
        <p:txBody>
          <a:bodyPr wrap="square" rtlCol="0">
            <a:spAutoFit/>
          </a:bodyPr>
          <a:lstStyle/>
          <a:p>
            <a:pPr marL="285750" indent="-285750">
              <a:buFont typeface="Wingdings" panose="05000000000000000000" pitchFamily="2" charset="2"/>
              <a:buChar char="ü"/>
            </a:pPr>
            <a:r>
              <a:rPr lang="fr-FR" b="1" dirty="0">
                <a:latin typeface="Times New Roman" panose="02020603050405020304" pitchFamily="18" charset="0"/>
                <a:cs typeface="Times New Roman" panose="02020603050405020304" pitchFamily="18" charset="0"/>
              </a:rPr>
              <a:t>Evaluation des modèles et sélection du meilleur :</a:t>
            </a:r>
          </a:p>
        </p:txBody>
      </p:sp>
      <p:sp>
        <p:nvSpPr>
          <p:cNvPr id="12" name="ZoneTexte 11"/>
          <p:cNvSpPr txBox="1"/>
          <p:nvPr/>
        </p:nvSpPr>
        <p:spPr>
          <a:xfrm>
            <a:off x="385851" y="3931575"/>
            <a:ext cx="7663828" cy="954107"/>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Nous avons évalué plusieurs modèles, dont l’arbre de décision, la forêt aléatoire et gradient </a:t>
            </a:r>
            <a:r>
              <a:rPr lang="fr-FR" dirty="0" err="1">
                <a:latin typeface="Times New Roman" panose="02020603050405020304" pitchFamily="18" charset="0"/>
                <a:cs typeface="Times New Roman" panose="02020603050405020304" pitchFamily="18" charset="0"/>
              </a:rPr>
              <a:t>boosting</a:t>
            </a:r>
            <a:r>
              <a:rPr lang="fr-FR" dirty="0">
                <a:latin typeface="Times New Roman" panose="02020603050405020304" pitchFamily="18" charset="0"/>
                <a:cs typeface="Times New Roman" panose="02020603050405020304" pitchFamily="18" charset="0"/>
              </a:rPr>
              <a:t>, sans ajustement de paramètres. Chaque modèle a été entraîné sur l'ensemble d'entraînement et évalué sur l'ensemble de test. Les performances de chaque modèle ont été enregistrées dans MLflow, permettant ainsi l'identification du modèle optimal.</a:t>
            </a:r>
          </a:p>
        </p:txBody>
      </p:sp>
      <p:pic>
        <p:nvPicPr>
          <p:cNvPr id="5" name="Picture 4">
            <a:extLst>
              <a:ext uri="{FF2B5EF4-FFF2-40B4-BE49-F238E27FC236}">
                <a16:creationId xmlns:a16="http://schemas.microsoft.com/office/drawing/2014/main" id="{ADC7EFA3-7CA1-C59C-88C3-C5DA029530B6}"/>
              </a:ext>
            </a:extLst>
          </p:cNvPr>
          <p:cNvPicPr>
            <a:picLocks noChangeAspect="1"/>
          </p:cNvPicPr>
          <p:nvPr/>
        </p:nvPicPr>
        <p:blipFill>
          <a:blip r:embed="rId5"/>
          <a:stretch>
            <a:fillRect/>
          </a:stretch>
        </p:blipFill>
        <p:spPr>
          <a:xfrm>
            <a:off x="206619" y="1497239"/>
            <a:ext cx="8691972" cy="2149022"/>
          </a:xfrm>
          <a:prstGeom prst="rect">
            <a:avLst/>
          </a:prstGeom>
        </p:spPr>
      </p:pic>
    </p:spTree>
    <p:extLst>
      <p:ext uri="{BB962C8B-B14F-4D97-AF65-F5344CB8AC3E}">
        <p14:creationId xmlns:p14="http://schemas.microsoft.com/office/powerpoint/2010/main" val="4079414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58011"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5063278" y="2194038"/>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531;p39"/>
          <p:cNvSpPr txBox="1">
            <a:spLocks noGrp="1"/>
          </p:cNvSpPr>
          <p:nvPr>
            <p:ph type="title"/>
          </p:nvPr>
        </p:nvSpPr>
        <p:spPr>
          <a:xfrm>
            <a:off x="-12950" y="-12982"/>
            <a:ext cx="699016" cy="572700"/>
          </a:xfrm>
          <a:prstGeom prst="rect">
            <a:avLst/>
          </a:prstGeom>
        </p:spPr>
        <p:txBody>
          <a:bodyPr spcFirstLastPara="1" wrap="square" lIns="91425" tIns="91425" rIns="91425" bIns="91425" anchor="t" anchorCtr="0">
            <a:noAutofit/>
          </a:bodyPr>
          <a:lstStyle/>
          <a:p>
            <a:pPr lvl="0" algn="l"/>
            <a:r>
              <a:rPr lang="en" sz="2800" dirty="0">
                <a:latin typeface="Poppins"/>
                <a:ea typeface="Poppins"/>
                <a:cs typeface="Poppins"/>
                <a:sym typeface="Poppins"/>
              </a:rPr>
              <a:t>04</a:t>
            </a:r>
            <a:endParaRPr dirty="0"/>
          </a:p>
        </p:txBody>
      </p:sp>
      <p:sp>
        <p:nvSpPr>
          <p:cNvPr id="4" name="Rectangle 3"/>
          <p:cNvSpPr/>
          <p:nvPr/>
        </p:nvSpPr>
        <p:spPr>
          <a:xfrm>
            <a:off x="653925" y="96495"/>
            <a:ext cx="4911615" cy="461665"/>
          </a:xfrm>
          <a:prstGeom prst="rect">
            <a:avLst/>
          </a:prstGeom>
        </p:spPr>
        <p:txBody>
          <a:bodyPr wrap="square">
            <a:spAutoFit/>
          </a:bodyPr>
          <a:lstStyle/>
          <a:p>
            <a:r>
              <a:rPr lang="fr-FR" sz="2400" b="1" dirty="0">
                <a:solidFill>
                  <a:schemeClr val="dk2"/>
                </a:solidFill>
                <a:latin typeface="Times New Roman" panose="02020603050405020304" pitchFamily="18" charset="0"/>
                <a:ea typeface="IBM Plex Mono"/>
                <a:cs typeface="Times New Roman" panose="02020603050405020304" pitchFamily="18" charset="0"/>
              </a:rPr>
              <a:t>Gestion des modèles avec </a:t>
            </a:r>
            <a:r>
              <a:rPr lang="fr-FR" sz="2400" b="1" dirty="0" err="1">
                <a:solidFill>
                  <a:schemeClr val="dk2"/>
                </a:solidFill>
                <a:latin typeface="Times New Roman" panose="02020603050405020304" pitchFamily="18" charset="0"/>
                <a:ea typeface="IBM Plex Mono"/>
                <a:cs typeface="Times New Roman" panose="02020603050405020304" pitchFamily="18" charset="0"/>
              </a:rPr>
              <a:t>MlFlow</a:t>
            </a:r>
            <a:r>
              <a:rPr lang="fr-FR" sz="2400" b="1" dirty="0">
                <a:solidFill>
                  <a:schemeClr val="dk2"/>
                </a:solidFill>
                <a:latin typeface="Times New Roman" panose="02020603050405020304" pitchFamily="18" charset="0"/>
                <a:ea typeface="IBM Plex Mono"/>
                <a:cs typeface="Times New Roman" panose="02020603050405020304" pitchFamily="18" charset="0"/>
              </a:rPr>
              <a:t>:</a:t>
            </a:r>
            <a:endParaRPr lang="fr-FR" sz="2400" dirty="0">
              <a:latin typeface="Times New Roman" panose="02020603050405020304" pitchFamily="18" charset="0"/>
              <a:cs typeface="Times New Roman" panose="02020603050405020304" pitchFamily="18" charset="0"/>
            </a:endParaRPr>
          </a:p>
        </p:txBody>
      </p:sp>
      <p:sp>
        <p:nvSpPr>
          <p:cNvPr id="2" name="ZoneTexte 1"/>
          <p:cNvSpPr txBox="1"/>
          <p:nvPr/>
        </p:nvSpPr>
        <p:spPr>
          <a:xfrm>
            <a:off x="1772529" y="1695157"/>
            <a:ext cx="1470074" cy="997762"/>
          </a:xfrm>
          <a:prstGeom prst="rect">
            <a:avLst/>
          </a:prstGeom>
          <a:noFill/>
        </p:spPr>
        <p:txBody>
          <a:bodyPr wrap="square" rtlCol="0">
            <a:spAutoFit/>
          </a:bodyPr>
          <a:lstStyle/>
          <a:p>
            <a:endParaRPr lang="fr-FR" dirty="0"/>
          </a:p>
        </p:txBody>
      </p:sp>
      <p:sp>
        <p:nvSpPr>
          <p:cNvPr id="11" name="ZoneTexte 10"/>
          <p:cNvSpPr txBox="1"/>
          <p:nvPr/>
        </p:nvSpPr>
        <p:spPr>
          <a:xfrm>
            <a:off x="942058" y="644946"/>
            <a:ext cx="4171548" cy="307777"/>
          </a:xfrm>
          <a:prstGeom prst="rect">
            <a:avLst/>
          </a:prstGeom>
          <a:noFill/>
        </p:spPr>
        <p:txBody>
          <a:bodyPr wrap="square" rtlCol="0">
            <a:spAutoFit/>
          </a:bodyPr>
          <a:lstStyle/>
          <a:p>
            <a:pPr marL="285750" indent="-285750">
              <a:buFont typeface="Wingdings" panose="05000000000000000000" pitchFamily="2" charset="2"/>
              <a:buChar char="ü"/>
            </a:pPr>
            <a:r>
              <a:rPr lang="fr-FR" b="1" dirty="0">
                <a:latin typeface="Times New Roman" panose="02020603050405020304" pitchFamily="18" charset="0"/>
                <a:cs typeface="Times New Roman" panose="02020603050405020304" pitchFamily="18" charset="0"/>
              </a:rPr>
              <a:t>Visualisation des matrices de confusion :</a:t>
            </a:r>
          </a:p>
        </p:txBody>
      </p:sp>
      <p:pic>
        <p:nvPicPr>
          <p:cNvPr id="6" name="Picture 5">
            <a:extLst>
              <a:ext uri="{FF2B5EF4-FFF2-40B4-BE49-F238E27FC236}">
                <a16:creationId xmlns:a16="http://schemas.microsoft.com/office/drawing/2014/main" id="{E28F6C0B-2218-6D19-3C08-8D23C1184E0A}"/>
              </a:ext>
            </a:extLst>
          </p:cNvPr>
          <p:cNvPicPr>
            <a:picLocks noChangeAspect="1"/>
          </p:cNvPicPr>
          <p:nvPr/>
        </p:nvPicPr>
        <p:blipFill>
          <a:blip r:embed="rId5"/>
          <a:stretch>
            <a:fillRect/>
          </a:stretch>
        </p:blipFill>
        <p:spPr>
          <a:xfrm>
            <a:off x="411319" y="1567760"/>
            <a:ext cx="3686236" cy="1320614"/>
          </a:xfrm>
          <a:prstGeom prst="rect">
            <a:avLst/>
          </a:prstGeom>
        </p:spPr>
      </p:pic>
      <p:sp>
        <p:nvSpPr>
          <p:cNvPr id="7" name="TextBox 6">
            <a:extLst>
              <a:ext uri="{FF2B5EF4-FFF2-40B4-BE49-F238E27FC236}">
                <a16:creationId xmlns:a16="http://schemas.microsoft.com/office/drawing/2014/main" id="{210EDF04-EAC0-7738-39D0-955989EFD9EB}"/>
              </a:ext>
            </a:extLst>
          </p:cNvPr>
          <p:cNvSpPr txBox="1"/>
          <p:nvPr/>
        </p:nvSpPr>
        <p:spPr>
          <a:xfrm>
            <a:off x="349805" y="1285830"/>
            <a:ext cx="1617751" cy="307777"/>
          </a:xfrm>
          <a:prstGeom prst="rect">
            <a:avLst/>
          </a:prstGeom>
          <a:noFill/>
        </p:spPr>
        <p:txBody>
          <a:bodyPr wrap="none" rtlCol="0">
            <a:spAutoFit/>
          </a:bodyPr>
          <a:lstStyle/>
          <a:p>
            <a:r>
              <a:rPr lang="fr-FR" dirty="0"/>
              <a:t>Gradient </a:t>
            </a:r>
            <a:r>
              <a:rPr lang="fr-FR" dirty="0" err="1"/>
              <a:t>Boosting</a:t>
            </a:r>
            <a:endParaRPr lang="fr-FR" dirty="0"/>
          </a:p>
        </p:txBody>
      </p:sp>
      <p:pic>
        <p:nvPicPr>
          <p:cNvPr id="9" name="Picture 8">
            <a:extLst>
              <a:ext uri="{FF2B5EF4-FFF2-40B4-BE49-F238E27FC236}">
                <a16:creationId xmlns:a16="http://schemas.microsoft.com/office/drawing/2014/main" id="{AEBAC671-7238-A0BA-821B-7D2227911E19}"/>
              </a:ext>
            </a:extLst>
          </p:cNvPr>
          <p:cNvPicPr>
            <a:picLocks noChangeAspect="1"/>
          </p:cNvPicPr>
          <p:nvPr/>
        </p:nvPicPr>
        <p:blipFill>
          <a:blip r:embed="rId6"/>
          <a:stretch>
            <a:fillRect/>
          </a:stretch>
        </p:blipFill>
        <p:spPr>
          <a:xfrm>
            <a:off x="419976" y="3402003"/>
            <a:ext cx="3677580" cy="1505160"/>
          </a:xfrm>
          <a:prstGeom prst="rect">
            <a:avLst/>
          </a:prstGeom>
        </p:spPr>
      </p:pic>
      <p:sp>
        <p:nvSpPr>
          <p:cNvPr id="10" name="TextBox 9">
            <a:extLst>
              <a:ext uri="{FF2B5EF4-FFF2-40B4-BE49-F238E27FC236}">
                <a16:creationId xmlns:a16="http://schemas.microsoft.com/office/drawing/2014/main" id="{EEEAB355-BC20-FE78-AEEE-81E3AEDFBD0E}"/>
              </a:ext>
            </a:extLst>
          </p:cNvPr>
          <p:cNvSpPr txBox="1"/>
          <p:nvPr/>
        </p:nvSpPr>
        <p:spPr>
          <a:xfrm>
            <a:off x="385851" y="3143190"/>
            <a:ext cx="1608133" cy="307777"/>
          </a:xfrm>
          <a:prstGeom prst="rect">
            <a:avLst/>
          </a:prstGeom>
          <a:noFill/>
        </p:spPr>
        <p:txBody>
          <a:bodyPr wrap="none" rtlCol="0">
            <a:spAutoFit/>
          </a:bodyPr>
          <a:lstStyle/>
          <a:p>
            <a:r>
              <a:rPr lang="fr-FR" dirty="0"/>
              <a:t>Arbre de Décision</a:t>
            </a:r>
          </a:p>
        </p:txBody>
      </p:sp>
      <p:pic>
        <p:nvPicPr>
          <p:cNvPr id="14" name="Picture 13">
            <a:extLst>
              <a:ext uri="{FF2B5EF4-FFF2-40B4-BE49-F238E27FC236}">
                <a16:creationId xmlns:a16="http://schemas.microsoft.com/office/drawing/2014/main" id="{E0427534-1CE2-6FA0-38FF-99A764EFB231}"/>
              </a:ext>
            </a:extLst>
          </p:cNvPr>
          <p:cNvPicPr>
            <a:picLocks noChangeAspect="1"/>
          </p:cNvPicPr>
          <p:nvPr/>
        </p:nvPicPr>
        <p:blipFill>
          <a:blip r:embed="rId7"/>
          <a:stretch>
            <a:fillRect/>
          </a:stretch>
        </p:blipFill>
        <p:spPr>
          <a:xfrm>
            <a:off x="4527348" y="1561403"/>
            <a:ext cx="4069512" cy="1320614"/>
          </a:xfrm>
          <a:prstGeom prst="rect">
            <a:avLst/>
          </a:prstGeom>
        </p:spPr>
      </p:pic>
      <p:sp>
        <p:nvSpPr>
          <p:cNvPr id="15" name="TextBox 14">
            <a:extLst>
              <a:ext uri="{FF2B5EF4-FFF2-40B4-BE49-F238E27FC236}">
                <a16:creationId xmlns:a16="http://schemas.microsoft.com/office/drawing/2014/main" id="{BB18B643-AE5E-7005-1AC5-63A1DBD37842}"/>
              </a:ext>
            </a:extLst>
          </p:cNvPr>
          <p:cNvSpPr txBox="1"/>
          <p:nvPr/>
        </p:nvSpPr>
        <p:spPr>
          <a:xfrm>
            <a:off x="4425707" y="1253626"/>
            <a:ext cx="1417376" cy="307777"/>
          </a:xfrm>
          <a:prstGeom prst="rect">
            <a:avLst/>
          </a:prstGeom>
          <a:noFill/>
        </p:spPr>
        <p:txBody>
          <a:bodyPr wrap="none" rtlCol="0">
            <a:spAutoFit/>
          </a:bodyPr>
          <a:lstStyle/>
          <a:p>
            <a:r>
              <a:rPr lang="fr-FR" dirty="0" err="1"/>
              <a:t>Random</a:t>
            </a:r>
            <a:r>
              <a:rPr lang="fr-FR" dirty="0"/>
              <a:t> Forest</a:t>
            </a:r>
          </a:p>
        </p:txBody>
      </p:sp>
    </p:spTree>
    <p:extLst>
      <p:ext uri="{BB962C8B-B14F-4D97-AF65-F5344CB8AC3E}">
        <p14:creationId xmlns:p14="http://schemas.microsoft.com/office/powerpoint/2010/main" val="3258422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58011"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5406408" y="2775284"/>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40308" y="3417877"/>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531;p39"/>
          <p:cNvSpPr txBox="1">
            <a:spLocks noGrp="1"/>
          </p:cNvSpPr>
          <p:nvPr>
            <p:ph type="title"/>
          </p:nvPr>
        </p:nvSpPr>
        <p:spPr>
          <a:xfrm>
            <a:off x="-12950" y="-12982"/>
            <a:ext cx="699016" cy="572700"/>
          </a:xfrm>
          <a:prstGeom prst="rect">
            <a:avLst/>
          </a:prstGeom>
        </p:spPr>
        <p:txBody>
          <a:bodyPr spcFirstLastPara="1" wrap="square" lIns="91425" tIns="91425" rIns="91425" bIns="91425" anchor="t" anchorCtr="0">
            <a:noAutofit/>
          </a:bodyPr>
          <a:lstStyle/>
          <a:p>
            <a:pPr lvl="0" algn="l"/>
            <a:r>
              <a:rPr lang="en" sz="2800" dirty="0">
                <a:latin typeface="Poppins"/>
                <a:ea typeface="Poppins"/>
                <a:cs typeface="Poppins"/>
                <a:sym typeface="Poppins"/>
              </a:rPr>
              <a:t>04</a:t>
            </a:r>
            <a:endParaRPr dirty="0"/>
          </a:p>
        </p:txBody>
      </p:sp>
      <p:sp>
        <p:nvSpPr>
          <p:cNvPr id="4" name="Rectangle 3"/>
          <p:cNvSpPr/>
          <p:nvPr/>
        </p:nvSpPr>
        <p:spPr>
          <a:xfrm>
            <a:off x="653925" y="96495"/>
            <a:ext cx="4911615" cy="461665"/>
          </a:xfrm>
          <a:prstGeom prst="rect">
            <a:avLst/>
          </a:prstGeom>
        </p:spPr>
        <p:txBody>
          <a:bodyPr wrap="square">
            <a:spAutoFit/>
          </a:bodyPr>
          <a:lstStyle/>
          <a:p>
            <a:r>
              <a:rPr lang="fr-FR" sz="2400" b="1" dirty="0">
                <a:solidFill>
                  <a:schemeClr val="dk2"/>
                </a:solidFill>
                <a:latin typeface="Times New Roman" panose="02020603050405020304" pitchFamily="18" charset="0"/>
                <a:ea typeface="IBM Plex Mono"/>
                <a:cs typeface="Times New Roman" panose="02020603050405020304" pitchFamily="18" charset="0"/>
              </a:rPr>
              <a:t>Gestion des modèles avec </a:t>
            </a:r>
            <a:r>
              <a:rPr lang="fr-FR" sz="2400" b="1" dirty="0" err="1">
                <a:solidFill>
                  <a:schemeClr val="dk2"/>
                </a:solidFill>
                <a:latin typeface="Times New Roman" panose="02020603050405020304" pitchFamily="18" charset="0"/>
                <a:ea typeface="IBM Plex Mono"/>
                <a:cs typeface="Times New Roman" panose="02020603050405020304" pitchFamily="18" charset="0"/>
              </a:rPr>
              <a:t>MlFlow</a:t>
            </a:r>
            <a:r>
              <a:rPr lang="fr-FR" sz="2400" b="1" dirty="0">
                <a:solidFill>
                  <a:schemeClr val="dk2"/>
                </a:solidFill>
                <a:latin typeface="Times New Roman" panose="02020603050405020304" pitchFamily="18" charset="0"/>
                <a:ea typeface="IBM Plex Mono"/>
                <a:cs typeface="Times New Roman" panose="02020603050405020304" pitchFamily="18" charset="0"/>
              </a:rPr>
              <a:t>:</a:t>
            </a:r>
            <a:endParaRPr lang="fr-FR" sz="2400" dirty="0">
              <a:latin typeface="Times New Roman" panose="02020603050405020304" pitchFamily="18" charset="0"/>
              <a:cs typeface="Times New Roman" panose="02020603050405020304" pitchFamily="18" charset="0"/>
            </a:endParaRPr>
          </a:p>
        </p:txBody>
      </p:sp>
      <p:sp>
        <p:nvSpPr>
          <p:cNvPr id="2" name="ZoneTexte 1"/>
          <p:cNvSpPr txBox="1"/>
          <p:nvPr/>
        </p:nvSpPr>
        <p:spPr>
          <a:xfrm>
            <a:off x="1772529" y="1695157"/>
            <a:ext cx="1470074" cy="997762"/>
          </a:xfrm>
          <a:prstGeom prst="rect">
            <a:avLst/>
          </a:prstGeom>
          <a:noFill/>
        </p:spPr>
        <p:txBody>
          <a:bodyPr wrap="square" rtlCol="0">
            <a:spAutoFit/>
          </a:bodyPr>
          <a:lstStyle/>
          <a:p>
            <a:endParaRPr lang="fr-FR" dirty="0"/>
          </a:p>
        </p:txBody>
      </p:sp>
      <p:sp>
        <p:nvSpPr>
          <p:cNvPr id="11" name="ZoneTexte 10"/>
          <p:cNvSpPr txBox="1"/>
          <p:nvPr/>
        </p:nvSpPr>
        <p:spPr>
          <a:xfrm>
            <a:off x="942058" y="644946"/>
            <a:ext cx="4171548" cy="307777"/>
          </a:xfrm>
          <a:prstGeom prst="rect">
            <a:avLst/>
          </a:prstGeom>
          <a:noFill/>
        </p:spPr>
        <p:txBody>
          <a:bodyPr wrap="square" rtlCol="0">
            <a:spAutoFit/>
          </a:bodyPr>
          <a:lstStyle/>
          <a:p>
            <a:pPr marL="285750" indent="-285750">
              <a:buFont typeface="Wingdings" panose="05000000000000000000" pitchFamily="2" charset="2"/>
              <a:buChar char="ü"/>
            </a:pPr>
            <a:r>
              <a:rPr lang="fr-FR" b="1" dirty="0">
                <a:latin typeface="Times New Roman" panose="02020603050405020304" pitchFamily="18" charset="0"/>
                <a:cs typeface="Times New Roman" panose="02020603050405020304" pitchFamily="18" charset="0"/>
              </a:rPr>
              <a:t>Visualisation des métriques :</a:t>
            </a:r>
          </a:p>
        </p:txBody>
      </p:sp>
      <p:pic>
        <p:nvPicPr>
          <p:cNvPr id="12" name="Picture 11">
            <a:extLst>
              <a:ext uri="{FF2B5EF4-FFF2-40B4-BE49-F238E27FC236}">
                <a16:creationId xmlns:a16="http://schemas.microsoft.com/office/drawing/2014/main" id="{F931458F-6633-6D92-FDFF-CA74822A54BA}"/>
              </a:ext>
            </a:extLst>
          </p:cNvPr>
          <p:cNvPicPr>
            <a:picLocks noChangeAspect="1"/>
          </p:cNvPicPr>
          <p:nvPr/>
        </p:nvPicPr>
        <p:blipFill>
          <a:blip r:embed="rId5"/>
          <a:stretch>
            <a:fillRect/>
          </a:stretch>
        </p:blipFill>
        <p:spPr>
          <a:xfrm>
            <a:off x="89859" y="1565973"/>
            <a:ext cx="4173272" cy="2069602"/>
          </a:xfrm>
          <a:prstGeom prst="rect">
            <a:avLst/>
          </a:prstGeom>
        </p:spPr>
      </p:pic>
      <p:pic>
        <p:nvPicPr>
          <p:cNvPr id="16" name="Picture 15">
            <a:extLst>
              <a:ext uri="{FF2B5EF4-FFF2-40B4-BE49-F238E27FC236}">
                <a16:creationId xmlns:a16="http://schemas.microsoft.com/office/drawing/2014/main" id="{9E04A27D-B839-D41A-B0B5-1113AC00ED88}"/>
              </a:ext>
            </a:extLst>
          </p:cNvPr>
          <p:cNvPicPr>
            <a:picLocks noChangeAspect="1"/>
          </p:cNvPicPr>
          <p:nvPr/>
        </p:nvPicPr>
        <p:blipFill>
          <a:blip r:embed="rId6"/>
          <a:stretch>
            <a:fillRect/>
          </a:stretch>
        </p:blipFill>
        <p:spPr>
          <a:xfrm>
            <a:off x="4391606" y="1565351"/>
            <a:ext cx="4250508" cy="2079565"/>
          </a:xfrm>
          <a:prstGeom prst="rect">
            <a:avLst/>
          </a:prstGeom>
        </p:spPr>
      </p:pic>
    </p:spTree>
    <p:extLst>
      <p:ext uri="{BB962C8B-B14F-4D97-AF65-F5344CB8AC3E}">
        <p14:creationId xmlns:p14="http://schemas.microsoft.com/office/powerpoint/2010/main" val="255995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58011"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5063278" y="2194038"/>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531;p39"/>
          <p:cNvSpPr txBox="1">
            <a:spLocks noGrp="1"/>
          </p:cNvSpPr>
          <p:nvPr>
            <p:ph type="title"/>
          </p:nvPr>
        </p:nvSpPr>
        <p:spPr>
          <a:xfrm>
            <a:off x="-36329" y="1445"/>
            <a:ext cx="699016" cy="572700"/>
          </a:xfrm>
          <a:prstGeom prst="rect">
            <a:avLst/>
          </a:prstGeom>
        </p:spPr>
        <p:txBody>
          <a:bodyPr spcFirstLastPara="1" wrap="square" lIns="91425" tIns="91425" rIns="91425" bIns="91425" anchor="t" anchorCtr="0">
            <a:noAutofit/>
          </a:bodyPr>
          <a:lstStyle/>
          <a:p>
            <a:pPr lvl="0" algn="l"/>
            <a:r>
              <a:rPr lang="en" sz="2800" dirty="0">
                <a:latin typeface="Poppins"/>
                <a:ea typeface="Poppins"/>
                <a:cs typeface="Poppins"/>
                <a:sym typeface="Poppins"/>
              </a:rPr>
              <a:t>04</a:t>
            </a:r>
            <a:endParaRPr dirty="0"/>
          </a:p>
        </p:txBody>
      </p:sp>
      <p:sp>
        <p:nvSpPr>
          <p:cNvPr id="4" name="Rectangle 3"/>
          <p:cNvSpPr/>
          <p:nvPr/>
        </p:nvSpPr>
        <p:spPr>
          <a:xfrm>
            <a:off x="632926" y="97096"/>
            <a:ext cx="4911615" cy="461665"/>
          </a:xfrm>
          <a:prstGeom prst="rect">
            <a:avLst/>
          </a:prstGeom>
        </p:spPr>
        <p:txBody>
          <a:bodyPr wrap="square">
            <a:spAutoFit/>
          </a:bodyPr>
          <a:lstStyle/>
          <a:p>
            <a:r>
              <a:rPr lang="fr-FR" sz="2400" b="1" dirty="0">
                <a:solidFill>
                  <a:schemeClr val="dk2"/>
                </a:solidFill>
                <a:latin typeface="Times New Roman" panose="02020603050405020304" pitchFamily="18" charset="0"/>
                <a:ea typeface="IBM Plex Mono"/>
                <a:cs typeface="Times New Roman" panose="02020603050405020304" pitchFamily="18" charset="0"/>
              </a:rPr>
              <a:t>Gestion des modèles avec </a:t>
            </a:r>
            <a:r>
              <a:rPr lang="fr-FR" sz="2400" b="1" dirty="0" err="1">
                <a:solidFill>
                  <a:schemeClr val="dk2"/>
                </a:solidFill>
                <a:latin typeface="Times New Roman" panose="02020603050405020304" pitchFamily="18" charset="0"/>
                <a:ea typeface="IBM Plex Mono"/>
                <a:cs typeface="Times New Roman" panose="02020603050405020304" pitchFamily="18" charset="0"/>
              </a:rPr>
              <a:t>MlFlow</a:t>
            </a:r>
            <a:r>
              <a:rPr lang="fr-FR" sz="2400" b="1" dirty="0">
                <a:solidFill>
                  <a:schemeClr val="dk2"/>
                </a:solidFill>
                <a:latin typeface="Times New Roman" panose="02020603050405020304" pitchFamily="18" charset="0"/>
                <a:ea typeface="IBM Plex Mono"/>
                <a:cs typeface="Times New Roman" panose="02020603050405020304" pitchFamily="18" charset="0"/>
              </a:rPr>
              <a:t>:</a:t>
            </a:r>
            <a:endParaRPr lang="fr-FR" sz="2400" dirty="0">
              <a:latin typeface="Times New Roman" panose="02020603050405020304" pitchFamily="18" charset="0"/>
              <a:cs typeface="Times New Roman" panose="02020603050405020304" pitchFamily="18" charset="0"/>
            </a:endParaRPr>
          </a:p>
        </p:txBody>
      </p:sp>
      <p:sp>
        <p:nvSpPr>
          <p:cNvPr id="2" name="ZoneTexte 1"/>
          <p:cNvSpPr txBox="1"/>
          <p:nvPr/>
        </p:nvSpPr>
        <p:spPr>
          <a:xfrm>
            <a:off x="1398550" y="1037217"/>
            <a:ext cx="2466974" cy="307777"/>
          </a:xfrm>
          <a:prstGeom prst="rect">
            <a:avLst/>
          </a:prstGeom>
          <a:noFill/>
        </p:spPr>
        <p:txBody>
          <a:bodyPr wrap="square" rtlCol="0">
            <a:spAutoFit/>
          </a:bodyPr>
          <a:lstStyle/>
          <a:p>
            <a:r>
              <a:rPr lang="fr-FR" dirty="0"/>
              <a:t>*) Les hyper paramètres</a:t>
            </a:r>
          </a:p>
        </p:txBody>
      </p:sp>
      <p:sp>
        <p:nvSpPr>
          <p:cNvPr id="10" name="Rectangle 7"/>
          <p:cNvSpPr>
            <a:spLocks noChangeArrowheads="1"/>
          </p:cNvSpPr>
          <p:nvPr/>
        </p:nvSpPr>
        <p:spPr bwMode="auto">
          <a:xfrm>
            <a:off x="912836" y="706028"/>
            <a:ext cx="74843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fr-FR"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Optimisation des hyperparamètres et enregistrement du meilleur modèle :</a:t>
            </a:r>
          </a:p>
        </p:txBody>
      </p:sp>
      <p:sp>
        <p:nvSpPr>
          <p:cNvPr id="13" name="Rectangle 8"/>
          <p:cNvSpPr>
            <a:spLocks noChangeArrowheads="1"/>
          </p:cNvSpPr>
          <p:nvPr/>
        </p:nvSpPr>
        <p:spPr bwMode="auto">
          <a:xfrm>
            <a:off x="26249" y="1603931"/>
            <a:ext cx="24669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sz="1800" b="0" i="0" u="none" strike="noStrike" cap="none" normalizeH="0" baseline="0">
                <a:ln>
                  <a:noFill/>
                </a:ln>
                <a:solidFill>
                  <a:schemeClr val="tx1"/>
                </a:solidFill>
                <a:effectLst/>
                <a:latin typeface="Arial" panose="020B0604020202020204" pitchFamily="34" charset="0"/>
              </a:rPr>
            </a:br>
            <a:endParaRPr kumimoji="0" lang="fr-FR"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8585FBB4-64F5-D6CD-886A-4494ADF97C1B}"/>
              </a:ext>
            </a:extLst>
          </p:cNvPr>
          <p:cNvPicPr>
            <a:picLocks noChangeAspect="1"/>
          </p:cNvPicPr>
          <p:nvPr/>
        </p:nvPicPr>
        <p:blipFill>
          <a:blip r:embed="rId5"/>
          <a:stretch>
            <a:fillRect/>
          </a:stretch>
        </p:blipFill>
        <p:spPr>
          <a:xfrm>
            <a:off x="559922" y="1355701"/>
            <a:ext cx="7944959" cy="857370"/>
          </a:xfrm>
          <a:prstGeom prst="rect">
            <a:avLst/>
          </a:prstGeom>
        </p:spPr>
      </p:pic>
      <p:sp>
        <p:nvSpPr>
          <p:cNvPr id="7" name="TextBox 6">
            <a:extLst>
              <a:ext uri="{FF2B5EF4-FFF2-40B4-BE49-F238E27FC236}">
                <a16:creationId xmlns:a16="http://schemas.microsoft.com/office/drawing/2014/main" id="{F47BF50B-72AB-5454-986D-833ACA9C77AE}"/>
              </a:ext>
            </a:extLst>
          </p:cNvPr>
          <p:cNvSpPr txBox="1"/>
          <p:nvPr/>
        </p:nvSpPr>
        <p:spPr>
          <a:xfrm>
            <a:off x="1398550" y="2665228"/>
            <a:ext cx="184731" cy="307777"/>
          </a:xfrm>
          <a:prstGeom prst="rect">
            <a:avLst/>
          </a:prstGeom>
          <a:noFill/>
        </p:spPr>
        <p:txBody>
          <a:bodyPr wrap="none" rtlCol="0">
            <a:spAutoFit/>
          </a:bodyPr>
          <a:lstStyle/>
          <a:p>
            <a:endParaRPr lang="fr-FR" dirty="0"/>
          </a:p>
        </p:txBody>
      </p:sp>
      <p:sp>
        <p:nvSpPr>
          <p:cNvPr id="8" name="Rectangle 1">
            <a:extLst>
              <a:ext uri="{FF2B5EF4-FFF2-40B4-BE49-F238E27FC236}">
                <a16:creationId xmlns:a16="http://schemas.microsoft.com/office/drawing/2014/main" id="{49FD9C09-B9F0-5216-7AD6-3F1977CAFFFA}"/>
              </a:ext>
            </a:extLst>
          </p:cNvPr>
          <p:cNvSpPr>
            <a:spLocks noChangeArrowheads="1"/>
          </p:cNvSpPr>
          <p:nvPr/>
        </p:nvSpPr>
        <p:spPr bwMode="auto">
          <a:xfrm>
            <a:off x="1398550" y="2445912"/>
            <a:ext cx="587212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mn-lt"/>
              </a:rPr>
              <a:t>*) </a:t>
            </a:r>
            <a:r>
              <a:rPr kumimoji="0" lang="fr-FR" altLang="fr-FR" b="0" i="0" u="none" strike="noStrike" cap="none" normalizeH="0" baseline="0" dirty="0">
                <a:ln>
                  <a:noFill/>
                </a:ln>
                <a:solidFill>
                  <a:schemeClr val="tx1"/>
                </a:solidFill>
                <a:effectLst/>
                <a:latin typeface="+mn-lt"/>
              </a:rPr>
              <a:t>Utilisation</a:t>
            </a:r>
            <a:r>
              <a:rPr kumimoji="0" lang="fr-FR" altLang="fr-FR" sz="1200" b="0" i="0" u="none" strike="noStrike" cap="none" normalizeH="0" baseline="0" dirty="0">
                <a:ln>
                  <a:noFill/>
                </a:ln>
                <a:solidFill>
                  <a:schemeClr val="tx1"/>
                </a:solidFill>
                <a:effectLst/>
                <a:latin typeface="+mn-lt"/>
              </a:rPr>
              <a:t> de </a:t>
            </a:r>
            <a:r>
              <a:rPr kumimoji="0" lang="fr-FR" altLang="fr-FR" sz="1200" b="0" i="0" u="none" strike="noStrike" cap="none" normalizeH="0" baseline="0" dirty="0" err="1">
                <a:ln>
                  <a:noFill/>
                </a:ln>
                <a:solidFill>
                  <a:schemeClr val="tx1"/>
                </a:solidFill>
                <a:effectLst/>
                <a:latin typeface="+mn-lt"/>
              </a:rPr>
              <a:t>RandomizedSearchCV</a:t>
            </a:r>
            <a:r>
              <a:rPr kumimoji="0" lang="fr-FR" altLang="fr-FR" sz="1200" b="0" i="0" u="none" strike="noStrike" cap="none" normalizeH="0" baseline="0" dirty="0">
                <a:ln>
                  <a:noFill/>
                </a:ln>
                <a:solidFill>
                  <a:schemeClr val="tx1"/>
                </a:solidFill>
                <a:effectLst/>
                <a:latin typeface="+mn-lt"/>
              </a:rPr>
              <a:t> pour effectuer une recherche aléatoire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mn-lt"/>
              </a:rPr>
              <a:t>des hyperparamètres à partir des distributions spécifiées dans </a:t>
            </a:r>
            <a:r>
              <a:rPr kumimoji="0" lang="fr-FR" altLang="fr-FR" sz="1200" b="0" i="0" u="none" strike="noStrike" cap="none" normalizeH="0" baseline="0" dirty="0" err="1">
                <a:ln>
                  <a:noFill/>
                </a:ln>
                <a:solidFill>
                  <a:schemeClr val="tx1"/>
                </a:solidFill>
                <a:effectLst/>
                <a:latin typeface="+mn-lt"/>
              </a:rPr>
              <a:t>param_distributions</a:t>
            </a:r>
            <a:r>
              <a:rPr kumimoji="0" lang="fr-FR" altLang="fr-FR" sz="12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3241020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58011"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5345125" y="2782373"/>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57170" y="3730830"/>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531;p39"/>
          <p:cNvSpPr txBox="1">
            <a:spLocks noGrp="1"/>
          </p:cNvSpPr>
          <p:nvPr>
            <p:ph type="title"/>
          </p:nvPr>
        </p:nvSpPr>
        <p:spPr>
          <a:xfrm>
            <a:off x="-36329" y="1445"/>
            <a:ext cx="699016" cy="572700"/>
          </a:xfrm>
          <a:prstGeom prst="rect">
            <a:avLst/>
          </a:prstGeom>
        </p:spPr>
        <p:txBody>
          <a:bodyPr spcFirstLastPara="1" wrap="square" lIns="91425" tIns="91425" rIns="91425" bIns="91425" anchor="t" anchorCtr="0">
            <a:noAutofit/>
          </a:bodyPr>
          <a:lstStyle/>
          <a:p>
            <a:pPr lvl="0" algn="l"/>
            <a:r>
              <a:rPr lang="en" sz="2800" dirty="0">
                <a:latin typeface="Poppins"/>
                <a:ea typeface="Poppins"/>
                <a:cs typeface="Poppins"/>
                <a:sym typeface="Poppins"/>
              </a:rPr>
              <a:t>04</a:t>
            </a:r>
            <a:endParaRPr dirty="0"/>
          </a:p>
        </p:txBody>
      </p:sp>
      <p:sp>
        <p:nvSpPr>
          <p:cNvPr id="4" name="Rectangle 3"/>
          <p:cNvSpPr/>
          <p:nvPr/>
        </p:nvSpPr>
        <p:spPr>
          <a:xfrm>
            <a:off x="632926" y="97096"/>
            <a:ext cx="4911615" cy="461665"/>
          </a:xfrm>
          <a:prstGeom prst="rect">
            <a:avLst/>
          </a:prstGeom>
        </p:spPr>
        <p:txBody>
          <a:bodyPr wrap="square">
            <a:spAutoFit/>
          </a:bodyPr>
          <a:lstStyle/>
          <a:p>
            <a:r>
              <a:rPr lang="fr-FR" sz="2400" b="1" dirty="0">
                <a:solidFill>
                  <a:schemeClr val="dk2"/>
                </a:solidFill>
                <a:latin typeface="Times New Roman" panose="02020603050405020304" pitchFamily="18" charset="0"/>
                <a:ea typeface="IBM Plex Mono"/>
                <a:cs typeface="Times New Roman" panose="02020603050405020304" pitchFamily="18" charset="0"/>
              </a:rPr>
              <a:t>Gestion des modèles avec </a:t>
            </a:r>
            <a:r>
              <a:rPr lang="fr-FR" sz="2400" b="1" dirty="0" err="1">
                <a:solidFill>
                  <a:schemeClr val="dk2"/>
                </a:solidFill>
                <a:latin typeface="Times New Roman" panose="02020603050405020304" pitchFamily="18" charset="0"/>
                <a:ea typeface="IBM Plex Mono"/>
                <a:cs typeface="Times New Roman" panose="02020603050405020304" pitchFamily="18" charset="0"/>
              </a:rPr>
              <a:t>MlFlow</a:t>
            </a:r>
            <a:r>
              <a:rPr lang="fr-FR" sz="2400" b="1" dirty="0">
                <a:solidFill>
                  <a:schemeClr val="dk2"/>
                </a:solidFill>
                <a:latin typeface="Times New Roman" panose="02020603050405020304" pitchFamily="18" charset="0"/>
                <a:ea typeface="IBM Plex Mono"/>
                <a:cs typeface="Times New Roman" panose="02020603050405020304" pitchFamily="18" charset="0"/>
              </a:rPr>
              <a:t>:</a:t>
            </a:r>
            <a:endParaRPr lang="fr-FR" sz="2400" dirty="0">
              <a:latin typeface="Times New Roman" panose="02020603050405020304" pitchFamily="18" charset="0"/>
              <a:cs typeface="Times New Roman" panose="02020603050405020304" pitchFamily="18" charset="0"/>
            </a:endParaRPr>
          </a:p>
        </p:txBody>
      </p:sp>
      <p:sp>
        <p:nvSpPr>
          <p:cNvPr id="10" name="Rectangle 7"/>
          <p:cNvSpPr>
            <a:spLocks noChangeArrowheads="1"/>
          </p:cNvSpPr>
          <p:nvPr/>
        </p:nvSpPr>
        <p:spPr bwMode="auto">
          <a:xfrm>
            <a:off x="912836" y="706028"/>
            <a:ext cx="74843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fr-FR"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Visualisation des métriques après l’optimisation des hyperparamètres </a:t>
            </a:r>
          </a:p>
        </p:txBody>
      </p:sp>
      <p:sp>
        <p:nvSpPr>
          <p:cNvPr id="13" name="Rectangle 8"/>
          <p:cNvSpPr>
            <a:spLocks noChangeArrowheads="1"/>
          </p:cNvSpPr>
          <p:nvPr/>
        </p:nvSpPr>
        <p:spPr bwMode="auto">
          <a:xfrm>
            <a:off x="26249" y="1603931"/>
            <a:ext cx="24669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sz="1800" b="0" i="0" u="none" strike="noStrike" cap="none" normalizeH="0" baseline="0">
                <a:ln>
                  <a:noFill/>
                </a:ln>
                <a:solidFill>
                  <a:schemeClr val="tx1"/>
                </a:solidFill>
                <a:effectLst/>
                <a:latin typeface="Arial" panose="020B0604020202020204" pitchFamily="34" charset="0"/>
              </a:rPr>
            </a:br>
            <a:endParaRPr kumimoji="0" lang="fr-FR"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EB798F41-841C-E0AC-673E-E6D163BC59C2}"/>
              </a:ext>
            </a:extLst>
          </p:cNvPr>
          <p:cNvPicPr>
            <a:picLocks noChangeAspect="1"/>
          </p:cNvPicPr>
          <p:nvPr/>
        </p:nvPicPr>
        <p:blipFill>
          <a:blip r:embed="rId5"/>
          <a:stretch>
            <a:fillRect/>
          </a:stretch>
        </p:blipFill>
        <p:spPr>
          <a:xfrm>
            <a:off x="63015" y="1445909"/>
            <a:ext cx="4434281" cy="2138780"/>
          </a:xfrm>
          <a:prstGeom prst="rect">
            <a:avLst/>
          </a:prstGeom>
        </p:spPr>
      </p:pic>
      <p:pic>
        <p:nvPicPr>
          <p:cNvPr id="8" name="Picture 7">
            <a:extLst>
              <a:ext uri="{FF2B5EF4-FFF2-40B4-BE49-F238E27FC236}">
                <a16:creationId xmlns:a16="http://schemas.microsoft.com/office/drawing/2014/main" id="{7D21432F-8A4C-965D-8D34-FE6DD47F8D3D}"/>
              </a:ext>
            </a:extLst>
          </p:cNvPr>
          <p:cNvPicPr>
            <a:picLocks noChangeAspect="1"/>
          </p:cNvPicPr>
          <p:nvPr/>
        </p:nvPicPr>
        <p:blipFill>
          <a:blip r:embed="rId6"/>
          <a:stretch>
            <a:fillRect/>
          </a:stretch>
        </p:blipFill>
        <p:spPr>
          <a:xfrm>
            <a:off x="4683839" y="1445909"/>
            <a:ext cx="4340333" cy="2138780"/>
          </a:xfrm>
          <a:prstGeom prst="rect">
            <a:avLst/>
          </a:prstGeom>
        </p:spPr>
      </p:pic>
    </p:spTree>
    <p:extLst>
      <p:ext uri="{BB962C8B-B14F-4D97-AF65-F5344CB8AC3E}">
        <p14:creationId xmlns:p14="http://schemas.microsoft.com/office/powerpoint/2010/main" val="2967272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58011"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5345125" y="2782373"/>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57170" y="3730830"/>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531;p39"/>
          <p:cNvSpPr txBox="1">
            <a:spLocks noGrp="1"/>
          </p:cNvSpPr>
          <p:nvPr>
            <p:ph type="title"/>
          </p:nvPr>
        </p:nvSpPr>
        <p:spPr>
          <a:xfrm>
            <a:off x="-36329" y="1445"/>
            <a:ext cx="699016" cy="572700"/>
          </a:xfrm>
          <a:prstGeom prst="rect">
            <a:avLst/>
          </a:prstGeom>
        </p:spPr>
        <p:txBody>
          <a:bodyPr spcFirstLastPara="1" wrap="square" lIns="91425" tIns="91425" rIns="91425" bIns="91425" anchor="t" anchorCtr="0">
            <a:noAutofit/>
          </a:bodyPr>
          <a:lstStyle/>
          <a:p>
            <a:pPr lvl="0" algn="l"/>
            <a:r>
              <a:rPr lang="en" sz="2800" dirty="0">
                <a:latin typeface="Poppins"/>
                <a:ea typeface="Poppins"/>
                <a:cs typeface="Poppins"/>
                <a:sym typeface="Poppins"/>
              </a:rPr>
              <a:t>04</a:t>
            </a:r>
            <a:endParaRPr dirty="0"/>
          </a:p>
        </p:txBody>
      </p:sp>
      <p:sp>
        <p:nvSpPr>
          <p:cNvPr id="4" name="Rectangle 3"/>
          <p:cNvSpPr/>
          <p:nvPr/>
        </p:nvSpPr>
        <p:spPr>
          <a:xfrm>
            <a:off x="632926" y="97096"/>
            <a:ext cx="4911615" cy="461665"/>
          </a:xfrm>
          <a:prstGeom prst="rect">
            <a:avLst/>
          </a:prstGeom>
        </p:spPr>
        <p:txBody>
          <a:bodyPr wrap="square">
            <a:spAutoFit/>
          </a:bodyPr>
          <a:lstStyle/>
          <a:p>
            <a:r>
              <a:rPr lang="fr-FR" sz="2400" b="1" dirty="0">
                <a:solidFill>
                  <a:schemeClr val="dk2"/>
                </a:solidFill>
                <a:latin typeface="Times New Roman" panose="02020603050405020304" pitchFamily="18" charset="0"/>
                <a:ea typeface="IBM Plex Mono"/>
                <a:cs typeface="Times New Roman" panose="02020603050405020304" pitchFamily="18" charset="0"/>
              </a:rPr>
              <a:t>Gestion des modèles avec </a:t>
            </a:r>
            <a:r>
              <a:rPr lang="fr-FR" sz="2400" b="1" dirty="0" err="1">
                <a:solidFill>
                  <a:schemeClr val="dk2"/>
                </a:solidFill>
                <a:latin typeface="Times New Roman" panose="02020603050405020304" pitchFamily="18" charset="0"/>
                <a:ea typeface="IBM Plex Mono"/>
                <a:cs typeface="Times New Roman" panose="02020603050405020304" pitchFamily="18" charset="0"/>
              </a:rPr>
              <a:t>MlFlow</a:t>
            </a:r>
            <a:r>
              <a:rPr lang="fr-FR" sz="2400" b="1" dirty="0">
                <a:solidFill>
                  <a:schemeClr val="dk2"/>
                </a:solidFill>
                <a:latin typeface="Times New Roman" panose="02020603050405020304" pitchFamily="18" charset="0"/>
                <a:ea typeface="IBM Plex Mono"/>
                <a:cs typeface="Times New Roman" panose="02020603050405020304" pitchFamily="18" charset="0"/>
              </a:rPr>
              <a:t>:</a:t>
            </a:r>
            <a:endParaRPr lang="fr-FR" sz="2400" dirty="0">
              <a:latin typeface="Times New Roman" panose="02020603050405020304" pitchFamily="18" charset="0"/>
              <a:cs typeface="Times New Roman" panose="02020603050405020304" pitchFamily="18" charset="0"/>
            </a:endParaRPr>
          </a:p>
        </p:txBody>
      </p:sp>
      <p:sp>
        <p:nvSpPr>
          <p:cNvPr id="10" name="Rectangle 7"/>
          <p:cNvSpPr>
            <a:spLocks noChangeArrowheads="1"/>
          </p:cNvSpPr>
          <p:nvPr/>
        </p:nvSpPr>
        <p:spPr bwMode="auto">
          <a:xfrm>
            <a:off x="912836" y="706028"/>
            <a:ext cx="74843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fr-FR" dirty="0"/>
              <a:t>Enregistrement du meilleur modèle trouvé dans </a:t>
            </a:r>
            <a:r>
              <a:rPr lang="fr-FR" dirty="0" err="1"/>
              <a:t>MLflow</a:t>
            </a:r>
            <a:endParaRPr kumimoji="0" lang="fr-FR"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8"/>
          <p:cNvSpPr>
            <a:spLocks noChangeArrowheads="1"/>
          </p:cNvSpPr>
          <p:nvPr/>
        </p:nvSpPr>
        <p:spPr bwMode="auto">
          <a:xfrm>
            <a:off x="26249" y="1603931"/>
            <a:ext cx="24669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sz="1800" b="0" i="0" u="none" strike="noStrike" cap="none" normalizeH="0" baseline="0">
                <a:ln>
                  <a:noFill/>
                </a:ln>
                <a:solidFill>
                  <a:schemeClr val="tx1"/>
                </a:solidFill>
                <a:effectLst/>
                <a:latin typeface="Arial" panose="020B0604020202020204" pitchFamily="34" charset="0"/>
              </a:rPr>
            </a:br>
            <a:endParaRPr kumimoji="0" lang="fr-FR"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EE45390-E7B2-552D-005B-25D141570E1E}"/>
              </a:ext>
            </a:extLst>
          </p:cNvPr>
          <p:cNvPicPr>
            <a:picLocks noChangeAspect="1"/>
          </p:cNvPicPr>
          <p:nvPr/>
        </p:nvPicPr>
        <p:blipFill>
          <a:blip r:embed="rId5"/>
          <a:stretch>
            <a:fillRect/>
          </a:stretch>
        </p:blipFill>
        <p:spPr>
          <a:xfrm>
            <a:off x="741768" y="1274903"/>
            <a:ext cx="7014220" cy="938759"/>
          </a:xfrm>
          <a:prstGeom prst="rect">
            <a:avLst/>
          </a:prstGeom>
        </p:spPr>
      </p:pic>
      <p:pic>
        <p:nvPicPr>
          <p:cNvPr id="11" name="Picture 10">
            <a:extLst>
              <a:ext uri="{FF2B5EF4-FFF2-40B4-BE49-F238E27FC236}">
                <a16:creationId xmlns:a16="http://schemas.microsoft.com/office/drawing/2014/main" id="{3975F9D4-0888-4492-4356-A7448108D037}"/>
              </a:ext>
            </a:extLst>
          </p:cNvPr>
          <p:cNvPicPr>
            <a:picLocks noChangeAspect="1"/>
          </p:cNvPicPr>
          <p:nvPr/>
        </p:nvPicPr>
        <p:blipFill>
          <a:blip r:embed="rId6"/>
          <a:stretch>
            <a:fillRect/>
          </a:stretch>
        </p:blipFill>
        <p:spPr>
          <a:xfrm>
            <a:off x="741768" y="3112539"/>
            <a:ext cx="7031776" cy="1259538"/>
          </a:xfrm>
          <a:prstGeom prst="rect">
            <a:avLst/>
          </a:prstGeom>
        </p:spPr>
      </p:pic>
    </p:spTree>
    <p:extLst>
      <p:ext uri="{BB962C8B-B14F-4D97-AF65-F5344CB8AC3E}">
        <p14:creationId xmlns:p14="http://schemas.microsoft.com/office/powerpoint/2010/main" val="296212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58011"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5063278" y="2194038"/>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531;p39"/>
          <p:cNvSpPr txBox="1">
            <a:spLocks noGrp="1"/>
          </p:cNvSpPr>
          <p:nvPr>
            <p:ph type="title"/>
          </p:nvPr>
        </p:nvSpPr>
        <p:spPr>
          <a:xfrm>
            <a:off x="-36329" y="1445"/>
            <a:ext cx="699016" cy="572700"/>
          </a:xfrm>
          <a:prstGeom prst="rect">
            <a:avLst/>
          </a:prstGeom>
        </p:spPr>
        <p:txBody>
          <a:bodyPr spcFirstLastPara="1" wrap="square" lIns="91425" tIns="91425" rIns="91425" bIns="91425" anchor="t" anchorCtr="0">
            <a:noAutofit/>
          </a:bodyPr>
          <a:lstStyle/>
          <a:p>
            <a:pPr lvl="0" algn="l"/>
            <a:r>
              <a:rPr lang="en" sz="2800" dirty="0">
                <a:latin typeface="Poppins"/>
                <a:ea typeface="Poppins"/>
                <a:cs typeface="Poppins"/>
                <a:sym typeface="Poppins"/>
              </a:rPr>
              <a:t>05</a:t>
            </a:r>
            <a:endParaRPr dirty="0"/>
          </a:p>
        </p:txBody>
      </p:sp>
      <p:sp>
        <p:nvSpPr>
          <p:cNvPr id="4" name="Rectangle 3"/>
          <p:cNvSpPr/>
          <p:nvPr/>
        </p:nvSpPr>
        <p:spPr>
          <a:xfrm>
            <a:off x="632926" y="97096"/>
            <a:ext cx="4911615" cy="461665"/>
          </a:xfrm>
          <a:prstGeom prst="rect">
            <a:avLst/>
          </a:prstGeom>
        </p:spPr>
        <p:txBody>
          <a:bodyPr wrap="square">
            <a:spAutoFit/>
          </a:bodyPr>
          <a:lstStyle/>
          <a:p>
            <a:r>
              <a:rPr lang="fr-FR" sz="2400" b="1" dirty="0">
                <a:solidFill>
                  <a:schemeClr val="dk2"/>
                </a:solidFill>
                <a:latin typeface="Times New Roman" panose="02020603050405020304" pitchFamily="18" charset="0"/>
                <a:ea typeface="IBM Plex Mono"/>
                <a:cs typeface="Times New Roman" panose="02020603050405020304" pitchFamily="18" charset="0"/>
              </a:rPr>
              <a:t>Déploiement du modèle :</a:t>
            </a:r>
            <a:endParaRPr lang="fr-FR" sz="2400" dirty="0">
              <a:latin typeface="Times New Roman" panose="02020603050405020304" pitchFamily="18" charset="0"/>
              <a:cs typeface="Times New Roman" panose="02020603050405020304" pitchFamily="18" charset="0"/>
            </a:endParaRPr>
          </a:p>
        </p:txBody>
      </p:sp>
      <p:sp>
        <p:nvSpPr>
          <p:cNvPr id="2" name="ZoneTexte 1"/>
          <p:cNvSpPr txBox="1"/>
          <p:nvPr/>
        </p:nvSpPr>
        <p:spPr>
          <a:xfrm>
            <a:off x="1772529" y="1695157"/>
            <a:ext cx="1470074" cy="997762"/>
          </a:xfrm>
          <a:prstGeom prst="rect">
            <a:avLst/>
          </a:prstGeom>
          <a:noFill/>
        </p:spPr>
        <p:txBody>
          <a:bodyPr wrap="square" rtlCol="0">
            <a:spAutoFit/>
          </a:bodyPr>
          <a:lstStyle/>
          <a:p>
            <a:endParaRPr lang="fr-FR" dirty="0"/>
          </a:p>
        </p:txBody>
      </p:sp>
      <p:sp>
        <p:nvSpPr>
          <p:cNvPr id="10" name="Rectangle 7"/>
          <p:cNvSpPr>
            <a:spLocks noChangeArrowheads="1"/>
          </p:cNvSpPr>
          <p:nvPr/>
        </p:nvSpPr>
        <p:spPr bwMode="auto">
          <a:xfrm>
            <a:off x="912836" y="706028"/>
            <a:ext cx="74843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ClrTx/>
              <a:buFont typeface="Wingdings" panose="05000000000000000000" pitchFamily="2" charset="2"/>
              <a:buChar char="ü"/>
            </a:pPr>
            <a:r>
              <a:rPr lang="fr-FR" b="1" dirty="0">
                <a:solidFill>
                  <a:schemeClr val="tx1"/>
                </a:solidFill>
                <a:latin typeface="Times New Roman" panose="02020603050405020304" pitchFamily="18" charset="0"/>
                <a:cs typeface="Times New Roman" panose="02020603050405020304" pitchFamily="18" charset="0"/>
              </a:rPr>
              <a:t>Utilisation de MLflow pour le déploiement en production :</a:t>
            </a:r>
            <a:endParaRPr kumimoji="0" lang="fr-FR"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8"/>
          <p:cNvSpPr>
            <a:spLocks noChangeArrowheads="1"/>
          </p:cNvSpPr>
          <p:nvPr/>
        </p:nvSpPr>
        <p:spPr bwMode="auto">
          <a:xfrm>
            <a:off x="26249" y="1603931"/>
            <a:ext cx="24669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sz="1800" b="0" i="0" u="none" strike="noStrike" cap="none" normalizeH="0" baseline="0">
                <a:ln>
                  <a:noFill/>
                </a:ln>
                <a:solidFill>
                  <a:schemeClr val="tx1"/>
                </a:solidFill>
                <a:effectLst/>
                <a:latin typeface="Arial" panose="020B0604020202020204" pitchFamily="34" charset="0"/>
              </a:rPr>
            </a:br>
            <a:endParaRPr kumimoji="0" lang="fr-FR"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0224C6E4-240D-C012-E66C-01E7AD702E13}"/>
              </a:ext>
            </a:extLst>
          </p:cNvPr>
          <p:cNvPicPr>
            <a:picLocks noChangeAspect="1"/>
          </p:cNvPicPr>
          <p:nvPr/>
        </p:nvPicPr>
        <p:blipFill>
          <a:blip r:embed="rId5"/>
          <a:stretch>
            <a:fillRect/>
          </a:stretch>
        </p:blipFill>
        <p:spPr>
          <a:xfrm>
            <a:off x="206618" y="1025782"/>
            <a:ext cx="8733825" cy="3091935"/>
          </a:xfrm>
          <a:prstGeom prst="rect">
            <a:avLst/>
          </a:prstGeom>
        </p:spPr>
      </p:pic>
    </p:spTree>
    <p:extLst>
      <p:ext uri="{BB962C8B-B14F-4D97-AF65-F5344CB8AC3E}">
        <p14:creationId xmlns:p14="http://schemas.microsoft.com/office/powerpoint/2010/main" val="1055019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2823121" y="1690017"/>
            <a:ext cx="7704000" cy="1306402"/>
          </a:xfrm>
          <a:prstGeom prst="rect">
            <a:avLst/>
          </a:prstGeom>
        </p:spPr>
        <p:txBody>
          <a:bodyPr spcFirstLastPara="1" wrap="square" lIns="91425" tIns="91425" rIns="91425" bIns="91425" anchor="t" anchorCtr="0">
            <a:noAutofit/>
          </a:bodyPr>
          <a:lstStyle/>
          <a:p>
            <a:pPr lvl="0"/>
            <a:r>
              <a:rPr lang="en" sz="6000" dirty="0">
                <a:latin typeface="IBM Plex Mono" panose="020B0604020202020204" charset="0"/>
                <a:cs typeface="Times New Roman" panose="02020603050405020304" pitchFamily="18" charset="0"/>
              </a:rPr>
              <a:t>Thanks!</a:t>
            </a:r>
            <a:endParaRPr sz="6000" dirty="0">
              <a:latin typeface="IBM Plex Mono" panose="020B0604020202020204" charset="0"/>
              <a:cs typeface="Times New Roman" panose="02020603050405020304" pitchFamily="18" charset="0"/>
            </a:endParaRPr>
          </a:p>
        </p:txBody>
      </p:sp>
    </p:spTree>
    <p:extLst>
      <p:ext uri="{BB962C8B-B14F-4D97-AF65-F5344CB8AC3E}">
        <p14:creationId xmlns:p14="http://schemas.microsoft.com/office/powerpoint/2010/main" val="130213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508985" y="564600"/>
            <a:ext cx="7704000" cy="5727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Font typeface="Wingdings" panose="05000000000000000000" pitchFamily="2" charset="2"/>
              <a:buChar char="q"/>
            </a:pPr>
            <a:r>
              <a:rPr lang="en" sz="2800" dirty="0">
                <a:latin typeface="Times New Roman" panose="02020603050405020304" pitchFamily="18" charset="0"/>
                <a:cs typeface="Times New Roman" panose="02020603050405020304" pitchFamily="18" charset="0"/>
              </a:rPr>
              <a:t>Objectif du projet :</a:t>
            </a:r>
            <a:endParaRPr sz="2800" dirty="0">
              <a:latin typeface="Times New Roman" panose="02020603050405020304" pitchFamily="18" charset="0"/>
              <a:cs typeface="Times New Roman" panose="02020603050405020304" pitchFamily="18" charset="0"/>
            </a:endParaRPr>
          </a:p>
        </p:txBody>
      </p:sp>
      <p:sp>
        <p:nvSpPr>
          <p:cNvPr id="2" name="Espace réservé du texte 1"/>
          <p:cNvSpPr>
            <a:spLocks noGrp="1"/>
          </p:cNvSpPr>
          <p:nvPr>
            <p:ph type="body" idx="1"/>
          </p:nvPr>
        </p:nvSpPr>
        <p:spPr>
          <a:xfrm>
            <a:off x="333138" y="1547512"/>
            <a:ext cx="7704000" cy="2996353"/>
          </a:xfrm>
        </p:spPr>
        <p:txBody>
          <a:bodyPr/>
          <a:lstStyle/>
          <a:p>
            <a:pPr marL="139700" indent="0">
              <a:buNone/>
            </a:pPr>
            <a:r>
              <a:rPr lang="fr-FR" sz="1800" dirty="0">
                <a:latin typeface="Times New Roman" panose="02020603050405020304" pitchFamily="18" charset="0"/>
                <a:cs typeface="Times New Roman" panose="02020603050405020304" pitchFamily="18" charset="0"/>
              </a:rPr>
              <a:t>L'objectif principal de ce projet est de mettre en œuvre un pipeline complet de Machine Learning Operations (MLOps) pour la prédiction des souscriptions bancaires. Ce pipeline couvrira les étapes d'importation des données, d'analyse univariée et multivariée, de nettoyage des données, de gestion des données déséquilibrées, de recherche et d'optimisation des modèles, ainsi que de déploiement en production.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2" name="Espace réservé du texte 1"/>
          <p:cNvSpPr>
            <a:spLocks noGrp="1"/>
          </p:cNvSpPr>
          <p:nvPr>
            <p:ph type="body" idx="1"/>
          </p:nvPr>
        </p:nvSpPr>
        <p:spPr>
          <a:xfrm>
            <a:off x="508985" y="745638"/>
            <a:ext cx="7704000" cy="316457"/>
          </a:xfrm>
        </p:spPr>
        <p:txBody>
          <a:bodyPr/>
          <a:lstStyle/>
          <a:p>
            <a:pPr marL="0" indent="0">
              <a:buNone/>
            </a:pPr>
            <a:r>
              <a:rPr lang="fr-FR" dirty="0">
                <a:latin typeface="Times New Roman" panose="02020603050405020304" pitchFamily="18" charset="0"/>
                <a:cs typeface="Times New Roman" panose="02020603050405020304" pitchFamily="18" charset="0"/>
              </a:rPr>
              <a:t>Ce jeu de données présente des informations relatives aux souscriptions bancaires.</a:t>
            </a:r>
          </a:p>
          <a:p>
            <a:pPr marL="0" lvl="0" indent="0">
              <a:buNone/>
            </a:pPr>
            <a:endParaRPr lang="fr-FR" dirty="0"/>
          </a:p>
        </p:txBody>
      </p:sp>
      <p:sp>
        <p:nvSpPr>
          <p:cNvPr id="5" name="Google Shape;1484;p38"/>
          <p:cNvSpPr txBox="1">
            <a:spLocks noGrp="1"/>
          </p:cNvSpPr>
          <p:nvPr>
            <p:ph type="title" idx="4294967295"/>
          </p:nvPr>
        </p:nvSpPr>
        <p:spPr>
          <a:xfrm>
            <a:off x="312037" y="0"/>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solidFill>
                  <a:schemeClr val="dk2"/>
                </a:solidFill>
                <a:latin typeface="Poppins"/>
                <a:ea typeface="Poppins"/>
                <a:cs typeface="Poppins"/>
                <a:sym typeface="Poppins"/>
              </a:rPr>
              <a:t>01</a:t>
            </a:r>
            <a:endParaRPr sz="3200" b="1" dirty="0">
              <a:solidFill>
                <a:schemeClr val="dk2"/>
              </a:solidFill>
              <a:latin typeface="Poppins"/>
              <a:ea typeface="Poppins"/>
              <a:cs typeface="Poppins"/>
              <a:sym typeface="Poppins"/>
            </a:endParaRPr>
          </a:p>
        </p:txBody>
      </p:sp>
      <p:sp>
        <p:nvSpPr>
          <p:cNvPr id="4" name="ZoneTexte 3"/>
          <p:cNvSpPr txBox="1"/>
          <p:nvPr/>
        </p:nvSpPr>
        <p:spPr>
          <a:xfrm>
            <a:off x="959305" y="248820"/>
            <a:ext cx="4090996" cy="677108"/>
          </a:xfrm>
          <a:prstGeom prst="rect">
            <a:avLst/>
          </a:prstGeom>
          <a:noFill/>
        </p:spPr>
        <p:txBody>
          <a:bodyPr wrap="square" rtlCol="0">
            <a:spAutoFit/>
          </a:bodyPr>
          <a:lstStyle/>
          <a:p>
            <a:pPr lvl="0"/>
            <a:r>
              <a:rPr lang="fr-FR" sz="2400" b="1" dirty="0">
                <a:solidFill>
                  <a:schemeClr val="dk2"/>
                </a:solidFill>
                <a:latin typeface="Times New Roman" panose="02020603050405020304" pitchFamily="18" charset="0"/>
                <a:ea typeface="IBM Plex Mono"/>
                <a:cs typeface="Times New Roman" panose="02020603050405020304" pitchFamily="18" charset="0"/>
                <a:sym typeface="IBM Plex Mono"/>
              </a:rPr>
              <a:t>Aperçu</a:t>
            </a:r>
            <a:r>
              <a:rPr lang="fr-FR" sz="2400" b="1" dirty="0">
                <a:latin typeface="Times New Roman" panose="02020603050405020304" pitchFamily="18" charset="0"/>
                <a:cs typeface="Times New Roman" panose="02020603050405020304" pitchFamily="18" charset="0"/>
              </a:rPr>
              <a:t> </a:t>
            </a:r>
            <a:r>
              <a:rPr lang="fr-FR" sz="2400" b="1" dirty="0">
                <a:solidFill>
                  <a:schemeClr val="dk2"/>
                </a:solidFill>
                <a:latin typeface="Times New Roman" panose="02020603050405020304" pitchFamily="18" charset="0"/>
                <a:ea typeface="IBM Plex Mono"/>
                <a:cs typeface="Times New Roman" panose="02020603050405020304" pitchFamily="18" charset="0"/>
              </a:rPr>
              <a:t>du</a:t>
            </a:r>
            <a:r>
              <a:rPr lang="fr-FR" sz="2400" b="1" dirty="0">
                <a:latin typeface="Times New Roman" panose="02020603050405020304" pitchFamily="18" charset="0"/>
                <a:cs typeface="Times New Roman" panose="02020603050405020304" pitchFamily="18" charset="0"/>
              </a:rPr>
              <a:t> </a:t>
            </a:r>
            <a:r>
              <a:rPr lang="fr-FR" sz="2400" b="1" dirty="0">
                <a:solidFill>
                  <a:schemeClr val="dk2"/>
                </a:solidFill>
                <a:latin typeface="Times New Roman" panose="02020603050405020304" pitchFamily="18" charset="0"/>
                <a:ea typeface="IBM Plex Mono"/>
                <a:cs typeface="Times New Roman" panose="02020603050405020304" pitchFamily="18" charset="0"/>
              </a:rPr>
              <a:t>Jeu</a:t>
            </a:r>
            <a:r>
              <a:rPr lang="fr-FR" sz="2400" b="1" dirty="0">
                <a:latin typeface="Times New Roman" panose="02020603050405020304" pitchFamily="18" charset="0"/>
                <a:cs typeface="Times New Roman" panose="02020603050405020304" pitchFamily="18" charset="0"/>
              </a:rPr>
              <a:t> </a:t>
            </a:r>
            <a:r>
              <a:rPr lang="fr-FR" sz="2400" b="1" dirty="0">
                <a:solidFill>
                  <a:schemeClr val="dk2"/>
                </a:solidFill>
                <a:latin typeface="Times New Roman" panose="02020603050405020304" pitchFamily="18" charset="0"/>
                <a:ea typeface="IBM Plex Mono"/>
                <a:cs typeface="Times New Roman" panose="02020603050405020304" pitchFamily="18" charset="0"/>
              </a:rPr>
              <a:t>de</a:t>
            </a:r>
            <a:r>
              <a:rPr lang="fr-FR" sz="2400" b="1" dirty="0">
                <a:latin typeface="Times New Roman" panose="02020603050405020304" pitchFamily="18" charset="0"/>
                <a:cs typeface="Times New Roman" panose="02020603050405020304" pitchFamily="18" charset="0"/>
              </a:rPr>
              <a:t> </a:t>
            </a:r>
            <a:r>
              <a:rPr lang="fr-FR" sz="2400" b="1" dirty="0">
                <a:solidFill>
                  <a:schemeClr val="dk2"/>
                </a:solidFill>
                <a:latin typeface="Times New Roman" panose="02020603050405020304" pitchFamily="18" charset="0"/>
                <a:ea typeface="IBM Plex Mono"/>
                <a:cs typeface="Times New Roman" panose="02020603050405020304" pitchFamily="18" charset="0"/>
              </a:rPr>
              <a:t>Données</a:t>
            </a:r>
            <a:r>
              <a:rPr lang="fr-FR" sz="2400" b="1" dirty="0">
                <a:latin typeface="Times New Roman" panose="02020603050405020304" pitchFamily="18" charset="0"/>
                <a:cs typeface="Times New Roman" panose="02020603050405020304" pitchFamily="18" charset="0"/>
              </a:rPr>
              <a:t> :</a:t>
            </a:r>
          </a:p>
          <a:p>
            <a:endParaRPr lang="fr-FR"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364" y="1220359"/>
            <a:ext cx="7769621" cy="3717401"/>
          </a:xfrm>
          <a:prstGeom prst="rect">
            <a:avLst/>
          </a:prstGeom>
        </p:spPr>
      </p:pic>
    </p:spTree>
    <p:extLst>
      <p:ext uri="{BB962C8B-B14F-4D97-AF65-F5344CB8AC3E}">
        <p14:creationId xmlns:p14="http://schemas.microsoft.com/office/powerpoint/2010/main" val="348523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68094" y="1558"/>
            <a:ext cx="623465" cy="572700"/>
          </a:xfrm>
          <a:prstGeom prst="rect">
            <a:avLst/>
          </a:prstGeom>
        </p:spPr>
        <p:txBody>
          <a:bodyPr spcFirstLastPara="1" wrap="square" lIns="91425" tIns="91425" rIns="91425" bIns="91425" anchor="t" anchorCtr="0">
            <a:noAutofit/>
          </a:bodyPr>
          <a:lstStyle/>
          <a:p>
            <a:pPr lvl="0" algn="l"/>
            <a:r>
              <a:rPr lang="en" sz="2800" dirty="0">
                <a:latin typeface="Poppins"/>
                <a:ea typeface="Poppins"/>
                <a:cs typeface="Poppins"/>
                <a:sym typeface="Poppins"/>
              </a:rPr>
              <a:t>02</a:t>
            </a:r>
            <a:endParaRPr dirty="0"/>
          </a:p>
        </p:txBody>
      </p:sp>
      <p:sp>
        <p:nvSpPr>
          <p:cNvPr id="4" name="ZoneTexte 3"/>
          <p:cNvSpPr txBox="1"/>
          <p:nvPr/>
        </p:nvSpPr>
        <p:spPr>
          <a:xfrm>
            <a:off x="700837" y="57076"/>
            <a:ext cx="4269546" cy="461665"/>
          </a:xfrm>
          <a:prstGeom prst="rect">
            <a:avLst/>
          </a:prstGeom>
          <a:noFill/>
        </p:spPr>
        <p:txBody>
          <a:bodyPr wrap="square" rtlCol="0">
            <a:spAutoFit/>
          </a:bodyPr>
          <a:lstStyle/>
          <a:p>
            <a:r>
              <a:rPr lang="fr-FR" sz="2400" b="1" dirty="0">
                <a:solidFill>
                  <a:schemeClr val="dk2"/>
                </a:solidFill>
                <a:latin typeface="Times New Roman" panose="02020603050405020304" pitchFamily="18" charset="0"/>
                <a:ea typeface="IBM Plex Mono"/>
                <a:cs typeface="Times New Roman" panose="02020603050405020304" pitchFamily="18" charset="0"/>
              </a:rPr>
              <a:t>Prétraitement</a:t>
            </a:r>
            <a:r>
              <a:rPr lang="fr-FR" dirty="0"/>
              <a:t> </a:t>
            </a:r>
            <a:r>
              <a:rPr lang="fr-FR" sz="2400" b="1" dirty="0">
                <a:solidFill>
                  <a:schemeClr val="dk2"/>
                </a:solidFill>
                <a:latin typeface="Times New Roman" panose="02020603050405020304" pitchFamily="18" charset="0"/>
                <a:ea typeface="IBM Plex Mono"/>
                <a:cs typeface="Times New Roman" panose="02020603050405020304" pitchFamily="18" charset="0"/>
              </a:rPr>
              <a:t>des</a:t>
            </a:r>
            <a:r>
              <a:rPr lang="fr-FR" dirty="0"/>
              <a:t> </a:t>
            </a:r>
            <a:r>
              <a:rPr lang="fr-FR" sz="2400" b="1" dirty="0">
                <a:solidFill>
                  <a:schemeClr val="dk2"/>
                </a:solidFill>
                <a:latin typeface="Times New Roman" panose="02020603050405020304" pitchFamily="18" charset="0"/>
                <a:ea typeface="IBM Plex Mono"/>
                <a:cs typeface="Times New Roman" panose="02020603050405020304" pitchFamily="18" charset="0"/>
              </a:rPr>
              <a:t>données :</a:t>
            </a:r>
            <a:endParaRPr lang="fr-FR" dirty="0"/>
          </a:p>
        </p:txBody>
      </p:sp>
      <p:sp>
        <p:nvSpPr>
          <p:cNvPr id="5" name="ZoneTexte 4"/>
          <p:cNvSpPr txBox="1"/>
          <p:nvPr/>
        </p:nvSpPr>
        <p:spPr>
          <a:xfrm>
            <a:off x="553430" y="532809"/>
            <a:ext cx="7870873" cy="646331"/>
          </a:xfrm>
          <a:prstGeom prst="rect">
            <a:avLst/>
          </a:prstGeom>
          <a:noFill/>
        </p:spPr>
        <p:txBody>
          <a:bodyPr wrap="square" rtlCol="0">
            <a:spAutoFit/>
          </a:bodyPr>
          <a:lstStyle/>
          <a:p>
            <a:r>
              <a:rPr lang="fr-FR" sz="1200" dirty="0">
                <a:latin typeface="Times New Roman" panose="02020603050405020304" pitchFamily="18" charset="0"/>
                <a:cs typeface="Times New Roman" panose="02020603050405020304" pitchFamily="18" charset="0"/>
              </a:rPr>
              <a:t>Cette étape consiste à préparer les données pour l'entraînement du modèle. Cela implique, le nettoyage et la transformation des données , la gestion des valeurs manquantes , la normalisation des caractéristiques, etc. L'objectif est de rendre les données utilisables par le modèle d'apprentissage automatique.</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27" y="1256845"/>
            <a:ext cx="5433343" cy="3770142"/>
          </a:xfrm>
          <a:prstGeom prst="rect">
            <a:avLst/>
          </a:prstGeom>
        </p:spPr>
      </p:pic>
      <p:sp>
        <p:nvSpPr>
          <p:cNvPr id="7" name="ZoneTexte 6"/>
          <p:cNvSpPr txBox="1"/>
          <p:nvPr/>
        </p:nvSpPr>
        <p:spPr>
          <a:xfrm>
            <a:off x="6028006" y="2067951"/>
            <a:ext cx="2586211" cy="1692771"/>
          </a:xfrm>
          <a:prstGeom prst="rect">
            <a:avLst/>
          </a:prstGeom>
          <a:noFill/>
        </p:spPr>
        <p:txBody>
          <a:bodyPr wrap="square" rtlCol="0">
            <a:spAutoFit/>
          </a:bodyPr>
          <a:lstStyle/>
          <a:p>
            <a:pPr marL="285750" indent="-285750">
              <a:buFont typeface="Wingdings" panose="05000000000000000000" pitchFamily="2" charset="2"/>
              <a:buChar char="§"/>
            </a:pPr>
            <a:r>
              <a:rPr lang="fr-FR" sz="1300" b="1" dirty="0">
                <a:latin typeface="Times New Roman" panose="02020603050405020304" pitchFamily="18" charset="0"/>
                <a:cs typeface="Times New Roman" panose="02020603050405020304" pitchFamily="18" charset="0"/>
              </a:rPr>
              <a:t>Les corrélations entre les 11 variables les plus corrélées avec la variable cible 'y' à l'aide d'une heatmap. Cela permettra d'identifier les variables ayant le plus d'influence sur la prédiction de la souscription bancaire.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531;p39"/>
          <p:cNvSpPr txBox="1">
            <a:spLocks noGrp="1"/>
          </p:cNvSpPr>
          <p:nvPr>
            <p:ph type="title"/>
          </p:nvPr>
        </p:nvSpPr>
        <p:spPr>
          <a:xfrm>
            <a:off x="1321" y="-22243"/>
            <a:ext cx="623465" cy="572700"/>
          </a:xfrm>
          <a:prstGeom prst="rect">
            <a:avLst/>
          </a:prstGeom>
        </p:spPr>
        <p:txBody>
          <a:bodyPr spcFirstLastPara="1" wrap="square" lIns="91425" tIns="91425" rIns="91425" bIns="91425" anchor="t" anchorCtr="0">
            <a:noAutofit/>
          </a:bodyPr>
          <a:lstStyle/>
          <a:p>
            <a:pPr lvl="0" algn="l"/>
            <a:r>
              <a:rPr lang="en" sz="2800" dirty="0">
                <a:latin typeface="Poppins"/>
                <a:ea typeface="Poppins"/>
                <a:cs typeface="Poppins"/>
                <a:sym typeface="Poppins"/>
              </a:rPr>
              <a:t>02</a:t>
            </a:r>
            <a:endParaRPr dirty="0"/>
          </a:p>
        </p:txBody>
      </p:sp>
      <p:sp>
        <p:nvSpPr>
          <p:cNvPr id="4" name="Rectangle 3"/>
          <p:cNvSpPr/>
          <p:nvPr/>
        </p:nvSpPr>
        <p:spPr>
          <a:xfrm>
            <a:off x="642048" y="88792"/>
            <a:ext cx="3850734" cy="461665"/>
          </a:xfrm>
          <a:prstGeom prst="rect">
            <a:avLst/>
          </a:prstGeom>
        </p:spPr>
        <p:txBody>
          <a:bodyPr wrap="none">
            <a:spAutoFit/>
          </a:bodyPr>
          <a:lstStyle/>
          <a:p>
            <a:r>
              <a:rPr lang="fr-FR" sz="2400" b="1" dirty="0">
                <a:solidFill>
                  <a:schemeClr val="dk2"/>
                </a:solidFill>
                <a:latin typeface="Times New Roman" panose="02020603050405020304" pitchFamily="18" charset="0"/>
                <a:ea typeface="IBM Plex Mono"/>
                <a:cs typeface="Times New Roman" panose="02020603050405020304" pitchFamily="18" charset="0"/>
              </a:rPr>
              <a:t>Prétraitement</a:t>
            </a:r>
            <a:r>
              <a:rPr lang="fr-FR" sz="2400" dirty="0">
                <a:latin typeface="Times New Roman" panose="02020603050405020304" pitchFamily="18" charset="0"/>
                <a:cs typeface="Times New Roman" panose="02020603050405020304" pitchFamily="18" charset="0"/>
              </a:rPr>
              <a:t> </a:t>
            </a:r>
            <a:r>
              <a:rPr lang="fr-FR" sz="2400" b="1" dirty="0">
                <a:solidFill>
                  <a:schemeClr val="dk2"/>
                </a:solidFill>
                <a:latin typeface="Times New Roman" panose="02020603050405020304" pitchFamily="18" charset="0"/>
                <a:ea typeface="IBM Plex Mono"/>
                <a:cs typeface="Times New Roman" panose="02020603050405020304" pitchFamily="18" charset="0"/>
              </a:rPr>
              <a:t>des</a:t>
            </a:r>
            <a:r>
              <a:rPr lang="fr-FR" sz="2400" dirty="0">
                <a:latin typeface="Times New Roman" panose="02020603050405020304" pitchFamily="18" charset="0"/>
                <a:cs typeface="Times New Roman" panose="02020603050405020304" pitchFamily="18" charset="0"/>
              </a:rPr>
              <a:t> </a:t>
            </a:r>
            <a:r>
              <a:rPr lang="fr-FR" sz="2400" b="1" dirty="0">
                <a:solidFill>
                  <a:schemeClr val="dk2"/>
                </a:solidFill>
                <a:latin typeface="Times New Roman" panose="02020603050405020304" pitchFamily="18" charset="0"/>
                <a:ea typeface="IBM Plex Mono"/>
                <a:cs typeface="Times New Roman" panose="02020603050405020304" pitchFamily="18" charset="0"/>
              </a:rPr>
              <a:t>données :</a:t>
            </a:r>
            <a:endParaRPr lang="fr-FR"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798610" y="625231"/>
            <a:ext cx="2994746" cy="584775"/>
          </a:xfrm>
          <a:prstGeom prst="rect">
            <a:avLst/>
          </a:prstGeom>
        </p:spPr>
        <p:txBody>
          <a:bodyPr wrap="square">
            <a:spAutoFit/>
          </a:bodyPr>
          <a:lstStyle/>
          <a:p>
            <a:pPr marL="285750" indent="-285750">
              <a:buFont typeface="Wingdings" panose="05000000000000000000" pitchFamily="2" charset="2"/>
              <a:buChar char="ü"/>
            </a:pPr>
            <a:r>
              <a:rPr lang="fr-FR" sz="1600" b="1" dirty="0">
                <a:latin typeface="Times New Roman" panose="02020603050405020304" pitchFamily="18" charset="0"/>
                <a:cs typeface="Times New Roman" panose="02020603050405020304" pitchFamily="18" charset="0"/>
              </a:rPr>
              <a:t>Gestion des valeurs manquantes : </a:t>
            </a:r>
          </a:p>
        </p:txBody>
      </p:sp>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1404" y="695858"/>
            <a:ext cx="5108953" cy="4206605"/>
          </a:xfrm>
          <a:prstGeom prst="rect">
            <a:avLst/>
          </a:prstGeom>
        </p:spPr>
      </p:pic>
      <p:sp>
        <p:nvSpPr>
          <p:cNvPr id="7" name="ZoneTexte 6"/>
          <p:cNvSpPr txBox="1"/>
          <p:nvPr/>
        </p:nvSpPr>
        <p:spPr>
          <a:xfrm>
            <a:off x="362842" y="1949234"/>
            <a:ext cx="2978807" cy="1600438"/>
          </a:xfrm>
          <a:prstGeom prst="rect">
            <a:avLst/>
          </a:prstGeom>
          <a:noFill/>
        </p:spPr>
        <p:txBody>
          <a:bodyPr wrap="square" rtlCol="0">
            <a:spAutoFit/>
          </a:bodyPr>
          <a:lstStyle/>
          <a:p>
            <a:pPr marL="28575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Le taux de valeurs manquantes pour chaque variable dans notre jeu de données est de 0 %. Ce qui signifie que nous n'avons pas besoin de traiter les valeurs manquantes pour cette étape de prétraitement des données.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531;p39"/>
          <p:cNvSpPr txBox="1">
            <a:spLocks noGrp="1"/>
          </p:cNvSpPr>
          <p:nvPr>
            <p:ph type="title"/>
          </p:nvPr>
        </p:nvSpPr>
        <p:spPr>
          <a:xfrm>
            <a:off x="1321" y="-22243"/>
            <a:ext cx="623465" cy="572700"/>
          </a:xfrm>
          <a:prstGeom prst="rect">
            <a:avLst/>
          </a:prstGeom>
        </p:spPr>
        <p:txBody>
          <a:bodyPr spcFirstLastPara="1" wrap="square" lIns="91425" tIns="91425" rIns="91425" bIns="91425" anchor="t" anchorCtr="0">
            <a:noAutofit/>
          </a:bodyPr>
          <a:lstStyle/>
          <a:p>
            <a:pPr lvl="0" algn="l"/>
            <a:r>
              <a:rPr lang="en" sz="2800" dirty="0">
                <a:latin typeface="Poppins"/>
                <a:ea typeface="Poppins"/>
                <a:cs typeface="Poppins"/>
                <a:sym typeface="Poppins"/>
              </a:rPr>
              <a:t>02</a:t>
            </a:r>
            <a:endParaRPr dirty="0"/>
          </a:p>
        </p:txBody>
      </p:sp>
      <p:sp>
        <p:nvSpPr>
          <p:cNvPr id="4" name="Rectangle 3"/>
          <p:cNvSpPr/>
          <p:nvPr/>
        </p:nvSpPr>
        <p:spPr>
          <a:xfrm>
            <a:off x="642048" y="88792"/>
            <a:ext cx="3850734" cy="461665"/>
          </a:xfrm>
          <a:prstGeom prst="rect">
            <a:avLst/>
          </a:prstGeom>
        </p:spPr>
        <p:txBody>
          <a:bodyPr wrap="none">
            <a:spAutoFit/>
          </a:bodyPr>
          <a:lstStyle/>
          <a:p>
            <a:r>
              <a:rPr lang="fr-FR" sz="2400" b="1" dirty="0">
                <a:solidFill>
                  <a:schemeClr val="dk2"/>
                </a:solidFill>
                <a:latin typeface="Times New Roman" panose="02020603050405020304" pitchFamily="18" charset="0"/>
                <a:ea typeface="IBM Plex Mono"/>
                <a:cs typeface="Times New Roman" panose="02020603050405020304" pitchFamily="18" charset="0"/>
              </a:rPr>
              <a:t>Prétraitement</a:t>
            </a:r>
            <a:r>
              <a:rPr lang="fr-FR" sz="2400" dirty="0">
                <a:latin typeface="Times New Roman" panose="02020603050405020304" pitchFamily="18" charset="0"/>
                <a:cs typeface="Times New Roman" panose="02020603050405020304" pitchFamily="18" charset="0"/>
              </a:rPr>
              <a:t> </a:t>
            </a:r>
            <a:r>
              <a:rPr lang="fr-FR" sz="2400" b="1" dirty="0">
                <a:solidFill>
                  <a:schemeClr val="dk2"/>
                </a:solidFill>
                <a:latin typeface="Times New Roman" panose="02020603050405020304" pitchFamily="18" charset="0"/>
                <a:ea typeface="IBM Plex Mono"/>
                <a:cs typeface="Times New Roman" panose="02020603050405020304" pitchFamily="18" charset="0"/>
              </a:rPr>
              <a:t>des</a:t>
            </a:r>
            <a:r>
              <a:rPr lang="fr-FR" sz="2400" dirty="0">
                <a:latin typeface="Times New Roman" panose="02020603050405020304" pitchFamily="18" charset="0"/>
                <a:cs typeface="Times New Roman" panose="02020603050405020304" pitchFamily="18" charset="0"/>
              </a:rPr>
              <a:t> </a:t>
            </a:r>
            <a:r>
              <a:rPr lang="fr-FR" sz="2400" b="1" dirty="0">
                <a:solidFill>
                  <a:schemeClr val="dk2"/>
                </a:solidFill>
                <a:latin typeface="Times New Roman" panose="02020603050405020304" pitchFamily="18" charset="0"/>
                <a:ea typeface="IBM Plex Mono"/>
                <a:cs typeface="Times New Roman" panose="02020603050405020304" pitchFamily="18" charset="0"/>
              </a:rPr>
              <a:t>données :</a:t>
            </a:r>
            <a:endParaRPr lang="fr-FR"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909839" y="625276"/>
            <a:ext cx="2994746" cy="584775"/>
          </a:xfrm>
          <a:prstGeom prst="rect">
            <a:avLst/>
          </a:prstGeom>
        </p:spPr>
        <p:txBody>
          <a:bodyPr wrap="square">
            <a:spAutoFit/>
          </a:bodyPr>
          <a:lstStyle/>
          <a:p>
            <a:pPr marL="285750" indent="-285750">
              <a:buFont typeface="Wingdings" panose="05000000000000000000" pitchFamily="2" charset="2"/>
              <a:buChar char="ü"/>
            </a:pPr>
            <a:r>
              <a:rPr lang="fr-FR" sz="1600" b="1" dirty="0">
                <a:latin typeface="Times New Roman" panose="02020603050405020304" pitchFamily="18" charset="0"/>
                <a:cs typeface="Times New Roman" panose="02020603050405020304" pitchFamily="18" charset="0"/>
              </a:rPr>
              <a:t>Gestion des valeurs aberrantes : </a:t>
            </a:r>
          </a:p>
        </p:txBody>
      </p:sp>
      <p:sp>
        <p:nvSpPr>
          <p:cNvPr id="2" name="ZoneTexte 1"/>
          <p:cNvSpPr txBox="1"/>
          <p:nvPr/>
        </p:nvSpPr>
        <p:spPr>
          <a:xfrm>
            <a:off x="1772529" y="1695157"/>
            <a:ext cx="1470074" cy="997762"/>
          </a:xfrm>
          <a:prstGeom prst="rect">
            <a:avLst/>
          </a:prstGeom>
          <a:noFill/>
        </p:spPr>
        <p:txBody>
          <a:bodyPr wrap="square" rtlCol="0">
            <a:spAutoFit/>
          </a:bodyPr>
          <a:lstStyle/>
          <a:p>
            <a:endParaRPr lang="fr-FR" dirty="0"/>
          </a:p>
        </p:txBody>
      </p:sp>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8961" y="1765427"/>
            <a:ext cx="3452159" cy="2461513"/>
          </a:xfrm>
          <a:prstGeom prst="rect">
            <a:avLst/>
          </a:prstGeom>
        </p:spPr>
      </p:pic>
      <p:sp>
        <p:nvSpPr>
          <p:cNvPr id="13" name="ZoneTexte 12"/>
          <p:cNvSpPr txBox="1"/>
          <p:nvPr/>
        </p:nvSpPr>
        <p:spPr>
          <a:xfrm>
            <a:off x="624852" y="1755451"/>
            <a:ext cx="3876847" cy="2677656"/>
          </a:xfrm>
          <a:prstGeom prst="rect">
            <a:avLst/>
          </a:prstGeom>
          <a:noFill/>
        </p:spPr>
        <p:txBody>
          <a:bodyPr wrap="square" rtlCol="0">
            <a:spAutoFit/>
          </a:bodyPr>
          <a:lstStyle/>
          <a:p>
            <a:pPr marL="342900" indent="-342900">
              <a:buFont typeface="+mj-lt"/>
              <a:buAutoNum type="arabicPeriod"/>
            </a:pPr>
            <a:r>
              <a:rPr lang="fr-FR" dirty="0">
                <a:latin typeface="Times New Roman" panose="02020603050405020304" pitchFamily="18" charset="0"/>
                <a:cs typeface="Times New Roman" panose="02020603050405020304" pitchFamily="18" charset="0"/>
              </a:rPr>
              <a:t>Pour les variables numériques :</a:t>
            </a:r>
          </a:p>
          <a:p>
            <a:endParaRPr lang="fr-F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Utilisation de z-score : identifie les valeurs aberrantes basées sur un seuil de z-score (-3 à 3).</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Imputation des valeurs manquantes avec la médiane : remplace les valeurs manquantes par la médiane de chaque colonne numérique. Ensuite, les limites de winsorization sont ajustées pour chaque variable numérique (5e et 95e percentiles).</a:t>
            </a:r>
          </a:p>
          <a:p>
            <a:endParaRPr lang="fr-FR" dirty="0"/>
          </a:p>
        </p:txBody>
      </p:sp>
    </p:spTree>
    <p:extLst>
      <p:ext uri="{BB962C8B-B14F-4D97-AF65-F5344CB8AC3E}">
        <p14:creationId xmlns:p14="http://schemas.microsoft.com/office/powerpoint/2010/main" val="133818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531;p39"/>
          <p:cNvSpPr txBox="1">
            <a:spLocks noGrp="1"/>
          </p:cNvSpPr>
          <p:nvPr>
            <p:ph type="title"/>
          </p:nvPr>
        </p:nvSpPr>
        <p:spPr>
          <a:xfrm>
            <a:off x="1321" y="-22243"/>
            <a:ext cx="623465" cy="572700"/>
          </a:xfrm>
          <a:prstGeom prst="rect">
            <a:avLst/>
          </a:prstGeom>
        </p:spPr>
        <p:txBody>
          <a:bodyPr spcFirstLastPara="1" wrap="square" lIns="91425" tIns="91425" rIns="91425" bIns="91425" anchor="t" anchorCtr="0">
            <a:noAutofit/>
          </a:bodyPr>
          <a:lstStyle/>
          <a:p>
            <a:pPr lvl="0" algn="l"/>
            <a:r>
              <a:rPr lang="en" sz="2800" dirty="0">
                <a:latin typeface="Poppins"/>
                <a:ea typeface="Poppins"/>
                <a:cs typeface="Poppins"/>
                <a:sym typeface="Poppins"/>
              </a:rPr>
              <a:t>02</a:t>
            </a:r>
            <a:endParaRPr dirty="0"/>
          </a:p>
        </p:txBody>
      </p:sp>
      <p:sp>
        <p:nvSpPr>
          <p:cNvPr id="4" name="Rectangle 3"/>
          <p:cNvSpPr/>
          <p:nvPr/>
        </p:nvSpPr>
        <p:spPr>
          <a:xfrm>
            <a:off x="642048" y="88792"/>
            <a:ext cx="3850734" cy="461665"/>
          </a:xfrm>
          <a:prstGeom prst="rect">
            <a:avLst/>
          </a:prstGeom>
        </p:spPr>
        <p:txBody>
          <a:bodyPr wrap="none">
            <a:spAutoFit/>
          </a:bodyPr>
          <a:lstStyle/>
          <a:p>
            <a:r>
              <a:rPr lang="fr-FR" sz="2400" b="1" dirty="0">
                <a:solidFill>
                  <a:schemeClr val="dk2"/>
                </a:solidFill>
                <a:latin typeface="Times New Roman" panose="02020603050405020304" pitchFamily="18" charset="0"/>
                <a:ea typeface="IBM Plex Mono"/>
                <a:cs typeface="Times New Roman" panose="02020603050405020304" pitchFamily="18" charset="0"/>
              </a:rPr>
              <a:t>Prétraitement</a:t>
            </a:r>
            <a:r>
              <a:rPr lang="fr-FR" sz="2400" dirty="0">
                <a:latin typeface="Times New Roman" panose="02020603050405020304" pitchFamily="18" charset="0"/>
                <a:cs typeface="Times New Roman" panose="02020603050405020304" pitchFamily="18" charset="0"/>
              </a:rPr>
              <a:t> </a:t>
            </a:r>
            <a:r>
              <a:rPr lang="fr-FR" sz="2400" b="1" dirty="0">
                <a:solidFill>
                  <a:schemeClr val="dk2"/>
                </a:solidFill>
                <a:latin typeface="Times New Roman" panose="02020603050405020304" pitchFamily="18" charset="0"/>
                <a:ea typeface="IBM Plex Mono"/>
                <a:cs typeface="Times New Roman" panose="02020603050405020304" pitchFamily="18" charset="0"/>
              </a:rPr>
              <a:t>des</a:t>
            </a:r>
            <a:r>
              <a:rPr lang="fr-FR" sz="2400" dirty="0">
                <a:latin typeface="Times New Roman" panose="02020603050405020304" pitchFamily="18" charset="0"/>
                <a:cs typeface="Times New Roman" panose="02020603050405020304" pitchFamily="18" charset="0"/>
              </a:rPr>
              <a:t> </a:t>
            </a:r>
            <a:r>
              <a:rPr lang="fr-FR" sz="2400" b="1" dirty="0">
                <a:solidFill>
                  <a:schemeClr val="dk2"/>
                </a:solidFill>
                <a:latin typeface="Times New Roman" panose="02020603050405020304" pitchFamily="18" charset="0"/>
                <a:ea typeface="IBM Plex Mono"/>
                <a:cs typeface="Times New Roman" panose="02020603050405020304" pitchFamily="18" charset="0"/>
              </a:rPr>
              <a:t>données :</a:t>
            </a:r>
            <a:endParaRPr lang="fr-FR"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867541" y="624744"/>
            <a:ext cx="2994746" cy="584775"/>
          </a:xfrm>
          <a:prstGeom prst="rect">
            <a:avLst/>
          </a:prstGeom>
        </p:spPr>
        <p:txBody>
          <a:bodyPr wrap="square">
            <a:spAutoFit/>
          </a:bodyPr>
          <a:lstStyle/>
          <a:p>
            <a:pPr marL="285750" indent="-285750">
              <a:buFont typeface="Wingdings" panose="05000000000000000000" pitchFamily="2" charset="2"/>
              <a:buChar char="ü"/>
            </a:pPr>
            <a:r>
              <a:rPr lang="fr-FR" sz="1600" b="1" dirty="0">
                <a:latin typeface="Times New Roman" panose="02020603050405020304" pitchFamily="18" charset="0"/>
                <a:cs typeface="Times New Roman" panose="02020603050405020304" pitchFamily="18" charset="0"/>
              </a:rPr>
              <a:t>Gestion des valeurs aberrantes : </a:t>
            </a:r>
          </a:p>
        </p:txBody>
      </p:sp>
      <p:sp>
        <p:nvSpPr>
          <p:cNvPr id="2" name="ZoneTexte 1"/>
          <p:cNvSpPr txBox="1"/>
          <p:nvPr/>
        </p:nvSpPr>
        <p:spPr>
          <a:xfrm>
            <a:off x="1772529" y="1695157"/>
            <a:ext cx="1470074" cy="997762"/>
          </a:xfrm>
          <a:prstGeom prst="rect">
            <a:avLst/>
          </a:prstGeom>
          <a:noFill/>
        </p:spPr>
        <p:txBody>
          <a:bodyPr wrap="square" rtlCol="0">
            <a:spAutoFit/>
          </a:bodyPr>
          <a:lstStyle/>
          <a:p>
            <a:endParaRPr lang="fr-FR" dirty="0"/>
          </a:p>
        </p:txBody>
      </p:sp>
      <p:sp>
        <p:nvSpPr>
          <p:cNvPr id="13" name="ZoneTexte 12"/>
          <p:cNvSpPr txBox="1"/>
          <p:nvPr/>
        </p:nvSpPr>
        <p:spPr>
          <a:xfrm>
            <a:off x="719008" y="1647231"/>
            <a:ext cx="3876847" cy="2246769"/>
          </a:xfrm>
          <a:prstGeom prst="rect">
            <a:avLst/>
          </a:prstGeom>
          <a:noFill/>
        </p:spPr>
        <p:txBody>
          <a:bodyPr wrap="square" rtlCol="0">
            <a:spAutoFit/>
          </a:bodyPr>
          <a:lstStyle/>
          <a:p>
            <a:pPr marL="342900" indent="-342900">
              <a:buFont typeface="+mj-lt"/>
              <a:buAutoNum type="arabicPeriod" startAt="2"/>
            </a:pPr>
            <a:r>
              <a:rPr lang="fr-FR" dirty="0">
                <a:latin typeface="Times New Roman" panose="02020603050405020304" pitchFamily="18" charset="0"/>
                <a:cs typeface="Times New Roman" panose="02020603050405020304" pitchFamily="18" charset="0"/>
              </a:rPr>
              <a:t>Pour les variables catégoriques :</a:t>
            </a:r>
          </a:p>
          <a:p>
            <a:pPr marL="342900" indent="-342900">
              <a:buFont typeface="+mj-lt"/>
              <a:buAutoNum type="arabicPeriod" startAt="2"/>
            </a:pP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En ce qui concerne les variables catégoriques. Nous avons identifié les catégories rares, c'est-à-dire celles qui étaient présentes dans moins de 1 % des observations. Ensuite, nous avons remplacé ces catégories rares par la modalité la plus fréquente de chaque variable. Cette méthode permet de réduire le bruit dans les données catégoriques et d'améliorer la qualité de notre modèle.</a:t>
            </a:r>
            <a:endParaRPr lang="fr-FR" dirty="0"/>
          </a:p>
        </p:txBody>
      </p:sp>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1238" y="1471834"/>
            <a:ext cx="3360711" cy="2617290"/>
          </a:xfrm>
          <a:prstGeom prst="rect">
            <a:avLst/>
          </a:prstGeom>
        </p:spPr>
      </p:pic>
    </p:spTree>
    <p:extLst>
      <p:ext uri="{BB962C8B-B14F-4D97-AF65-F5344CB8AC3E}">
        <p14:creationId xmlns:p14="http://schemas.microsoft.com/office/powerpoint/2010/main" val="13068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58011"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531;p39"/>
          <p:cNvSpPr txBox="1">
            <a:spLocks noGrp="1"/>
          </p:cNvSpPr>
          <p:nvPr>
            <p:ph type="title"/>
          </p:nvPr>
        </p:nvSpPr>
        <p:spPr>
          <a:xfrm>
            <a:off x="1321" y="-22243"/>
            <a:ext cx="623465" cy="572700"/>
          </a:xfrm>
          <a:prstGeom prst="rect">
            <a:avLst/>
          </a:prstGeom>
        </p:spPr>
        <p:txBody>
          <a:bodyPr spcFirstLastPara="1" wrap="square" lIns="91425" tIns="91425" rIns="91425" bIns="91425" anchor="t" anchorCtr="0">
            <a:noAutofit/>
          </a:bodyPr>
          <a:lstStyle/>
          <a:p>
            <a:pPr lvl="0" algn="l"/>
            <a:r>
              <a:rPr lang="en" sz="2800" dirty="0">
                <a:latin typeface="Poppins"/>
                <a:ea typeface="Poppins"/>
                <a:cs typeface="Poppins"/>
                <a:sym typeface="Poppins"/>
              </a:rPr>
              <a:t>02</a:t>
            </a:r>
            <a:endParaRPr dirty="0"/>
          </a:p>
        </p:txBody>
      </p:sp>
      <p:sp>
        <p:nvSpPr>
          <p:cNvPr id="4" name="Rectangle 3"/>
          <p:cNvSpPr/>
          <p:nvPr/>
        </p:nvSpPr>
        <p:spPr>
          <a:xfrm>
            <a:off x="642048" y="88792"/>
            <a:ext cx="3850734" cy="461665"/>
          </a:xfrm>
          <a:prstGeom prst="rect">
            <a:avLst/>
          </a:prstGeom>
        </p:spPr>
        <p:txBody>
          <a:bodyPr wrap="none">
            <a:spAutoFit/>
          </a:bodyPr>
          <a:lstStyle/>
          <a:p>
            <a:r>
              <a:rPr lang="fr-FR" sz="2400" b="1" dirty="0">
                <a:solidFill>
                  <a:schemeClr val="dk2"/>
                </a:solidFill>
                <a:latin typeface="Times New Roman" panose="02020603050405020304" pitchFamily="18" charset="0"/>
                <a:ea typeface="IBM Plex Mono"/>
                <a:cs typeface="Times New Roman" panose="02020603050405020304" pitchFamily="18" charset="0"/>
              </a:rPr>
              <a:t>Prétraitement</a:t>
            </a:r>
            <a:r>
              <a:rPr lang="fr-FR" sz="2400" dirty="0">
                <a:latin typeface="Times New Roman" panose="02020603050405020304" pitchFamily="18" charset="0"/>
                <a:cs typeface="Times New Roman" panose="02020603050405020304" pitchFamily="18" charset="0"/>
              </a:rPr>
              <a:t> </a:t>
            </a:r>
            <a:r>
              <a:rPr lang="fr-FR" sz="2400" b="1" dirty="0">
                <a:solidFill>
                  <a:schemeClr val="dk2"/>
                </a:solidFill>
                <a:latin typeface="Times New Roman" panose="02020603050405020304" pitchFamily="18" charset="0"/>
                <a:ea typeface="IBM Plex Mono"/>
                <a:cs typeface="Times New Roman" panose="02020603050405020304" pitchFamily="18" charset="0"/>
              </a:rPr>
              <a:t>des</a:t>
            </a:r>
            <a:r>
              <a:rPr lang="fr-FR" sz="2400" dirty="0">
                <a:latin typeface="Times New Roman" panose="02020603050405020304" pitchFamily="18" charset="0"/>
                <a:cs typeface="Times New Roman" panose="02020603050405020304" pitchFamily="18" charset="0"/>
              </a:rPr>
              <a:t> </a:t>
            </a:r>
            <a:r>
              <a:rPr lang="fr-FR" sz="2400" b="1" dirty="0">
                <a:solidFill>
                  <a:schemeClr val="dk2"/>
                </a:solidFill>
                <a:latin typeface="Times New Roman" panose="02020603050405020304" pitchFamily="18" charset="0"/>
                <a:ea typeface="IBM Plex Mono"/>
                <a:cs typeface="Times New Roman" panose="02020603050405020304" pitchFamily="18" charset="0"/>
              </a:rPr>
              <a:t>données :</a:t>
            </a:r>
            <a:endParaRPr lang="fr-FR"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889744" y="658413"/>
            <a:ext cx="6536738" cy="338554"/>
          </a:xfrm>
          <a:prstGeom prst="rect">
            <a:avLst/>
          </a:prstGeom>
        </p:spPr>
        <p:txBody>
          <a:bodyPr wrap="square">
            <a:spAutoFit/>
          </a:bodyPr>
          <a:lstStyle/>
          <a:p>
            <a:pPr marL="285750" indent="-285750">
              <a:buFont typeface="Wingdings" panose="05000000000000000000" pitchFamily="2" charset="2"/>
              <a:buChar char="ü"/>
            </a:pPr>
            <a:r>
              <a:rPr lang="fr-FR" sz="1600" b="1" dirty="0">
                <a:latin typeface="Times New Roman" panose="02020603050405020304" pitchFamily="18" charset="0"/>
                <a:cs typeface="Times New Roman" panose="02020603050405020304" pitchFamily="18" charset="0"/>
              </a:rPr>
              <a:t>Renommer la variable éducations.</a:t>
            </a:r>
          </a:p>
        </p:txBody>
      </p:sp>
      <p:sp>
        <p:nvSpPr>
          <p:cNvPr id="2" name="ZoneTexte 1"/>
          <p:cNvSpPr txBox="1"/>
          <p:nvPr/>
        </p:nvSpPr>
        <p:spPr>
          <a:xfrm>
            <a:off x="1772529" y="1695157"/>
            <a:ext cx="1470074" cy="997762"/>
          </a:xfrm>
          <a:prstGeom prst="rect">
            <a:avLst/>
          </a:prstGeom>
          <a:noFill/>
        </p:spPr>
        <p:txBody>
          <a:bodyPr wrap="square" rtlCol="0">
            <a:spAutoFit/>
          </a:bodyPr>
          <a:lstStyle/>
          <a:p>
            <a:endParaRPr lang="fr-FR" dirty="0"/>
          </a:p>
        </p:txBody>
      </p:sp>
      <p:pic>
        <p:nvPicPr>
          <p:cNvPr id="6" name="Picture 5">
            <a:extLst>
              <a:ext uri="{FF2B5EF4-FFF2-40B4-BE49-F238E27FC236}">
                <a16:creationId xmlns:a16="http://schemas.microsoft.com/office/drawing/2014/main" id="{2AACD03A-812B-1FD1-A50F-BEF82BA2D708}"/>
              </a:ext>
            </a:extLst>
          </p:cNvPr>
          <p:cNvPicPr>
            <a:picLocks noChangeAspect="1"/>
          </p:cNvPicPr>
          <p:nvPr/>
        </p:nvPicPr>
        <p:blipFill>
          <a:blip r:embed="rId5"/>
          <a:stretch>
            <a:fillRect/>
          </a:stretch>
        </p:blipFill>
        <p:spPr>
          <a:xfrm>
            <a:off x="721375" y="1585905"/>
            <a:ext cx="7913289" cy="1574975"/>
          </a:xfrm>
          <a:prstGeom prst="rect">
            <a:avLst/>
          </a:prstGeom>
        </p:spPr>
      </p:pic>
    </p:spTree>
    <p:extLst>
      <p:ext uri="{BB962C8B-B14F-4D97-AF65-F5344CB8AC3E}">
        <p14:creationId xmlns:p14="http://schemas.microsoft.com/office/powerpoint/2010/main" val="543405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58011"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1531;p39"/>
          <p:cNvSpPr txBox="1">
            <a:spLocks noGrp="1"/>
          </p:cNvSpPr>
          <p:nvPr>
            <p:ph type="title"/>
          </p:nvPr>
        </p:nvSpPr>
        <p:spPr>
          <a:xfrm>
            <a:off x="1321" y="-22243"/>
            <a:ext cx="623465" cy="572700"/>
          </a:xfrm>
          <a:prstGeom prst="rect">
            <a:avLst/>
          </a:prstGeom>
        </p:spPr>
        <p:txBody>
          <a:bodyPr spcFirstLastPara="1" wrap="square" lIns="91425" tIns="91425" rIns="91425" bIns="91425" anchor="t" anchorCtr="0">
            <a:noAutofit/>
          </a:bodyPr>
          <a:lstStyle/>
          <a:p>
            <a:pPr lvl="0" algn="l"/>
            <a:r>
              <a:rPr lang="en" sz="2800" dirty="0">
                <a:latin typeface="Poppins"/>
                <a:ea typeface="Poppins"/>
                <a:cs typeface="Poppins"/>
                <a:sym typeface="Poppins"/>
              </a:rPr>
              <a:t>02</a:t>
            </a:r>
            <a:endParaRPr dirty="0"/>
          </a:p>
        </p:txBody>
      </p:sp>
      <p:sp>
        <p:nvSpPr>
          <p:cNvPr id="4" name="Rectangle 3"/>
          <p:cNvSpPr/>
          <p:nvPr/>
        </p:nvSpPr>
        <p:spPr>
          <a:xfrm>
            <a:off x="642048" y="88792"/>
            <a:ext cx="3850734" cy="461665"/>
          </a:xfrm>
          <a:prstGeom prst="rect">
            <a:avLst/>
          </a:prstGeom>
        </p:spPr>
        <p:txBody>
          <a:bodyPr wrap="none">
            <a:spAutoFit/>
          </a:bodyPr>
          <a:lstStyle/>
          <a:p>
            <a:r>
              <a:rPr lang="fr-FR" sz="2400" b="1" dirty="0">
                <a:solidFill>
                  <a:schemeClr val="dk2"/>
                </a:solidFill>
                <a:latin typeface="Times New Roman" panose="02020603050405020304" pitchFamily="18" charset="0"/>
                <a:ea typeface="IBM Plex Mono"/>
                <a:cs typeface="Times New Roman" panose="02020603050405020304" pitchFamily="18" charset="0"/>
              </a:rPr>
              <a:t>Prétraitement</a:t>
            </a:r>
            <a:r>
              <a:rPr lang="fr-FR" sz="2400" dirty="0">
                <a:latin typeface="Times New Roman" panose="02020603050405020304" pitchFamily="18" charset="0"/>
                <a:cs typeface="Times New Roman" panose="02020603050405020304" pitchFamily="18" charset="0"/>
              </a:rPr>
              <a:t> </a:t>
            </a:r>
            <a:r>
              <a:rPr lang="fr-FR" sz="2400" b="1" dirty="0">
                <a:solidFill>
                  <a:schemeClr val="dk2"/>
                </a:solidFill>
                <a:latin typeface="Times New Roman" panose="02020603050405020304" pitchFamily="18" charset="0"/>
                <a:ea typeface="IBM Plex Mono"/>
                <a:cs typeface="Times New Roman" panose="02020603050405020304" pitchFamily="18" charset="0"/>
              </a:rPr>
              <a:t>des</a:t>
            </a:r>
            <a:r>
              <a:rPr lang="fr-FR" sz="2400" dirty="0">
                <a:latin typeface="Times New Roman" panose="02020603050405020304" pitchFamily="18" charset="0"/>
                <a:cs typeface="Times New Roman" panose="02020603050405020304" pitchFamily="18" charset="0"/>
              </a:rPr>
              <a:t> </a:t>
            </a:r>
            <a:r>
              <a:rPr lang="fr-FR" sz="2400" b="1" dirty="0">
                <a:solidFill>
                  <a:schemeClr val="dk2"/>
                </a:solidFill>
                <a:latin typeface="Times New Roman" panose="02020603050405020304" pitchFamily="18" charset="0"/>
                <a:ea typeface="IBM Plex Mono"/>
                <a:cs typeface="Times New Roman" panose="02020603050405020304" pitchFamily="18" charset="0"/>
              </a:rPr>
              <a:t>données :</a:t>
            </a:r>
            <a:endParaRPr lang="fr-FR"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889744" y="658413"/>
            <a:ext cx="2994746" cy="584775"/>
          </a:xfrm>
          <a:prstGeom prst="rect">
            <a:avLst/>
          </a:prstGeom>
        </p:spPr>
        <p:txBody>
          <a:bodyPr wrap="square">
            <a:spAutoFit/>
          </a:bodyPr>
          <a:lstStyle/>
          <a:p>
            <a:pPr marL="285750" indent="-285750">
              <a:buFont typeface="Wingdings" panose="05000000000000000000" pitchFamily="2" charset="2"/>
              <a:buChar char="ü"/>
            </a:pPr>
            <a:r>
              <a:rPr lang="fr-FR" sz="1600" b="1" dirty="0">
                <a:latin typeface="Times New Roman" panose="02020603050405020304" pitchFamily="18" charset="0"/>
                <a:cs typeface="Times New Roman" panose="02020603050405020304" pitchFamily="18" charset="0"/>
              </a:rPr>
              <a:t>Encodage des variables catégorielles.</a:t>
            </a:r>
          </a:p>
        </p:txBody>
      </p:sp>
      <p:sp>
        <p:nvSpPr>
          <p:cNvPr id="2" name="ZoneTexte 1"/>
          <p:cNvSpPr txBox="1"/>
          <p:nvPr/>
        </p:nvSpPr>
        <p:spPr>
          <a:xfrm>
            <a:off x="1772529" y="1695157"/>
            <a:ext cx="1470074" cy="997762"/>
          </a:xfrm>
          <a:prstGeom prst="rect">
            <a:avLst/>
          </a:prstGeom>
          <a:noFill/>
        </p:spPr>
        <p:txBody>
          <a:bodyPr wrap="square" rtlCol="0">
            <a:spAutoFit/>
          </a:bodyPr>
          <a:lstStyle/>
          <a:p>
            <a:endParaRPr lang="fr-FR" dirty="0"/>
          </a:p>
        </p:txBody>
      </p:sp>
      <p:sp>
        <p:nvSpPr>
          <p:cNvPr id="13" name="ZoneTexte 12"/>
          <p:cNvSpPr txBox="1"/>
          <p:nvPr/>
        </p:nvSpPr>
        <p:spPr>
          <a:xfrm>
            <a:off x="251948" y="1811281"/>
            <a:ext cx="3876847" cy="1384995"/>
          </a:xfrm>
          <a:prstGeom prst="rect">
            <a:avLst/>
          </a:prstGeom>
          <a:noFill/>
        </p:spPr>
        <p:txBody>
          <a:bodyPr wrap="square" rtlCol="0">
            <a:spAutoFit/>
          </a:bodyPr>
          <a:lstStyle/>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Nous avons utilisé la méthode </a:t>
            </a:r>
            <a:r>
              <a:rPr lang="fr-FR" dirty="0" err="1">
                <a:latin typeface="Times New Roman" panose="02020603050405020304" pitchFamily="18" charset="0"/>
                <a:cs typeface="Times New Roman" panose="02020603050405020304" pitchFamily="18" charset="0"/>
              </a:rPr>
              <a:t>get_dummies</a:t>
            </a:r>
            <a:r>
              <a:rPr lang="fr-FR" dirty="0">
                <a:latin typeface="Times New Roman" panose="02020603050405020304" pitchFamily="18" charset="0"/>
                <a:cs typeface="Times New Roman" panose="02020603050405020304" pitchFamily="18" charset="0"/>
              </a:rPr>
              <a:t> de Pandas pour réaliser l'encodage one-hot des variables catégorielles. Cette méthode convertit les variables catégorielles en variables indicatrices à l'aide d'entiers.</a:t>
            </a:r>
            <a:endParaRPr lang="fr-FR" dirty="0"/>
          </a:p>
        </p:txBody>
      </p:sp>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7962" y="743906"/>
            <a:ext cx="4476152" cy="4043598"/>
          </a:xfrm>
          <a:prstGeom prst="rect">
            <a:avLst/>
          </a:prstGeom>
        </p:spPr>
      </p:pic>
    </p:spTree>
    <p:extLst>
      <p:ext uri="{BB962C8B-B14F-4D97-AF65-F5344CB8AC3E}">
        <p14:creationId xmlns:p14="http://schemas.microsoft.com/office/powerpoint/2010/main" val="3876474712"/>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1159</TotalTime>
  <Words>784</Words>
  <Application>Microsoft Office PowerPoint</Application>
  <PresentationFormat>On-screen Show (16:9)</PresentationFormat>
  <Paragraphs>79</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Wingdings</vt:lpstr>
      <vt:lpstr>Courier New</vt:lpstr>
      <vt:lpstr>IBM Plex Mono</vt:lpstr>
      <vt:lpstr>Poppins</vt:lpstr>
      <vt:lpstr>Arial</vt:lpstr>
      <vt:lpstr>Times New Roman</vt:lpstr>
      <vt:lpstr>Roboto Condensed Light</vt:lpstr>
      <vt:lpstr>Introduction to Coding Workshop by Slidesgo</vt:lpstr>
      <vt:lpstr>PROJET MLOPS</vt:lpstr>
      <vt:lpstr>Objectif du projet :</vt:lpstr>
      <vt:lpstr>01</vt:lpstr>
      <vt:lpstr>02</vt:lpstr>
      <vt:lpstr>02</vt:lpstr>
      <vt:lpstr>02</vt:lpstr>
      <vt:lpstr>02</vt:lpstr>
      <vt:lpstr>02</vt:lpstr>
      <vt:lpstr>02</vt:lpstr>
      <vt:lpstr>03</vt:lpstr>
      <vt:lpstr>04</vt:lpstr>
      <vt:lpstr>04</vt:lpstr>
      <vt:lpstr>04</vt:lpstr>
      <vt:lpstr>04</vt:lpstr>
      <vt:lpstr>04</vt:lpstr>
      <vt:lpstr>04</vt:lpstr>
      <vt:lpstr>04</vt:lpstr>
      <vt:lpstr>05</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MLOPS</dc:title>
  <cp:lastModifiedBy>Rabii Ben Ouirane</cp:lastModifiedBy>
  <cp:revision>40</cp:revision>
  <dcterms:modified xsi:type="dcterms:W3CDTF">2024-04-26T10:44:10Z</dcterms:modified>
</cp:coreProperties>
</file>