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handoutMasterIdLst>
    <p:handoutMasterId r:id="rId23"/>
  </p:handoutMasterIdLst>
  <p:sldIdLst>
    <p:sldId id="318" r:id="rId2"/>
    <p:sldId id="339" r:id="rId3"/>
    <p:sldId id="340" r:id="rId4"/>
    <p:sldId id="343" r:id="rId5"/>
    <p:sldId id="344" r:id="rId6"/>
    <p:sldId id="341" r:id="rId7"/>
    <p:sldId id="346" r:id="rId8"/>
    <p:sldId id="364" r:id="rId9"/>
    <p:sldId id="365" r:id="rId10"/>
    <p:sldId id="377" r:id="rId11"/>
    <p:sldId id="378" r:id="rId12"/>
    <p:sldId id="383" r:id="rId13"/>
    <p:sldId id="366" r:id="rId14"/>
    <p:sldId id="369" r:id="rId15"/>
    <p:sldId id="370" r:id="rId16"/>
    <p:sldId id="371" r:id="rId17"/>
    <p:sldId id="373" r:id="rId18"/>
    <p:sldId id="374" r:id="rId19"/>
    <p:sldId id="375" r:id="rId20"/>
    <p:sldId id="376"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5C"/>
    <a:srgbClr val="6E90FE"/>
    <a:srgbClr val="E05F2C"/>
    <a:srgbClr val="F4B10A"/>
    <a:srgbClr val="E4A60A"/>
    <a:srgbClr val="F0932C"/>
    <a:srgbClr val="828282"/>
    <a:srgbClr val="8086FC"/>
    <a:srgbClr val="6D6DFB"/>
    <a:srgbClr val="4E7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99B33-66F0-4D1E-9CF7-4D6F01A3B821}" v="3" dt="2021-10-28T18:02:22.323"/>
    <p1510:client id="{6F3D06F6-4B17-4CDD-B6D2-EDB0E0B42CFC}" v="966" dt="2021-10-28T17:59:24.444"/>
    <p1510:client id="{977873F6-ED07-4C87-AD09-89D08EA92CC4}" v="714" dt="2021-10-28T16:07:07.383"/>
    <p1510:client id="{CFF70DA4-4A09-4199-A191-71FFED17D088}" v="6" dt="2021-10-28T18:05:13.479"/>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8" d="100"/>
          <a:sy n="88" d="100"/>
        </p:scale>
        <p:origin x="-466" y="-8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pPr/>
              <a:t>10/28/2021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pPr/>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pPr/>
              <a:t>10/28/2021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pPr/>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38" y="1380069"/>
            <a:ext cx="8572389" cy="2616199"/>
          </a:xfrm>
        </p:spPr>
        <p:txBody>
          <a:bodyPr anchor="b">
            <a:normAutofit/>
          </a:bodyPr>
          <a:lstStyle>
            <a:lvl1pPr algn="r">
              <a:defRPr sz="10664">
                <a:effectLst/>
              </a:defRPr>
            </a:lvl1pPr>
          </a:lstStyle>
          <a:p>
            <a:r>
              <a:rPr lang="en-US" dirty="0"/>
              <a:t>Click to edit Master title style</a:t>
            </a:r>
          </a:p>
        </p:txBody>
      </p:sp>
      <p:sp>
        <p:nvSpPr>
          <p:cNvPr id="3" name="Subtitle 2"/>
          <p:cNvSpPr>
            <a:spLocks noGrp="1"/>
          </p:cNvSpPr>
          <p:nvPr>
            <p:ph type="subTitle" idx="1"/>
          </p:nvPr>
        </p:nvSpPr>
        <p:spPr>
          <a:xfrm>
            <a:off x="4514202" y="3996267"/>
            <a:ext cx="6985825" cy="1388534"/>
          </a:xfrm>
        </p:spPr>
        <p:txBody>
          <a:bodyPr anchor="t">
            <a:normAutofit/>
          </a:bodyPr>
          <a:lstStyle>
            <a:lvl1pPr marL="0" indent="0" algn="r">
              <a:buNone/>
              <a:defRPr sz="3732">
                <a:solidFill>
                  <a:schemeClr val="tx1"/>
                </a:solidFill>
              </a:defRPr>
            </a:lvl1pPr>
            <a:lvl2pPr marL="812582" indent="0" algn="ctr">
              <a:buNone/>
              <a:defRPr>
                <a:solidFill>
                  <a:schemeClr val="tx1">
                    <a:tint val="75000"/>
                  </a:schemeClr>
                </a:solidFill>
              </a:defRPr>
            </a:lvl2pPr>
            <a:lvl3pPr marL="1625163" indent="0" algn="ctr">
              <a:buNone/>
              <a:defRPr>
                <a:solidFill>
                  <a:schemeClr val="tx1">
                    <a:tint val="75000"/>
                  </a:schemeClr>
                </a:solidFill>
              </a:defRPr>
            </a:lvl3pPr>
            <a:lvl4pPr marL="2437745" indent="0" algn="ctr">
              <a:buNone/>
              <a:defRPr>
                <a:solidFill>
                  <a:schemeClr val="tx1">
                    <a:tint val="75000"/>
                  </a:schemeClr>
                </a:solidFill>
              </a:defRPr>
            </a:lvl4pPr>
            <a:lvl5pPr marL="3250326" indent="0" algn="ctr">
              <a:buNone/>
              <a:defRPr>
                <a:solidFill>
                  <a:schemeClr val="tx1">
                    <a:tint val="75000"/>
                  </a:schemeClr>
                </a:solidFill>
              </a:defRPr>
            </a:lvl5pPr>
            <a:lvl6pPr marL="4062908" indent="0" algn="ctr">
              <a:buNone/>
              <a:defRPr>
                <a:solidFill>
                  <a:schemeClr val="tx1">
                    <a:tint val="75000"/>
                  </a:schemeClr>
                </a:solidFill>
              </a:defRPr>
            </a:lvl6pPr>
            <a:lvl7pPr marL="4875489" indent="0" algn="ctr">
              <a:buNone/>
              <a:defRPr>
                <a:solidFill>
                  <a:schemeClr val="tx1">
                    <a:tint val="75000"/>
                  </a:schemeClr>
                </a:solidFill>
              </a:defRPr>
            </a:lvl7pPr>
            <a:lvl8pPr marL="5688071" indent="0" algn="ctr">
              <a:buNone/>
              <a:defRPr>
                <a:solidFill>
                  <a:schemeClr val="tx1">
                    <a:tint val="75000"/>
                  </a:schemeClr>
                </a:solidFill>
              </a:defRPr>
            </a:lvl8pPr>
            <a:lvl9pPr marL="6500652"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a:xfrm>
            <a:off x="5331023" y="5883276"/>
            <a:ext cx="4322918"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056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5" y="4732865"/>
            <a:ext cx="10016102" cy="566738"/>
          </a:xfrm>
        </p:spPr>
        <p:txBody>
          <a:bodyPr anchor="b">
            <a:normAutofit/>
          </a:bodyPr>
          <a:lstStyle>
            <a:lvl1pPr algn="ctr">
              <a:defRPr sz="4266" b="0"/>
            </a:lvl1pPr>
          </a:lstStyle>
          <a:p>
            <a:r>
              <a:rPr lang="en-US" dirty="0"/>
              <a:t>Click to edit Master title style</a:t>
            </a:r>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582" indent="0">
              <a:buNone/>
              <a:defRPr sz="2844"/>
            </a:lvl2pPr>
            <a:lvl3pPr marL="1625163" indent="0">
              <a:buNone/>
              <a:defRPr sz="2844"/>
            </a:lvl3pPr>
            <a:lvl4pPr marL="2437745" indent="0">
              <a:buNone/>
              <a:defRPr sz="2844"/>
            </a:lvl4pPr>
            <a:lvl5pPr marL="3250326" indent="0">
              <a:buNone/>
              <a:defRPr sz="2844"/>
            </a:lvl5pPr>
            <a:lvl6pPr marL="4062908" indent="0">
              <a:buNone/>
              <a:defRPr sz="2844"/>
            </a:lvl6pPr>
            <a:lvl7pPr marL="4875489" indent="0">
              <a:buNone/>
              <a:defRPr sz="2844"/>
            </a:lvl7pPr>
            <a:lvl8pPr marL="5688071" indent="0">
              <a:buNone/>
              <a:defRPr sz="2844"/>
            </a:lvl8pPr>
            <a:lvl9pPr marL="6500652" indent="0">
              <a:buNone/>
              <a:defRPr sz="2844"/>
            </a:lvl9pPr>
          </a:lstStyle>
          <a:p>
            <a:endParaRPr lang="en-US" dirty="0"/>
          </a:p>
        </p:txBody>
      </p:sp>
      <p:sp>
        <p:nvSpPr>
          <p:cNvPr id="4" name="Text Placeholder 3"/>
          <p:cNvSpPr>
            <a:spLocks noGrp="1"/>
          </p:cNvSpPr>
          <p:nvPr>
            <p:ph type="body" sz="half" idx="2"/>
          </p:nvPr>
        </p:nvSpPr>
        <p:spPr>
          <a:xfrm>
            <a:off x="1483925" y="5299603"/>
            <a:ext cx="10016102" cy="493712"/>
          </a:xfrm>
        </p:spPr>
        <p:txBody>
          <a:bodyPr>
            <a:normAutofit/>
          </a:bodyPr>
          <a:lstStyle>
            <a:lvl1pPr marL="0" indent="0" algn="ctr">
              <a:buNone/>
              <a:defRPr sz="2488"/>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30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0"/>
            <a:ext cx="10016102" cy="3048000"/>
          </a:xfrm>
        </p:spPr>
        <p:txBody>
          <a:bodyPr anchor="ctr">
            <a:normAutofit/>
          </a:bodyPr>
          <a:lstStyle>
            <a:lvl1pPr algn="ctr">
              <a:defRPr sz="5687" b="0" cap="none"/>
            </a:lvl1pPr>
          </a:lstStyle>
          <a:p>
            <a:r>
              <a:rPr lang="en-US" dirty="0"/>
              <a:t>Click to edit Master title style</a:t>
            </a:r>
          </a:p>
        </p:txBody>
      </p:sp>
      <p:sp>
        <p:nvSpPr>
          <p:cNvPr id="3" name="Text Placeholder 2"/>
          <p:cNvSpPr>
            <a:spLocks noGrp="1"/>
          </p:cNvSpPr>
          <p:nvPr>
            <p:ph type="body" idx="1"/>
          </p:nvPr>
        </p:nvSpPr>
        <p:spPr>
          <a:xfrm>
            <a:off x="1483926" y="4343400"/>
            <a:ext cx="10016104" cy="1447800"/>
          </a:xfrm>
        </p:spPr>
        <p:txBody>
          <a:bodyPr anchor="ctr">
            <a:normAutofit/>
          </a:bodyPr>
          <a:lstStyle>
            <a:lvl1pPr marL="0" indent="0" algn="ctr">
              <a:buNone/>
              <a:defRPr sz="3555">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4083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162518" tIns="81259" rIns="162518" bIns="8125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1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162518" tIns="81259" rIns="162518" bIns="8125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1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5687"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177" y="3428999"/>
            <a:ext cx="8530593" cy="381000"/>
          </a:xfrm>
        </p:spPr>
        <p:txBody>
          <a:bodyPr anchor="ctr">
            <a:normAutofit/>
          </a:bodyPr>
          <a:lstStyle>
            <a:lvl1pPr marL="0" indent="0">
              <a:buFontTx/>
              <a:buNone/>
              <a:defRPr sz="3199"/>
            </a:lvl1pPr>
            <a:lvl2pPr marL="812582" indent="0">
              <a:buFontTx/>
              <a:buNone/>
              <a:defRPr/>
            </a:lvl2pPr>
            <a:lvl3pPr marL="1625163" indent="0">
              <a:buFontTx/>
              <a:buNone/>
              <a:defRPr/>
            </a:lvl3pPr>
            <a:lvl4pPr marL="2437745" indent="0">
              <a:buFontTx/>
              <a:buNone/>
              <a:defRPr/>
            </a:lvl4pPr>
            <a:lvl5pPr marL="3250326"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3925" y="4343400"/>
            <a:ext cx="10016102" cy="1447800"/>
          </a:xfrm>
        </p:spPr>
        <p:txBody>
          <a:bodyPr anchor="ctr">
            <a:normAutofit/>
          </a:bodyPr>
          <a:lstStyle>
            <a:lvl1pPr marL="0" indent="0" algn="ctr">
              <a:buNone/>
              <a:defRPr sz="3555">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4025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5687" b="0" cap="none"/>
            </a:lvl1pPr>
          </a:lstStyle>
          <a:p>
            <a:r>
              <a:rPr lang="en-US" dirty="0"/>
              <a:t>Click to edit Master title style</a:t>
            </a:r>
          </a:p>
        </p:txBody>
      </p:sp>
      <p:sp>
        <p:nvSpPr>
          <p:cNvPr id="3" name="Text Placeholder 2"/>
          <p:cNvSpPr>
            <a:spLocks noGrp="1"/>
          </p:cNvSpPr>
          <p:nvPr>
            <p:ph type="body" idx="1"/>
          </p:nvPr>
        </p:nvSpPr>
        <p:spPr>
          <a:xfrm>
            <a:off x="1483925" y="4777381"/>
            <a:ext cx="10016101" cy="860400"/>
          </a:xfrm>
        </p:spPr>
        <p:txBody>
          <a:bodyPr anchor="t">
            <a:normAutofit/>
          </a:bodyPr>
          <a:lstStyle>
            <a:lvl1pPr marL="0" indent="0" algn="r">
              <a:buNone/>
              <a:defRPr sz="3555">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679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162518" tIns="81259" rIns="162518" bIns="8125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1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162518" tIns="81259" rIns="162518" bIns="8125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1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5687"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3926" y="3886200"/>
            <a:ext cx="10016101" cy="889000"/>
          </a:xfrm>
        </p:spPr>
        <p:txBody>
          <a:bodyPr vert="horz" lIns="91440" tIns="45720" rIns="91440" bIns="45720" rtlCol="0" anchor="b">
            <a:normAutofit/>
          </a:bodyPr>
          <a:lstStyle>
            <a:lvl1pPr algn="r">
              <a:buNone/>
              <a:defRPr lang="en-US" sz="4266"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3925" y="4775200"/>
            <a:ext cx="10016101" cy="1016000"/>
          </a:xfrm>
        </p:spPr>
        <p:txBody>
          <a:bodyPr anchor="t">
            <a:normAutofit/>
          </a:bodyPr>
          <a:lstStyle>
            <a:lvl1pPr marL="0" indent="0" algn="r">
              <a:buNone/>
              <a:defRPr sz="3199">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599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1"/>
            <a:ext cx="10016103"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3926" y="3505200"/>
            <a:ext cx="10016104" cy="838200"/>
          </a:xfrm>
        </p:spPr>
        <p:txBody>
          <a:bodyPr vert="horz" lIns="91440" tIns="45720" rIns="91440" bIns="45720" rtlCol="0" anchor="b">
            <a:normAutofit/>
          </a:bodyPr>
          <a:lstStyle>
            <a:lvl1pPr>
              <a:buNone/>
              <a:defRPr lang="en-US" sz="4976"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3925" y="4343400"/>
            <a:ext cx="10016104" cy="1447800"/>
          </a:xfrm>
        </p:spPr>
        <p:txBody>
          <a:bodyPr anchor="t">
            <a:normAutofit/>
          </a:bodyPr>
          <a:lstStyle>
            <a:lvl1pPr marL="0" indent="0" algn="l">
              <a:buNone/>
              <a:defRPr sz="3199">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8873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313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1" y="685800"/>
            <a:ext cx="1769908"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3925" y="685800"/>
            <a:ext cx="8017654"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6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49005" y="5867132"/>
            <a:ext cx="55102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710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2"/>
          </a:xfrm>
        </p:spPr>
        <p:txBody>
          <a:bodyPr anchor="b"/>
          <a:lstStyle>
            <a:lvl1pPr algn="r">
              <a:defRPr sz="7109" b="0" cap="none"/>
            </a:lvl1pPr>
          </a:lstStyle>
          <a:p>
            <a:r>
              <a:rPr lang="en-US" dirty="0"/>
              <a:t>Click to edit Master title style</a:t>
            </a:r>
          </a:p>
        </p:txBody>
      </p:sp>
      <p:sp>
        <p:nvSpPr>
          <p:cNvPr id="3" name="Text Placeholder 2"/>
          <p:cNvSpPr>
            <a:spLocks noGrp="1"/>
          </p:cNvSpPr>
          <p:nvPr>
            <p:ph type="body" idx="1"/>
          </p:nvPr>
        </p:nvSpPr>
        <p:spPr>
          <a:xfrm>
            <a:off x="2571608" y="4777381"/>
            <a:ext cx="8928422" cy="860400"/>
          </a:xfrm>
        </p:spPr>
        <p:txBody>
          <a:bodyPr anchor="t">
            <a:normAutofit/>
          </a:bodyPr>
          <a:lstStyle>
            <a:lvl1pPr marL="0" indent="0" algn="r">
              <a:buNone/>
              <a:defRPr sz="3555">
                <a:solidFill>
                  <a:schemeClr val="tx1"/>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444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1752599"/>
          </a:xfrm>
        </p:spPr>
        <p:txBody>
          <a:bodyPr/>
          <a:lstStyle/>
          <a:p>
            <a:r>
              <a:rPr lang="en-US" dirty="0"/>
              <a:t>Click to edit Master title style</a:t>
            </a:r>
          </a:p>
        </p:txBody>
      </p:sp>
      <p:sp>
        <p:nvSpPr>
          <p:cNvPr id="3" name="Content Placeholder 2"/>
          <p:cNvSpPr>
            <a:spLocks noGrp="1"/>
          </p:cNvSpPr>
          <p:nvPr>
            <p:ph sz="half" idx="1"/>
          </p:nvPr>
        </p:nvSpPr>
        <p:spPr>
          <a:xfrm>
            <a:off x="1483926" y="2667000"/>
            <a:ext cx="4893780" cy="3124201"/>
          </a:xfrm>
        </p:spPr>
        <p:txBody>
          <a:bodyPr>
            <a:normAutofit/>
          </a:bodyPr>
          <a:lstStyle>
            <a:lvl1pPr>
              <a:defRPr sz="3199"/>
            </a:lvl1pPr>
            <a:lvl2pPr>
              <a:defRPr sz="2844"/>
            </a:lvl2pPr>
            <a:lvl3pPr>
              <a:defRPr sz="2488"/>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6246" y="2667000"/>
            <a:ext cx="4893781" cy="3124200"/>
          </a:xfrm>
        </p:spPr>
        <p:txBody>
          <a:bodyPr>
            <a:normAutofit/>
          </a:bodyPr>
          <a:lstStyle>
            <a:lvl1pPr>
              <a:defRPr sz="3199"/>
            </a:lvl1pPr>
            <a:lvl2pPr>
              <a:defRPr sz="2844"/>
            </a:lvl2pPr>
            <a:lvl3pPr>
              <a:defRPr sz="2488"/>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080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1718" y="2658533"/>
            <a:ext cx="4605988" cy="576262"/>
          </a:xfrm>
        </p:spPr>
        <p:txBody>
          <a:bodyPr anchor="b">
            <a:noAutofit/>
          </a:bodyPr>
          <a:lstStyle>
            <a:lvl1pPr marL="0" indent="0">
              <a:buNone/>
              <a:defRPr sz="4976" b="0">
                <a:solidFill>
                  <a:schemeClr val="accent1">
                    <a:lumMod val="75000"/>
                  </a:schemeClr>
                </a:solidFill>
              </a:defRPr>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1483925" y="3335337"/>
            <a:ext cx="4893781" cy="2455862"/>
          </a:xfrm>
        </p:spPr>
        <p:txBody>
          <a:bodyPr anchor="t">
            <a:normAutofit/>
          </a:bodyPr>
          <a:lstStyle>
            <a:lvl1pPr>
              <a:defRPr sz="3199"/>
            </a:lvl1pPr>
            <a:lvl2pPr>
              <a:defRPr sz="2844"/>
            </a:lvl2pPr>
            <a:lvl3pPr>
              <a:defRPr sz="2488"/>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78696" y="2667000"/>
            <a:ext cx="4621333" cy="576262"/>
          </a:xfrm>
        </p:spPr>
        <p:txBody>
          <a:bodyPr anchor="b">
            <a:noAutofit/>
          </a:bodyPr>
          <a:lstStyle>
            <a:lvl1pPr marL="0" indent="0">
              <a:buNone/>
              <a:defRPr sz="4976" b="0">
                <a:solidFill>
                  <a:schemeClr val="accent1">
                    <a:lumMod val="75000"/>
                  </a:schemeClr>
                </a:solidFill>
              </a:defRPr>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606246" y="3335337"/>
            <a:ext cx="4893781" cy="2455862"/>
          </a:xfrm>
        </p:spPr>
        <p:txBody>
          <a:bodyPr anchor="t">
            <a:normAutofit/>
          </a:bodyPr>
          <a:lstStyle>
            <a:lvl1pPr>
              <a:defRPr sz="3199"/>
            </a:lvl1pPr>
            <a:lvl2pPr>
              <a:defRPr sz="2844"/>
            </a:lvl2pPr>
            <a:lvl3pPr>
              <a:defRPr sz="2488"/>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712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58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075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1600200"/>
            <a:ext cx="3548197" cy="1371600"/>
          </a:xfrm>
        </p:spPr>
        <p:txBody>
          <a:bodyPr anchor="b">
            <a:normAutofit/>
          </a:bodyPr>
          <a:lstStyle>
            <a:lvl1pPr algn="ctr">
              <a:defRPr sz="4266" b="0"/>
            </a:lvl1pPr>
          </a:lstStyle>
          <a:p>
            <a:r>
              <a:rPr lang="en-US" dirty="0"/>
              <a:t>Click to edit Master title style</a:t>
            </a:r>
          </a:p>
        </p:txBody>
      </p:sp>
      <p:sp>
        <p:nvSpPr>
          <p:cNvPr id="3" name="Content Placeholder 2"/>
          <p:cNvSpPr>
            <a:spLocks noGrp="1"/>
          </p:cNvSpPr>
          <p:nvPr>
            <p:ph idx="1"/>
          </p:nvPr>
        </p:nvSpPr>
        <p:spPr>
          <a:xfrm>
            <a:off x="5260663" y="685800"/>
            <a:ext cx="6239365" cy="5105401"/>
          </a:xfrm>
        </p:spPr>
        <p:txBody>
          <a:bodyPr anchor="ctr">
            <a:normAutofit/>
          </a:bodyPr>
          <a:lstStyle>
            <a:lvl1pPr>
              <a:defRPr sz="3555"/>
            </a:lvl1pPr>
            <a:lvl2pPr>
              <a:defRPr sz="3199"/>
            </a:lvl2pPr>
            <a:lvl3pPr>
              <a:defRPr sz="2844"/>
            </a:lvl3pPr>
            <a:lvl4pPr>
              <a:defRPr sz="2488"/>
            </a:lvl4pPr>
            <a:lvl5pPr>
              <a:defRPr sz="2488"/>
            </a:lvl5pPr>
            <a:lvl6pPr>
              <a:defRPr sz="2488"/>
            </a:lvl6pPr>
            <a:lvl7pPr>
              <a:defRPr sz="2488"/>
            </a:lvl7pPr>
            <a:lvl8pPr>
              <a:defRPr sz="2488"/>
            </a:lvl8pPr>
            <a:lvl9pPr>
              <a:defRPr sz="248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3926" y="2971800"/>
            <a:ext cx="3548197" cy="1828800"/>
          </a:xfrm>
        </p:spPr>
        <p:txBody>
          <a:bodyPr>
            <a:normAutofit/>
          </a:bodyPr>
          <a:lstStyle>
            <a:lvl1pPr marL="0" indent="0" algn="ctr">
              <a:buNone/>
              <a:defRPr sz="2844"/>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966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38" y="1752599"/>
            <a:ext cx="5424745" cy="1371600"/>
          </a:xfrm>
        </p:spPr>
        <p:txBody>
          <a:bodyPr anchor="b">
            <a:normAutofit/>
          </a:bodyPr>
          <a:lstStyle>
            <a:lvl1pPr algn="ctr">
              <a:defRPr sz="4976" b="0"/>
            </a:lvl1pPr>
          </a:lstStyle>
          <a:p>
            <a:r>
              <a:rPr lang="en-US" dirty="0"/>
              <a:t>Click to edit Master title style</a:t>
            </a:r>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582" indent="0">
              <a:buNone/>
              <a:defRPr sz="2844"/>
            </a:lvl2pPr>
            <a:lvl3pPr marL="1625163" indent="0">
              <a:buNone/>
              <a:defRPr sz="2844"/>
            </a:lvl3pPr>
            <a:lvl4pPr marL="2437745" indent="0">
              <a:buNone/>
              <a:defRPr sz="2844"/>
            </a:lvl4pPr>
            <a:lvl5pPr marL="3250326" indent="0">
              <a:buNone/>
              <a:defRPr sz="2844"/>
            </a:lvl5pPr>
            <a:lvl6pPr marL="4062908" indent="0">
              <a:buNone/>
              <a:defRPr sz="2844"/>
            </a:lvl6pPr>
            <a:lvl7pPr marL="4875489" indent="0">
              <a:buNone/>
              <a:defRPr sz="2844"/>
            </a:lvl7pPr>
            <a:lvl8pPr marL="5688071" indent="0">
              <a:buNone/>
              <a:defRPr sz="2844"/>
            </a:lvl8pPr>
            <a:lvl9pPr marL="6500652" indent="0">
              <a:buNone/>
              <a:defRPr sz="2844"/>
            </a:lvl9pPr>
          </a:lstStyle>
          <a:p>
            <a:endParaRPr lang="en-US" dirty="0"/>
          </a:p>
        </p:txBody>
      </p:sp>
      <p:sp>
        <p:nvSpPr>
          <p:cNvPr id="4" name="Text Placeholder 3"/>
          <p:cNvSpPr>
            <a:spLocks noGrp="1"/>
          </p:cNvSpPr>
          <p:nvPr>
            <p:ph type="body" sz="half" idx="2"/>
          </p:nvPr>
        </p:nvSpPr>
        <p:spPr>
          <a:xfrm>
            <a:off x="1482338" y="3124199"/>
            <a:ext cx="5424745" cy="1828800"/>
          </a:xfrm>
        </p:spPr>
        <p:txBody>
          <a:bodyPr>
            <a:normAutofit/>
          </a:bodyPr>
          <a:lstStyle>
            <a:lvl1pPr marL="0" indent="0" algn="ctr">
              <a:buNone/>
              <a:defRPr sz="3199"/>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153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1"/>
            <a:ext cx="2436178"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5" y="685801"/>
            <a:ext cx="10016104"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3924" y="2667000"/>
            <a:ext cx="10016104"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0122" y="5883276"/>
            <a:ext cx="1142702" cy="365125"/>
          </a:xfrm>
          <a:prstGeom prst="rect">
            <a:avLst/>
          </a:prstGeom>
        </p:spPr>
        <p:txBody>
          <a:bodyPr vert="horz" lIns="91440" tIns="45720" rIns="91440" bIns="45720" rtlCol="0" anchor="ctr"/>
          <a:lstStyle>
            <a:lvl1pPr algn="r">
              <a:defRPr sz="1777" b="0" i="0">
                <a:solidFill>
                  <a:schemeClr val="tx1"/>
                </a:solidFill>
                <a:effectLst/>
                <a:latin typeface="+mn-lt"/>
              </a:defRPr>
            </a:lvl1pPr>
          </a:lstStyle>
          <a:p>
            <a:fld id="{B61BEF0D-F0BB-DE4B-95CE-6DB70DBA9567}" type="datetimeFigureOut">
              <a:rPr lang="en-US" dirty="0"/>
              <a:pPr/>
              <a:t>10/28/2021</a:t>
            </a:fld>
            <a:endParaRPr lang="en-US" dirty="0"/>
          </a:p>
        </p:txBody>
      </p:sp>
      <p:sp>
        <p:nvSpPr>
          <p:cNvPr id="5" name="Footer Placeholder 4"/>
          <p:cNvSpPr>
            <a:spLocks noGrp="1"/>
          </p:cNvSpPr>
          <p:nvPr>
            <p:ph type="ftr" sz="quarter" idx="3"/>
          </p:nvPr>
        </p:nvSpPr>
        <p:spPr>
          <a:xfrm>
            <a:off x="2571610" y="5883276"/>
            <a:ext cx="7082332" cy="365125"/>
          </a:xfrm>
          <a:prstGeom prst="rect">
            <a:avLst/>
          </a:prstGeom>
        </p:spPr>
        <p:txBody>
          <a:bodyPr vert="horz" lIns="91440" tIns="45720" rIns="91440" bIns="45720" rtlCol="0" anchor="ctr"/>
          <a:lstStyle>
            <a:lvl1pPr algn="l">
              <a:defRPr sz="1777"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49005" y="5883276"/>
            <a:ext cx="551023" cy="365125"/>
          </a:xfrm>
          <a:prstGeom prst="rect">
            <a:avLst/>
          </a:prstGeom>
        </p:spPr>
        <p:txBody>
          <a:bodyPr vert="horz" lIns="91440" tIns="45720" rIns="91440" bIns="45720" rtlCol="0" anchor="ctr"/>
          <a:lstStyle>
            <a:lvl1pPr algn="r">
              <a:defRPr sz="1777"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45547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2933028" y="-3392"/>
            <a:ext cx="5945188" cy="136815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IN" sz="4400" dirty="0">
                <a:solidFill>
                  <a:srgbClr val="18455C"/>
                </a:solidFill>
              </a:rPr>
              <a:t>Project </a:t>
            </a:r>
            <a:br>
              <a:rPr lang="en-IN" sz="4400" dirty="0">
                <a:solidFill>
                  <a:srgbClr val="18455C"/>
                </a:solidFill>
              </a:rPr>
            </a:br>
            <a:r>
              <a:rPr lang="en-IN" sz="3600" b="1" dirty="0">
                <a:solidFill>
                  <a:srgbClr val="18455C"/>
                </a:solidFill>
              </a:rPr>
              <a:t>Housing: Sales Price Prediction</a:t>
            </a:r>
          </a:p>
        </p:txBody>
      </p:sp>
      <p:sp>
        <p:nvSpPr>
          <p:cNvPr id="3" name="Subtitle 2"/>
          <p:cNvSpPr>
            <a:spLocks noGrp="1"/>
          </p:cNvSpPr>
          <p:nvPr>
            <p:ph type="subTitle" idx="1"/>
          </p:nvPr>
        </p:nvSpPr>
        <p:spPr>
          <a:xfrm>
            <a:off x="5908254" y="6227032"/>
            <a:ext cx="6229771" cy="504056"/>
          </a:xfrm>
        </p:spPr>
        <p:txBody>
          <a:bodyPr>
            <a:normAutofit fontScale="85000" lnSpcReduction="20000"/>
          </a:bodyPr>
          <a:lstStyle/>
          <a:p>
            <a:r>
              <a:rPr lang="en-US" sz="3700" b="1" i="1" dirty="0">
                <a:solidFill>
                  <a:srgbClr val="E05F2C"/>
                </a:solidFill>
              </a:rPr>
              <a:t>     </a:t>
            </a:r>
            <a:r>
              <a:rPr lang="en-US" sz="3700" b="1" i="1" dirty="0">
                <a:solidFill>
                  <a:srgbClr val="6E90FE"/>
                </a:solidFill>
              </a:rPr>
              <a:t>    Presented By: Rohan V </a:t>
            </a:r>
            <a:r>
              <a:rPr lang="en-US" sz="3700" b="1" i="1" dirty="0" err="1">
                <a:solidFill>
                  <a:srgbClr val="6E90FE"/>
                </a:solidFill>
              </a:rPr>
              <a:t>Borade</a:t>
            </a:r>
            <a:endParaRPr lang="en-US" sz="3700" b="1" i="1">
              <a:solidFill>
                <a:srgbClr val="6E90FE"/>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br>
              <a:rPr lang="en-US" dirty="0"/>
            </a:br>
            <a:r>
              <a:rPr lang="en-US" dirty="0"/>
              <a:t>(CHECKING NULL VALUES)</a:t>
            </a:r>
            <a:endParaRPr lang="en-IN" dirty="0"/>
          </a:p>
        </p:txBody>
      </p:sp>
      <p:pic>
        <p:nvPicPr>
          <p:cNvPr id="4" name="Content Placeholder 3" descr="NULL DATA.png"/>
          <p:cNvPicPr>
            <a:picLocks noGrp="1" noChangeAspect="1"/>
          </p:cNvPicPr>
          <p:nvPr>
            <p:ph idx="1"/>
          </p:nvPr>
        </p:nvPicPr>
        <p:blipFill>
          <a:blip r:embed="rId2" cstate="print"/>
          <a:stretch>
            <a:fillRect/>
          </a:stretch>
        </p:blipFill>
        <p:spPr>
          <a:xfrm>
            <a:off x="6400952" y="2751743"/>
            <a:ext cx="4135895" cy="3124200"/>
          </a:xfrm>
        </p:spPr>
      </p:pic>
      <p:sp>
        <p:nvSpPr>
          <p:cNvPr id="5" name="Rectangle 4"/>
          <p:cNvSpPr/>
          <p:nvPr/>
        </p:nvSpPr>
        <p:spPr>
          <a:xfrm>
            <a:off x="2638028" y="2204864"/>
            <a:ext cx="7776864" cy="685059"/>
          </a:xfrm>
          <a:prstGeom prst="rect">
            <a:avLst/>
          </a:prstGeom>
        </p:spPr>
        <p:txBody>
          <a:bodyPr wrap="square">
            <a:spAutoFit/>
          </a:bodyPr>
          <a:lstStyle/>
          <a:p>
            <a:pPr marL="342900" lvl="0" indent="-342900">
              <a:lnSpc>
                <a:spcPct val="107000"/>
              </a:lnSpc>
              <a:spcBef>
                <a:spcPts val="300"/>
              </a:spcBef>
              <a:spcAft>
                <a:spcPts val="300"/>
              </a:spcAft>
            </a:pPr>
            <a:r>
              <a:rPr lang="en-US" dirty="0">
                <a:latin typeface="Century" panose="02040604050505020304" pitchFamily="18" charset="0"/>
                <a:cs typeface="Times New Roman" panose="02020603050405020304" pitchFamily="18" charset="0"/>
              </a:rPr>
              <a:t>      First checking the Null values for the data. After that removing the Null/missing data</a:t>
            </a:r>
            <a:endParaRPr lang="en-IN" dirty="0">
              <a:latin typeface="Century" panose="02040604050505020304" pitchFamily="18" charset="0"/>
            </a:endParaRPr>
          </a:p>
        </p:txBody>
      </p:sp>
      <p:pic>
        <p:nvPicPr>
          <p:cNvPr id="9" name="Picture 9">
            <a:extLst>
              <a:ext uri="{FF2B5EF4-FFF2-40B4-BE49-F238E27FC236}">
                <a16:creationId xmlns:a16="http://schemas.microsoft.com/office/drawing/2014/main" id="{0724056B-D174-43E9-BB78-1E98C886B1FD}"/>
              </a:ext>
            </a:extLst>
          </p:cNvPr>
          <p:cNvPicPr>
            <a:picLocks noChangeAspect="1"/>
          </p:cNvPicPr>
          <p:nvPr/>
        </p:nvPicPr>
        <p:blipFill>
          <a:blip r:embed="rId3"/>
          <a:stretch>
            <a:fillRect/>
          </a:stretch>
        </p:blipFill>
        <p:spPr>
          <a:xfrm>
            <a:off x="3033516" y="2990553"/>
            <a:ext cx="2723441" cy="2571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VISULIZATION</a:t>
            </a:r>
            <a:br>
              <a:rPr lang="en-US" dirty="0"/>
            </a:br>
            <a:r>
              <a:rPr lang="en-US" dirty="0"/>
              <a:t>(BOX PLOT)</a:t>
            </a:r>
            <a:endParaRPr lang="en-IN" dirty="0"/>
          </a:p>
        </p:txBody>
      </p:sp>
      <p:sp>
        <p:nvSpPr>
          <p:cNvPr id="3" name="Content Placeholder 2"/>
          <p:cNvSpPr>
            <a:spLocks noGrp="1"/>
          </p:cNvSpPr>
          <p:nvPr>
            <p:ph idx="1"/>
          </p:nvPr>
        </p:nvSpPr>
        <p:spPr>
          <a:xfrm>
            <a:off x="1557908" y="1844824"/>
            <a:ext cx="9829799" cy="4324201"/>
          </a:xfrm>
        </p:spPr>
        <p:txBody>
          <a:bodyPr/>
          <a:lstStyle/>
          <a:p>
            <a:r>
              <a:rPr lang="en-US" dirty="0"/>
              <a:t>BOX PLOT USED FOR CHECKING OULIERS.</a:t>
            </a:r>
          </a:p>
          <a:p>
            <a:endParaRPr lang="en-IN" dirty="0"/>
          </a:p>
        </p:txBody>
      </p:sp>
      <p:pic>
        <p:nvPicPr>
          <p:cNvPr id="6" name="Picture 6" descr="Chart, box and whisker chart&#10;&#10;Description automatically generated">
            <a:extLst>
              <a:ext uri="{FF2B5EF4-FFF2-40B4-BE49-F238E27FC236}">
                <a16:creationId xmlns:a16="http://schemas.microsoft.com/office/drawing/2014/main" id="{DA984C33-CF66-4E9A-941F-4E32818158EE}"/>
              </a:ext>
            </a:extLst>
          </p:cNvPr>
          <p:cNvPicPr>
            <a:picLocks noChangeAspect="1"/>
          </p:cNvPicPr>
          <p:nvPr/>
        </p:nvPicPr>
        <p:blipFill>
          <a:blip r:embed="rId2"/>
          <a:stretch>
            <a:fillRect/>
          </a:stretch>
        </p:blipFill>
        <p:spPr>
          <a:xfrm>
            <a:off x="5904499" y="2312997"/>
            <a:ext cx="4510440" cy="3123073"/>
          </a:xfrm>
          <a:prstGeom prst="rect">
            <a:avLst/>
          </a:prstGeom>
        </p:spPr>
      </p:pic>
      <p:pic>
        <p:nvPicPr>
          <p:cNvPr id="7" name="Picture 7" descr="Chart, box and whisker chart&#10;&#10;Description automatically generated">
            <a:extLst>
              <a:ext uri="{FF2B5EF4-FFF2-40B4-BE49-F238E27FC236}">
                <a16:creationId xmlns:a16="http://schemas.microsoft.com/office/drawing/2014/main" id="{27D007DE-1531-4648-ABC0-5499B9FE56DF}"/>
              </a:ext>
            </a:extLst>
          </p:cNvPr>
          <p:cNvPicPr>
            <a:picLocks noChangeAspect="1"/>
          </p:cNvPicPr>
          <p:nvPr/>
        </p:nvPicPr>
        <p:blipFill>
          <a:blip r:embed="rId3"/>
          <a:stretch>
            <a:fillRect/>
          </a:stretch>
        </p:blipFill>
        <p:spPr>
          <a:xfrm>
            <a:off x="2176785" y="2315693"/>
            <a:ext cx="3676770" cy="3021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VISULIZATION</a:t>
            </a:r>
            <a:br>
              <a:rPr lang="en-US" dirty="0"/>
            </a:br>
            <a:r>
              <a:rPr lang="en-US" dirty="0"/>
              <a:t>(CHECKING SKEWENESS)</a:t>
            </a:r>
            <a:endParaRPr lang="en-IN" dirty="0"/>
          </a:p>
        </p:txBody>
      </p:sp>
      <p:sp>
        <p:nvSpPr>
          <p:cNvPr id="3" name="Content Placeholder 2"/>
          <p:cNvSpPr>
            <a:spLocks noGrp="1"/>
          </p:cNvSpPr>
          <p:nvPr>
            <p:ph idx="1"/>
          </p:nvPr>
        </p:nvSpPr>
        <p:spPr/>
        <p:txBody>
          <a:bodyPr/>
          <a:lstStyle/>
          <a:p>
            <a:r>
              <a:rPr lang="en-US" dirty="0"/>
              <a:t>I will check how much skewness data contains.</a:t>
            </a:r>
          </a:p>
          <a:p>
            <a:r>
              <a:rPr lang="en-US" dirty="0"/>
              <a:t>Visualize through Histogram plot.</a:t>
            </a:r>
            <a:endParaRPr lang="en-IN" dirty="0"/>
          </a:p>
        </p:txBody>
      </p:sp>
      <p:pic>
        <p:nvPicPr>
          <p:cNvPr id="4" name="Picture 4" descr="Chart&#10;&#10;Description automatically generated">
            <a:extLst>
              <a:ext uri="{FF2B5EF4-FFF2-40B4-BE49-F238E27FC236}">
                <a16:creationId xmlns:a16="http://schemas.microsoft.com/office/drawing/2014/main" id="{262CCE61-9754-4C01-8A88-B02D7B1DFF88}"/>
              </a:ext>
            </a:extLst>
          </p:cNvPr>
          <p:cNvPicPr>
            <a:picLocks noChangeAspect="1"/>
          </p:cNvPicPr>
          <p:nvPr/>
        </p:nvPicPr>
        <p:blipFill>
          <a:blip r:embed="rId2"/>
          <a:stretch>
            <a:fillRect/>
          </a:stretch>
        </p:blipFill>
        <p:spPr>
          <a:xfrm>
            <a:off x="8473773" y="2093487"/>
            <a:ext cx="3000868" cy="2830192"/>
          </a:xfrm>
          <a:prstGeom prst="rect">
            <a:avLst/>
          </a:prstGeom>
        </p:spPr>
      </p:pic>
      <p:pic>
        <p:nvPicPr>
          <p:cNvPr id="5" name="Picture 5" descr="Chart, histogram&#10;&#10;Description automatically generated">
            <a:extLst>
              <a:ext uri="{FF2B5EF4-FFF2-40B4-BE49-F238E27FC236}">
                <a16:creationId xmlns:a16="http://schemas.microsoft.com/office/drawing/2014/main" id="{82503E30-9F57-4DD0-A0D4-463C60EB5293}"/>
              </a:ext>
            </a:extLst>
          </p:cNvPr>
          <p:cNvPicPr>
            <a:picLocks noChangeAspect="1"/>
          </p:cNvPicPr>
          <p:nvPr/>
        </p:nvPicPr>
        <p:blipFill>
          <a:blip r:embed="rId3"/>
          <a:stretch>
            <a:fillRect/>
          </a:stretch>
        </p:blipFill>
        <p:spPr>
          <a:xfrm>
            <a:off x="8470053" y="4909936"/>
            <a:ext cx="2986837" cy="1868470"/>
          </a:xfrm>
          <a:prstGeom prst="rect">
            <a:avLst/>
          </a:prstGeom>
        </p:spPr>
      </p:pic>
    </p:spTree>
    <p:extLst>
      <p:ext uri="{BB962C8B-B14F-4D97-AF65-F5344CB8AC3E}">
        <p14:creationId xmlns:p14="http://schemas.microsoft.com/office/powerpoint/2010/main" val="263815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effectLst/>
                <a:latin typeface="Century"/>
                <a:ea typeface="Calibri" panose="020F0502020204030204" pitchFamily="34" charset="0"/>
                <a:cs typeface="Times New Roman"/>
              </a:rPr>
              <a:t>Since SalePrice was my target and it was a continuous column so this particular problem was </a:t>
            </a:r>
            <a:r>
              <a:rPr lang="en-IN" sz="1900" b="1" dirty="0">
                <a:effectLst/>
                <a:latin typeface="Century"/>
                <a:ea typeface="Calibri" panose="020F0502020204030204" pitchFamily="34" charset="0"/>
                <a:cs typeface="Times New Roman"/>
              </a:rPr>
              <a:t>Regression problem</a:t>
            </a:r>
            <a:r>
              <a:rPr lang="en-IN" sz="1900" dirty="0">
                <a:effectLst/>
                <a:latin typeface="Century"/>
                <a:ea typeface="Calibri" panose="020F0502020204030204" pitchFamily="34" charset="0"/>
                <a:cs typeface="Times New Roman"/>
              </a:rPr>
              <a:t>. And I have used all regression algorithms to build my model. By looking into the difference of r2 score and cross validation score I found </a:t>
            </a:r>
            <a:r>
              <a:rPr lang="en-IN" sz="1900" dirty="0" err="1">
                <a:latin typeface="Century"/>
                <a:ea typeface="Calibri" panose="020F0502020204030204" pitchFamily="34" charset="0"/>
                <a:cs typeface="Times New Roman"/>
              </a:rPr>
              <a:t>GradientBoostingRegressor</a:t>
            </a:r>
            <a:r>
              <a:rPr lang="en-IN" sz="1900" dirty="0">
                <a:effectLst/>
                <a:latin typeface="Century"/>
                <a:ea typeface="Calibri" panose="020F0502020204030204" pitchFamily="34" charset="0"/>
                <a:cs typeface="Times New Roman"/>
              </a:rPr>
              <a:t>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a:cs typeface="Times New Roman"/>
              </a:rPr>
              <a:t>KNeighborsRegressor</a:t>
            </a: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a:ea typeface="Calibri" panose="020F0502020204030204" pitchFamily="34" charset="0"/>
                <a:cs typeface="Times New Roman"/>
              </a:rPr>
              <a:t>AdaBoostingRegressor</a:t>
            </a:r>
            <a:endParaRPr lang="en-IN" sz="1900" dirty="0" err="1">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DecisionTreeRegressor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483925" y="685801"/>
            <a:ext cx="10016104" cy="1148750"/>
          </a:xfrm>
        </p:spPr>
        <p:txBody>
          <a:bodyPr/>
          <a:lstStyle/>
          <a:p>
            <a:r>
              <a:rPr lang="en-IN" dirty="0" err="1">
                <a:solidFill>
                  <a:schemeClr val="accent2">
                    <a:lumMod val="75000"/>
                  </a:schemeClr>
                </a:solidFill>
              </a:rPr>
              <a:t>KNeighborsRegressor</a:t>
            </a:r>
            <a:endParaRPr lang="en-US" dirty="0" err="1">
              <a:solidFill>
                <a:schemeClr val="accent2">
                  <a:lumMod val="75000"/>
                </a:schemeClr>
              </a:solidFill>
            </a:endParaRPr>
          </a:p>
        </p:txBody>
      </p:sp>
      <p:sp>
        <p:nvSpPr>
          <p:cNvPr id="6" name="TextBox 5">
            <a:extLst>
              <a:ext uri="{FF2B5EF4-FFF2-40B4-BE49-F238E27FC236}">
                <a16:creationId xmlns:a16="http://schemas.microsoft.com/office/drawing/2014/main" id="{ABF90F64-C4BF-4048-8729-76884961F432}"/>
              </a:ext>
            </a:extLst>
          </p:cNvPr>
          <p:cNvSpPr txBox="1"/>
          <p:nvPr/>
        </p:nvSpPr>
        <p:spPr>
          <a:xfrm>
            <a:off x="2277988" y="5977880"/>
            <a:ext cx="9074224" cy="364395"/>
          </a:xfrm>
          <a:prstGeom prst="rect">
            <a:avLst/>
          </a:prstGeom>
          <a:noFill/>
        </p:spPr>
        <p:txBody>
          <a:bodyPr wrap="square" lIns="91440" tIns="45720" rIns="91440" bIns="45720" anchor="t">
            <a:spAutoFit/>
          </a:bodyPr>
          <a:lstStyle/>
          <a:p>
            <a:pPr marL="285750" indent="-285750">
              <a:lnSpc>
                <a:spcPct val="107000"/>
              </a:lnSpc>
              <a:spcAft>
                <a:spcPts val="800"/>
              </a:spcAft>
              <a:buFont typeface="Wingdings" panose="05000000000000000000" pitchFamily="2" charset="2"/>
              <a:buChar char="ü"/>
            </a:pPr>
            <a:r>
              <a:rPr lang="en-IN" dirty="0" err="1">
                <a:latin typeface="Century"/>
                <a:ea typeface="Calibri" panose="020F0502020204030204" pitchFamily="34" charset="0"/>
                <a:cs typeface="Times New Roman"/>
              </a:rPr>
              <a:t>KNeighborsRegressor</a:t>
            </a:r>
            <a:r>
              <a:rPr lang="en-IN" sz="1800" dirty="0">
                <a:effectLst/>
                <a:latin typeface="Century"/>
                <a:ea typeface="Calibri" panose="020F0502020204030204" pitchFamily="34" charset="0"/>
                <a:cs typeface="Times New Roman"/>
              </a:rPr>
              <a:t> is giving me</a:t>
            </a:r>
            <a:r>
              <a:rPr lang="en-IN" dirty="0">
                <a:latin typeface="Century"/>
                <a:ea typeface="Calibri" panose="020F0502020204030204" pitchFamily="34" charset="0"/>
                <a:cs typeface="Times New Roman"/>
              </a:rPr>
              <a:t> of </a:t>
            </a:r>
            <a:r>
              <a:rPr lang="en-IN" sz="1800" dirty="0">
                <a:effectLst/>
                <a:latin typeface="Century"/>
                <a:ea typeface="Calibri" panose="020F0502020204030204" pitchFamily="34" charset="0"/>
                <a:cs typeface="Times New Roman"/>
              </a:rPr>
              <a:t> </a:t>
            </a:r>
            <a:r>
              <a:rPr lang="en-IN" dirty="0">
                <a:latin typeface="Century"/>
                <a:ea typeface="Calibri" panose="020F0502020204030204" pitchFamily="34" charset="0"/>
                <a:cs typeface="Times New Roman"/>
              </a:rPr>
              <a:t>87.19% </a:t>
            </a:r>
            <a:r>
              <a:rPr lang="en-IN" sz="1800" dirty="0">
                <a:effectLst/>
                <a:latin typeface="Century"/>
                <a:ea typeface="Calibri" panose="020F0502020204030204" pitchFamily="34" charset="0"/>
                <a:cs typeface="Times New Roman"/>
              </a:rPr>
              <a:t>accuracy.</a:t>
            </a:r>
            <a:endParaRPr lang="en-IN" sz="1400" dirty="0">
              <a:effectLst/>
              <a:latin typeface="Century"/>
              <a:ea typeface="Calibri" panose="020F0502020204030204" pitchFamily="34" charset="0"/>
              <a:cs typeface="Times New Roman"/>
            </a:endParaRPr>
          </a:p>
        </p:txBody>
      </p:sp>
      <p:pic>
        <p:nvPicPr>
          <p:cNvPr id="7" name="Picture 7" descr="Text&#10;&#10;Description automatically generated">
            <a:extLst>
              <a:ext uri="{FF2B5EF4-FFF2-40B4-BE49-F238E27FC236}">
                <a16:creationId xmlns:a16="http://schemas.microsoft.com/office/drawing/2014/main" id="{D1E3FE63-4AB8-4927-AC29-D3A475848EA6}"/>
              </a:ext>
            </a:extLst>
          </p:cNvPr>
          <p:cNvPicPr>
            <a:picLocks noGrp="1" noChangeAspect="1"/>
          </p:cNvPicPr>
          <p:nvPr>
            <p:ph idx="1"/>
          </p:nvPr>
        </p:nvPicPr>
        <p:blipFill>
          <a:blip r:embed="rId2"/>
          <a:stretch>
            <a:fillRect/>
          </a:stretch>
        </p:blipFill>
        <p:spPr>
          <a:xfrm>
            <a:off x="2416337" y="1821522"/>
            <a:ext cx="8151277" cy="3779987"/>
          </a:xfr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p:txBody>
          <a:bodyPr/>
          <a:lstStyle/>
          <a:p>
            <a:r>
              <a:rPr lang="en-IN" dirty="0" err="1">
                <a:solidFill>
                  <a:schemeClr val="accent2">
                    <a:lumMod val="75000"/>
                  </a:schemeClr>
                </a:solidFill>
              </a:rPr>
              <a:t>GradientBoostingRegressor</a:t>
            </a:r>
            <a:r>
              <a:rPr lang="en-IN" dirty="0">
                <a:solidFill>
                  <a:schemeClr val="accent2">
                    <a:lumMod val="75000"/>
                  </a:schemeClr>
                </a:solidFill>
              </a:rPr>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2061964" y="6093296"/>
            <a:ext cx="7082036" cy="364395"/>
          </a:xfrm>
          <a:prstGeom prst="rect">
            <a:avLst/>
          </a:prstGeom>
          <a:noFill/>
        </p:spPr>
        <p:txBody>
          <a:bodyPr wrap="square" lIns="91440" tIns="45720" rIns="91440" bIns="45720" anchor="t">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a:ea typeface="Calibri" panose="020F0502020204030204" pitchFamily="34" charset="0"/>
                <a:cs typeface="Times New Roman"/>
              </a:rPr>
              <a:t>GradientBoostingRegressor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91.04%</a:t>
            </a:r>
            <a:r>
              <a:rPr lang="en-IN" sz="1800" dirty="0">
                <a:effectLst/>
                <a:latin typeface="Century"/>
                <a:ea typeface="Calibri" panose="020F0502020204030204" pitchFamily="34" charset="0"/>
                <a:cs typeface="Times New Roman"/>
              </a:rPr>
              <a:t> accuracy.</a:t>
            </a:r>
            <a:endParaRPr lang="en-IN" sz="1400" dirty="0">
              <a:effectLst/>
              <a:latin typeface="Century"/>
              <a:ea typeface="Calibri" panose="020F0502020204030204" pitchFamily="34" charset="0"/>
              <a:cs typeface="Times New Roman"/>
            </a:endParaRPr>
          </a:p>
        </p:txBody>
      </p:sp>
      <p:pic>
        <p:nvPicPr>
          <p:cNvPr id="5" name="Picture 7" descr="Text&#10;&#10;Description automatically generated">
            <a:extLst>
              <a:ext uri="{FF2B5EF4-FFF2-40B4-BE49-F238E27FC236}">
                <a16:creationId xmlns:a16="http://schemas.microsoft.com/office/drawing/2014/main" id="{DFEBACD5-5F0E-4CA1-B270-8F3732501EE4}"/>
              </a:ext>
            </a:extLst>
          </p:cNvPr>
          <p:cNvPicPr>
            <a:picLocks noGrp="1" noChangeAspect="1"/>
          </p:cNvPicPr>
          <p:nvPr>
            <p:ph idx="1"/>
          </p:nvPr>
        </p:nvPicPr>
        <p:blipFill>
          <a:blip r:embed="rId2"/>
          <a:stretch>
            <a:fillRect/>
          </a:stretch>
        </p:blipFill>
        <p:spPr>
          <a:xfrm>
            <a:off x="2616310" y="2089750"/>
            <a:ext cx="7751331" cy="3358550"/>
          </a:xfr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p:txBody>
          <a:bodyPr/>
          <a:lstStyle/>
          <a:p>
            <a:r>
              <a:rPr lang="en-IN" dirty="0" err="1">
                <a:solidFill>
                  <a:schemeClr val="accent2">
                    <a:lumMod val="75000"/>
                  </a:schemeClr>
                </a:solidFill>
              </a:rPr>
              <a:t>DecisionTreeRegressor</a:t>
            </a:r>
            <a:r>
              <a:rPr lang="en-IN" dirty="0">
                <a:solidFill>
                  <a:schemeClr val="accent2">
                    <a:lumMod val="75000"/>
                  </a:schemeClr>
                </a:solidFill>
              </a:rPr>
              <a:t>:</a:t>
            </a:r>
          </a:p>
        </p:txBody>
      </p:sp>
      <p:sp>
        <p:nvSpPr>
          <p:cNvPr id="6" name="TextBox 5">
            <a:extLst>
              <a:ext uri="{FF2B5EF4-FFF2-40B4-BE49-F238E27FC236}">
                <a16:creationId xmlns:a16="http://schemas.microsoft.com/office/drawing/2014/main" id="{1135E1A0-B3BE-49B0-9B7F-9B5719E99E70}"/>
              </a:ext>
            </a:extLst>
          </p:cNvPr>
          <p:cNvSpPr txBox="1"/>
          <p:nvPr/>
        </p:nvSpPr>
        <p:spPr>
          <a:xfrm>
            <a:off x="1917948" y="5589240"/>
            <a:ext cx="7226052" cy="369332"/>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ü"/>
            </a:pPr>
            <a:r>
              <a:rPr lang="en-IN" sz="1800" dirty="0" err="1">
                <a:effectLst/>
                <a:latin typeface="Century"/>
                <a:ea typeface="Calibri" panose="020F0502020204030204" pitchFamily="34" charset="0"/>
                <a:cs typeface="Times New Roman"/>
              </a:rPr>
              <a:t>DecisionTreeRegressor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73.91%</a:t>
            </a:r>
            <a:r>
              <a:rPr lang="en-IN" sz="1800" dirty="0">
                <a:effectLst/>
                <a:latin typeface="Century"/>
                <a:ea typeface="Calibri" panose="020F0502020204030204" pitchFamily="34" charset="0"/>
                <a:cs typeface="Times New Roman"/>
              </a:rPr>
              <a:t> accuracy.</a:t>
            </a:r>
            <a:endParaRPr lang="en-IN" dirty="0">
              <a:latin typeface="Century"/>
              <a:cs typeface="Times New Roman"/>
            </a:endParaRPr>
          </a:p>
        </p:txBody>
      </p:sp>
      <p:pic>
        <p:nvPicPr>
          <p:cNvPr id="5" name="Picture 6" descr="Text&#10;&#10;Description automatically generated">
            <a:extLst>
              <a:ext uri="{FF2B5EF4-FFF2-40B4-BE49-F238E27FC236}">
                <a16:creationId xmlns:a16="http://schemas.microsoft.com/office/drawing/2014/main" id="{7C30E3F7-4437-429C-AB78-3E4B32CC5905}"/>
              </a:ext>
            </a:extLst>
          </p:cNvPr>
          <p:cNvPicPr>
            <a:picLocks noGrp="1" noChangeAspect="1"/>
          </p:cNvPicPr>
          <p:nvPr>
            <p:ph idx="1"/>
          </p:nvPr>
        </p:nvPicPr>
        <p:blipFill>
          <a:blip r:embed="rId2"/>
          <a:stretch>
            <a:fillRect/>
          </a:stretch>
        </p:blipFill>
        <p:spPr>
          <a:xfrm>
            <a:off x="2630594" y="2027028"/>
            <a:ext cx="7722763" cy="3354597"/>
          </a:xfrm>
        </p:spPr>
      </p:pic>
    </p:spTree>
    <p:extLst>
      <p:ext uri="{BB962C8B-B14F-4D97-AF65-F5344CB8AC3E}">
        <p14:creationId xmlns:p14="http://schemas.microsoft.com/office/powerpoint/2010/main" val="29737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2413" y="381000"/>
            <a:ext cx="9829799" cy="887760"/>
          </a:xfrm>
          <a:solidFill>
            <a:schemeClr val="bg1"/>
          </a:solidFill>
        </p:spPr>
        <p:txBody>
          <a:bodyPr/>
          <a:lstStyle/>
          <a:p>
            <a:r>
              <a:rPr lang="en-IN" dirty="0">
                <a:solidFill>
                  <a:schemeClr val="accent2">
                    <a:lumMod val="75000"/>
                  </a:schemeClr>
                </a:solidFill>
              </a:rPr>
              <a:t>Hyper Parameter</a:t>
            </a:r>
            <a:r>
              <a:rPr lang="en-IN" dirty="0"/>
              <a:t> </a:t>
            </a:r>
            <a:r>
              <a:rPr lang="en-IN" dirty="0">
                <a:solidFill>
                  <a:schemeClr val="accent2">
                    <a:lumMod val="75000"/>
                  </a:schemeClr>
                </a:solidFill>
              </a:rPr>
              <a:t>Tunning</a:t>
            </a:r>
            <a:r>
              <a:rPr lang="en-IN" dirty="0"/>
              <a:t>:</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460521"/>
            <a:ext cx="9722297" cy="671915"/>
          </a:xfrm>
          <a:prstGeom prst="rect">
            <a:avLst/>
          </a:prstGeom>
          <a:noFill/>
        </p:spPr>
        <p:txBody>
          <a:bodyPr wrap="square" lIns="91440" tIns="45720" rIns="91440" bIns="45720" anchor="t">
            <a:spAutoFit/>
          </a:bodyPr>
          <a:lstStyle/>
          <a:p>
            <a:pPr marL="342900" indent="-342900">
              <a:lnSpc>
                <a:spcPct val="107000"/>
              </a:lnSpc>
              <a:spcAft>
                <a:spcPts val="800"/>
              </a:spcAft>
            </a:pPr>
            <a:r>
              <a:rPr lang="en-IN" b="1" dirty="0">
                <a:latin typeface="Calibri"/>
                <a:ea typeface="Calibri" panose="020F0502020204030204" pitchFamily="34" charset="0"/>
                <a:cs typeface="Times New Roman"/>
              </a:rPr>
              <a:t>      </a:t>
            </a:r>
            <a:r>
              <a:rPr lang="en-IN" sz="1800" b="1" dirty="0">
                <a:effectLst/>
                <a:latin typeface="Calibri"/>
                <a:ea typeface="Calibri" panose="020F0502020204030204" pitchFamily="34" charset="0"/>
                <a:cs typeface="Times New Roman"/>
              </a:rPr>
              <a:t> </a:t>
            </a:r>
            <a:r>
              <a:rPr lang="en-IN" sz="1800" dirty="0">
                <a:effectLst/>
                <a:latin typeface="Calibri"/>
                <a:ea typeface="Calibri" panose="020F0502020204030204" pitchFamily="34" charset="0"/>
                <a:cs typeface="Times New Roman"/>
              </a:rPr>
              <a:t>I have </a:t>
            </a:r>
            <a:r>
              <a:rPr lang="en-IN" sz="1800" dirty="0" err="1">
                <a:effectLst/>
                <a:latin typeface="Calibri"/>
                <a:ea typeface="Calibri" panose="020F0502020204030204" pitchFamily="34" charset="0"/>
                <a:cs typeface="Times New Roman"/>
              </a:rPr>
              <a:t>choosed</a:t>
            </a:r>
            <a:r>
              <a:rPr lang="en-IN" sz="1800" dirty="0">
                <a:effectLst/>
                <a:latin typeface="Calibri"/>
                <a:ea typeface="Calibri" panose="020F0502020204030204" pitchFamily="34" charset="0"/>
                <a:cs typeface="Times New Roman"/>
              </a:rPr>
              <a:t> all parameters of </a:t>
            </a:r>
            <a:r>
              <a:rPr lang="en-IN" dirty="0" err="1">
                <a:latin typeface="Calibri"/>
                <a:ea typeface="Calibri" panose="020F0502020204030204" pitchFamily="34" charset="0"/>
                <a:cs typeface="Times New Roman"/>
              </a:rPr>
              <a:t>GradientBoostingRegressor</a:t>
            </a:r>
            <a:r>
              <a:rPr lang="en-IN" sz="1800" dirty="0">
                <a:effectLst/>
                <a:latin typeface="Calibri"/>
                <a:ea typeface="Calibri" panose="020F0502020204030204" pitchFamily="34" charset="0"/>
                <a:cs typeface="Times New Roman"/>
              </a:rPr>
              <a:t>, after tunning the model with best parameters I have increased my model accuracy from </a:t>
            </a:r>
            <a:r>
              <a:rPr lang="en-IN" dirty="0">
                <a:latin typeface="Calibri"/>
                <a:ea typeface="Calibri" panose="020F0502020204030204" pitchFamily="34" charset="0"/>
                <a:cs typeface="Times New Roman"/>
              </a:rPr>
              <a:t>90.21%</a:t>
            </a:r>
            <a:r>
              <a:rPr lang="en-IN" sz="1800" dirty="0">
                <a:effectLst/>
                <a:latin typeface="Calibri"/>
                <a:ea typeface="Calibri" panose="020F0502020204030204" pitchFamily="34" charset="0"/>
                <a:cs typeface="Times New Roman"/>
              </a:rPr>
              <a:t> to </a:t>
            </a:r>
            <a:r>
              <a:rPr lang="en-IN" dirty="0">
                <a:latin typeface="Calibri"/>
                <a:ea typeface="Calibri" panose="020F0502020204030204" pitchFamily="34" charset="0"/>
                <a:cs typeface="Times New Roman"/>
              </a:rPr>
              <a:t>91.04%.</a:t>
            </a:r>
            <a:r>
              <a:rPr lang="en-IN" sz="1800" dirty="0">
                <a:effectLst/>
                <a:latin typeface="Calibri"/>
                <a:ea typeface="Calibri" panose="020F0502020204030204" pitchFamily="34" charset="0"/>
                <a:cs typeface="Times New Roman"/>
              </a:rPr>
              <a:t> </a:t>
            </a:r>
            <a:endParaRPr lang="en-IN" dirty="0">
              <a:effectLst/>
              <a:latin typeface="Calibri"/>
              <a:ea typeface="Calibri" panose="020F0502020204030204" pitchFamily="34" charset="0"/>
              <a:cs typeface="Times New Roman"/>
            </a:endParaRPr>
          </a:p>
        </p:txBody>
      </p:sp>
      <p:pic>
        <p:nvPicPr>
          <p:cNvPr id="5" name="Picture 7" descr="Graphical user interface, text, application, email&#10;&#10;Description automatically generated">
            <a:extLst>
              <a:ext uri="{FF2B5EF4-FFF2-40B4-BE49-F238E27FC236}">
                <a16:creationId xmlns:a16="http://schemas.microsoft.com/office/drawing/2014/main" id="{F3F18FD1-84EF-4356-B2D7-FE704679C1DD}"/>
              </a:ext>
            </a:extLst>
          </p:cNvPr>
          <p:cNvPicPr>
            <a:picLocks noGrp="1" noChangeAspect="1"/>
          </p:cNvPicPr>
          <p:nvPr>
            <p:ph idx="1"/>
          </p:nvPr>
        </p:nvPicPr>
        <p:blipFill>
          <a:blip r:embed="rId2"/>
          <a:stretch>
            <a:fillRect/>
          </a:stretch>
        </p:blipFill>
        <p:spPr>
          <a:xfrm>
            <a:off x="1987403" y="1306476"/>
            <a:ext cx="8559657" cy="4188125"/>
          </a:xfr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a:xfrm>
            <a:off x="1557908" y="908720"/>
            <a:ext cx="9829799" cy="619472"/>
          </a:xfrm>
        </p:spPr>
        <p:txBody>
          <a:bodyPr>
            <a:normAutofit/>
          </a:bodyPr>
          <a:lstStyle/>
          <a:p>
            <a:r>
              <a:rPr lang="en-IN" sz="3200" dirty="0">
                <a:solidFill>
                  <a:schemeClr val="accent2">
                    <a:lumMod val="75000"/>
                  </a:schemeClr>
                </a:solidFill>
              </a:rPr>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57908"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SalePrice for test dataset using saved model of train dataset, and the predictions look good. I have also saved my predictions for further 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3" descr="Graphical user interface, text, application&#10;&#10;Description automatically generated">
            <a:extLst>
              <a:ext uri="{FF2B5EF4-FFF2-40B4-BE49-F238E27FC236}">
                <a16:creationId xmlns:a16="http://schemas.microsoft.com/office/drawing/2014/main" id="{55069D71-7C63-4457-B701-F49E025883A6}"/>
              </a:ext>
            </a:extLst>
          </p:cNvPr>
          <p:cNvPicPr>
            <a:picLocks noChangeAspect="1"/>
          </p:cNvPicPr>
          <p:nvPr/>
        </p:nvPicPr>
        <p:blipFill>
          <a:blip r:embed="rId2"/>
          <a:stretch>
            <a:fillRect/>
          </a:stretch>
        </p:blipFill>
        <p:spPr>
          <a:xfrm>
            <a:off x="2059770" y="1969720"/>
            <a:ext cx="3533033" cy="1112235"/>
          </a:xfrm>
          <a:prstGeom prst="rect">
            <a:avLst/>
          </a:prstGeom>
        </p:spPr>
      </p:pic>
      <p:pic>
        <p:nvPicPr>
          <p:cNvPr id="4" name="Picture 4" descr="Table&#10;&#10;Description automatically generated">
            <a:extLst>
              <a:ext uri="{FF2B5EF4-FFF2-40B4-BE49-F238E27FC236}">
                <a16:creationId xmlns:a16="http://schemas.microsoft.com/office/drawing/2014/main" id="{BA663BF9-F70D-4672-B581-8CAF14B810B2}"/>
              </a:ext>
            </a:extLst>
          </p:cNvPr>
          <p:cNvPicPr>
            <a:picLocks noChangeAspect="1"/>
          </p:cNvPicPr>
          <p:nvPr/>
        </p:nvPicPr>
        <p:blipFill>
          <a:blip r:embed="rId3"/>
          <a:stretch>
            <a:fillRect/>
          </a:stretch>
        </p:blipFill>
        <p:spPr>
          <a:xfrm>
            <a:off x="1923816" y="3155314"/>
            <a:ext cx="4754789" cy="2612997"/>
          </a:xfrm>
          <a:prstGeom prst="rect">
            <a:avLst/>
          </a:prstGeom>
        </p:spPr>
      </p:pic>
      <p:pic>
        <p:nvPicPr>
          <p:cNvPr id="5" name="Picture 6" descr="Table&#10;&#10;Description automatically generated">
            <a:extLst>
              <a:ext uri="{FF2B5EF4-FFF2-40B4-BE49-F238E27FC236}">
                <a16:creationId xmlns:a16="http://schemas.microsoft.com/office/drawing/2014/main" id="{B1ECE42B-1C0B-4B06-9C0C-1797A432EAD9}"/>
              </a:ext>
            </a:extLst>
          </p:cNvPr>
          <p:cNvPicPr>
            <a:picLocks noChangeAspect="1"/>
          </p:cNvPicPr>
          <p:nvPr/>
        </p:nvPicPr>
        <p:blipFill>
          <a:blip r:embed="rId4"/>
          <a:stretch>
            <a:fillRect/>
          </a:stretch>
        </p:blipFill>
        <p:spPr>
          <a:xfrm>
            <a:off x="6638745" y="2755639"/>
            <a:ext cx="4625429" cy="2660817"/>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381000"/>
            <a:ext cx="9829799" cy="1319808"/>
          </a:xfrm>
        </p:spPr>
        <p:txBody>
          <a:bodyPr/>
          <a:lstStyle/>
          <a:p>
            <a:r>
              <a:rPr lang="en-IN"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1700808"/>
            <a:ext cx="9829799" cy="3960440"/>
          </a:xfrm>
        </p:spPr>
        <p:txBody>
          <a:bodyPr>
            <a:normAutofit/>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prices.</a:t>
            </a: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We have mentioned the step by step procedure to analyze the dataset and finding the correlation between the features. Thus we can select the features which are not correlated to each other and are independent in nature. </a:t>
            </a: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Those feature sets were then given as an input to four algorithms and a csv file was generated consisting of predicted house prices. </a:t>
            </a: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dataframe of predicted prices of test dataset.</a:t>
            </a:r>
          </a:p>
          <a:p>
            <a:pPr>
              <a:spcBef>
                <a:spcPts val="300"/>
              </a:spcBef>
              <a:spcAft>
                <a:spcPts val="300"/>
              </a:spcAft>
              <a:buFont typeface="Wingdings" panose="05000000000000000000" pitchFamily="2" charset="2"/>
              <a:buChar char="ü"/>
            </a:pPr>
            <a:r>
              <a:rPr lang="en-IN" sz="18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spcAft>
                <a:spcPts val="300"/>
              </a:spcAft>
              <a:buNone/>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US" dirty="0">
                <a:solidFill>
                  <a:schemeClr val="accent2">
                    <a:lumMod val="75000"/>
                  </a:schemeClr>
                </a:solidFill>
              </a:rPr>
              <a:t>TOPICS: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988840"/>
            <a:ext cx="9829799" cy="4680520"/>
          </a:xfrm>
        </p:spPr>
        <p:txBody>
          <a:bodyPr>
            <a:normAutofit fontScale="92500" lnSpcReduction="1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4A628-69BE-4473-921D-7AEC29A4738D}"/>
              </a:ext>
            </a:extLst>
          </p:cNvPr>
          <p:cNvSpPr>
            <a:spLocks noGrp="1"/>
          </p:cNvSpPr>
          <p:nvPr>
            <p:ph idx="1"/>
          </p:nvPr>
        </p:nvSpPr>
        <p:spPr>
          <a:xfrm>
            <a:off x="1272122" y="1551219"/>
            <a:ext cx="10016104" cy="3124201"/>
          </a:xfrm>
        </p:spPr>
        <p:txBody>
          <a:bodyPr>
            <a:normAutofit/>
          </a:bodyPr>
          <a:lstStyle/>
          <a:p>
            <a:pPr marL="0" indent="0" algn="ctr">
              <a:buNone/>
            </a:pPr>
            <a:r>
              <a:rPr lang="en-GB" sz="4400" dirty="0">
                <a:solidFill>
                  <a:srgbClr val="00B0F0"/>
                </a:solidFill>
                <a:latin typeface="Franklin Gothic Medium"/>
              </a:rPr>
              <a:t>THANK YOU</a:t>
            </a:r>
            <a:endParaRPr lang="en-US" sz="4400">
              <a:solidFill>
                <a:srgbClr val="00B0F0"/>
              </a:solidFill>
              <a:latin typeface="Franklin Gothic Medium"/>
            </a:endParaRPr>
          </a:p>
        </p:txBody>
      </p:sp>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solidFill>
                  <a:schemeClr val="accent2">
                    <a:lumMod val="75000"/>
                  </a:schemeClr>
                </a:solidFill>
              </a:rPr>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a:xfrm>
            <a:off x="1522413" y="1844824"/>
            <a:ext cx="9829799" cy="4324201"/>
          </a:xfrm>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a:buFont typeface="Wingdings" panose="05000000000000000000" pitchFamily="2" charset="2"/>
              <a:buChar char="ü"/>
            </a:pPr>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train dataset.</a:t>
            </a:r>
          </a:p>
          <a:p>
            <a:pPr lvl="1"/>
            <a:r>
              <a:rPr lang="en-US" dirty="0">
                <a:solidFill>
                  <a:schemeClr val="tx2"/>
                </a:solidFill>
                <a:latin typeface="Century" panose="02040604050505020304" pitchFamily="18" charset="0"/>
              </a:rPr>
              <a:t>Predicting Housing Price for test dataset.</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dirty="0">
                <a:solidFill>
                  <a:schemeClr val="accent2">
                    <a:lumMod val="75000"/>
                  </a:schemeClr>
                </a:solidFill>
              </a:rPr>
              <a:t>Problem Statement</a:t>
            </a:r>
            <a:r>
              <a:rPr lang="en-IN" dirty="0"/>
              <a: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p:txBody>
          <a:bodyPr>
            <a:normAutofit/>
          </a:bodyPr>
          <a:lstStyle/>
          <a:p>
            <a:pPr marL="0" indent="0">
              <a:buNone/>
            </a:pPr>
            <a:r>
              <a:rPr lang="en-IN" dirty="0"/>
              <a:t> </a:t>
            </a:r>
            <a:r>
              <a:rPr lang="en-US" sz="2000" dirty="0">
                <a:latin typeface="Century" panose="020406040505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sz="2000" dirty="0">
                <a:latin typeface="Century" panose="020406040505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US" sz="2000" dirty="0">
                <a:latin typeface="Century" panose="02040604050505020304" pitchFamily="18" charset="0"/>
              </a:rPr>
              <a:t>• Which variables are important to predict the price of variable? </a:t>
            </a:r>
          </a:p>
          <a:p>
            <a:pPr marL="0" indent="0">
              <a:buNone/>
            </a:pPr>
            <a:r>
              <a:rPr lang="en-US" sz="2000" dirty="0">
                <a:latin typeface="Century" panose="02040604050505020304" pitchFamily="18" charset="0"/>
              </a:rPr>
              <a:t>• How do these variables describe the price of the house?</a:t>
            </a:r>
            <a:endParaRPr lang="en-IN" sz="2000" dirty="0">
              <a:latin typeface="Century" panose="02040604050505020304" pitchFamily="18" charset="0"/>
            </a:endParaRP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solidFill>
                  <a:schemeClr val="accent2">
                    <a:lumMod val="75000"/>
                  </a:schemeClr>
                </a:solidFill>
              </a:rPr>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p:txBody>
          <a:bodyPr>
            <a:normAutofit fontScale="92500"/>
          </a:bodyPr>
          <a:lstStyle/>
          <a:p>
            <a:pPr>
              <a:lnSpc>
                <a:spcPct val="107000"/>
              </a:lnSpc>
              <a:spcAft>
                <a:spcPts val="800"/>
              </a:spcAft>
              <a:buFont typeface="Wingdings" panose="05000000000000000000" pitchFamily="2" charset="2"/>
              <a:buChar char="ü"/>
            </a:pPr>
            <a:r>
              <a:rPr lang="en-IN" dirty="0"/>
              <a:t> </a:t>
            </a:r>
            <a:r>
              <a:rPr lang="en-IN" sz="2200" dirty="0">
                <a:solidFill>
                  <a:srgbClr val="202124"/>
                </a:solidFill>
                <a:effectLst/>
                <a:latin typeface="Century" panose="02040604050505020304" pitchFamily="18" charset="0"/>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200" dirty="0">
                <a:solidFill>
                  <a:srgbClr val="202124"/>
                </a:solidFill>
                <a:effectLst/>
                <a:latin typeface="Century" panose="02040604050505020304" pitchFamily="18" charset="0"/>
                <a:ea typeface="Calibri" panose="020F0502020204030204" pitchFamily="34" charset="0"/>
                <a:cs typeface="Times New Roman" panose="02020603050405020304" pitchFamily="18" charset="0"/>
              </a:rPr>
              <a:t> </a:t>
            </a:r>
            <a:r>
              <a:rPr lang="en-IN" sz="2200" dirty="0">
                <a:solidFill>
                  <a:srgbClr val="202124"/>
                </a:solidFill>
                <a:effectLst/>
                <a:latin typeface="Century" panose="02040604050505020304" pitchFamily="18" charset="0"/>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considered. </a:t>
            </a:r>
            <a:r>
              <a:rPr lang="en-IN" sz="2200" dirty="0">
                <a:solidFill>
                  <a:srgbClr val="111111"/>
                </a:solidFill>
                <a:effectLst/>
                <a:latin typeface="Century" panose="02040604050505020304" pitchFamily="18" charset="0"/>
                <a:ea typeface="Calibri" panose="020F0502020204030204" pitchFamily="34" charset="0"/>
              </a:rPr>
              <a:t>Now as a data scientist our work is to analyse the dataset and apply our skills towards predicting house price.</a:t>
            </a:r>
            <a:endParaRPr lang="en-IN" sz="2200" dirty="0">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solidFill>
                  <a:schemeClr val="accent2">
                    <a:lumMod val="75000"/>
                  </a:schemeClr>
                </a:solidFill>
              </a:rPr>
              <a:t>What is Housing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8" y="1984248"/>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Prediction house prices are </a:t>
            </a:r>
            <a:r>
              <a:rPr lang="en-US" sz="2000" b="1" i="0" dirty="0">
                <a:solidFill>
                  <a:srgbClr val="202124"/>
                </a:solidFill>
                <a:effectLst/>
                <a:latin typeface="Century" panose="02040604050505020304" pitchFamily="18" charset="0"/>
              </a:rPr>
              <a:t>expected to help people who plan to buy a house</a:t>
            </a:r>
            <a:r>
              <a:rPr lang="en-US" sz="2000" b="0" i="0" dirty="0">
                <a:solidFill>
                  <a:srgbClr val="202124"/>
                </a:solidFill>
                <a:effectLst/>
                <a:latin typeface="Century" panose="02040604050505020304" pitchFamily="18" charset="0"/>
              </a:rPr>
              <a:t> so they can know the price range in the future, then they can plan their finance well. In addition, house price predictions are also beneficial for property investors to know the trend of housing prices in a certain location.</a:t>
            </a:r>
            <a:endParaRPr lang="en-IN" sz="2000" dirty="0">
              <a:latin typeface="Century" panose="02040604050505020304" pitchFamily="18" charset="0"/>
            </a:endParaRPr>
          </a:p>
          <a:p>
            <a:pPr>
              <a:buFont typeface="Wingdings" panose="05000000000000000000" pitchFamily="2" charset="2"/>
              <a:buChar char="ü"/>
            </a:pPr>
            <a:endParaRPr lang="en-IN" dirty="0"/>
          </a:p>
        </p:txBody>
      </p:sp>
      <p:pic>
        <p:nvPicPr>
          <p:cNvPr id="1026" name="Picture 2" descr="C:\Program Files (x86)\Microsoft Office\MEDIA\CAGCAT10\j0185604.wmf"/>
          <p:cNvPicPr>
            <a:picLocks noGrp="1" noChangeAspect="1" noChangeArrowheads="1"/>
          </p:cNvPicPr>
          <p:nvPr>
            <p:ph sz="half" idx="2"/>
          </p:nvPr>
        </p:nvPicPr>
        <p:blipFill>
          <a:blip r:embed="rId2" cstate="print"/>
          <a:srcRect/>
          <a:stretch>
            <a:fillRect/>
          </a:stretch>
        </p:blipFill>
        <p:spPr bwMode="auto">
          <a:xfrm>
            <a:off x="8830716" y="2204864"/>
            <a:ext cx="2232248" cy="19007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D00B-929E-48B8-A7F7-6FBFDC8E658E}"/>
              </a:ext>
            </a:extLst>
          </p:cNvPr>
          <p:cNvSpPr>
            <a:spLocks noGrp="1"/>
          </p:cNvSpPr>
          <p:nvPr>
            <p:ph type="title"/>
          </p:nvPr>
        </p:nvSpPr>
        <p:spPr/>
        <p:txBody>
          <a:bodyPr/>
          <a:lstStyle/>
          <a:p>
            <a:r>
              <a:rPr lang="en-IN" dirty="0">
                <a:solidFill>
                  <a:schemeClr val="accent2">
                    <a:lumMod val="75000"/>
                  </a:schemeClr>
                </a:solidFill>
              </a:rPr>
              <a:t>Exploratory Data Analysis (E.D.A):</a:t>
            </a:r>
          </a:p>
        </p:txBody>
      </p:sp>
      <p:sp>
        <p:nvSpPr>
          <p:cNvPr id="3" name="Content Placeholder 2">
            <a:extLst>
              <a:ext uri="{FF2B5EF4-FFF2-40B4-BE49-F238E27FC236}">
                <a16:creationId xmlns:a16="http://schemas.microsoft.com/office/drawing/2014/main" id="{15C722DB-5F13-46B9-81C1-622D0FF7B1FD}"/>
              </a:ext>
            </a:extLst>
          </p:cNvPr>
          <p:cNvSpPr>
            <a:spLocks noGrp="1"/>
          </p:cNvSpPr>
          <p:nvPr>
            <p:ph idx="1"/>
          </p:nvPr>
        </p:nvSpPr>
        <p:spPr/>
        <p:txBody>
          <a:bodyPr>
            <a:normAutofit fontScale="32500" lnSpcReduction="20000"/>
          </a:bodyPr>
          <a:lstStyle/>
          <a:p>
            <a:pPr marL="342900" lvl="0" indent="-342900">
              <a:lnSpc>
                <a:spcPct val="107000"/>
              </a:lnSpc>
              <a:buFont typeface="Wingdings" panose="05000000000000000000" pitchFamily="2" charset="2"/>
              <a:buChar char=""/>
            </a:pPr>
            <a:r>
              <a:rPr lang="en-IN" sz="4600" dirty="0">
                <a:latin typeface="Century" panose="02040604050505020304" pitchFamily="18" charset="0"/>
              </a:rPr>
              <a:t> </a:t>
            </a:r>
            <a:r>
              <a:rPr lang="en-IN" sz="6000" dirty="0">
                <a:effectLst/>
                <a:latin typeface="Century" panose="02040604050505020304" pitchFamily="18" charset="0"/>
                <a:ea typeface="Calibri" panose="020F0502020204030204" pitchFamily="34" charset="0"/>
                <a:cs typeface="Calibri" panose="020F0502020204030204" pitchFamily="34" charset="0"/>
              </a:rPr>
              <a:t>While checking for null values in data set I found null values in most of the columns and I have used imputation method to replace those null values (mode for categorical column and mean for numerical columns).</a:t>
            </a:r>
            <a:endParaRPr lang="en-IN" sz="6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000" dirty="0">
                <a:effectLst/>
                <a:latin typeface="Century" panose="02040604050505020304" pitchFamily="18" charset="0"/>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sz="6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ID is the identity number given for particular asset and all the entries in Utilities column were same so these two column will not help us in model building. So I decided to drop those columns.</a:t>
            </a:r>
            <a:endParaRPr lang="en-IN" sz="6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6000" dirty="0">
                <a:solidFill>
                  <a:srgbClr val="000000"/>
                </a:solidFill>
                <a:effectLst/>
                <a:latin typeface="Century" panose="02040604050505020304" pitchFamily="18" charset="0"/>
                <a:ea typeface="Calibri" panose="020F0502020204030204" pitchFamily="34" charset="0"/>
              </a:rPr>
              <a:t>And all these steps were performed to both train and test datasets separately.</a:t>
            </a:r>
            <a:endParaRPr lang="en-IN" sz="6000" dirty="0">
              <a:latin typeface="Century" panose="02040604050505020304" pitchFamily="18" charset="0"/>
              <a:cs typeface="Calibri" panose="020F0502020204030204" pitchFamily="34"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18180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a:xfrm>
            <a:off x="1086314" y="1"/>
            <a:ext cx="10016104" cy="806195"/>
          </a:xfrm>
        </p:spPr>
        <p:txBody>
          <a:bodyPr/>
          <a:lstStyle/>
          <a:p>
            <a:r>
              <a:rPr lang="en-IN" dirty="0">
                <a:solidFill>
                  <a:schemeClr val="accent2">
                    <a:lumMod val="75000"/>
                  </a:schemeClr>
                </a:solidFill>
              </a:rPr>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442792" y="842772"/>
            <a:ext cx="10016104" cy="5798821"/>
          </a:xfrm>
        </p:spPr>
        <p:txBody>
          <a:bodyPr>
            <a:normAutofit fontScale="85000" lnSpcReduction="20000"/>
          </a:bodyPr>
          <a:lstStyle/>
          <a:p>
            <a:pPr marL="342900" indent="-342900">
              <a:lnSpc>
                <a:spcPct val="107000"/>
              </a:lnSpc>
              <a:buFont typeface="Wingdings" panose="05000000000000000000" pitchFamily="2" charset="2"/>
              <a:buChar char=""/>
            </a:pPr>
            <a:r>
              <a:rPr lang="en-IN" sz="2000" dirty="0">
                <a:latin typeface="Century"/>
              </a:rPr>
              <a:t> </a:t>
            </a:r>
            <a:r>
              <a:rPr lang="en-IN" sz="2000" dirty="0">
                <a:effectLst/>
                <a:latin typeface="Century"/>
                <a:ea typeface="Calibri" panose="020F0502020204030204" pitchFamily="34" charset="0"/>
                <a:cs typeface="Times New Roman"/>
              </a:rPr>
              <a:t>I have used box plot for each pair of categorical features that shows the relation with the median sale price for all the sub categories in each categorical feature.</a:t>
            </a:r>
            <a:endParaRPr lang="en-US" dirty="0">
              <a:latin typeface="Century"/>
              <a:cs typeface="Times New Roman"/>
            </a:endParaRPr>
          </a:p>
          <a:p>
            <a:pPr marL="342900" indent="-342900">
              <a:lnSpc>
                <a:spcPct val="107000"/>
              </a:lnSpc>
              <a:buClr>
                <a:srgbClr val="1287C3"/>
              </a:buClr>
              <a:buFont typeface="Wingdings" panose="05000000000000000000" pitchFamily="2" charset="2"/>
              <a:buChar char=""/>
            </a:pPr>
            <a:r>
              <a:rPr lang="en-IN" sz="2000" dirty="0">
                <a:latin typeface="Century"/>
                <a:cs typeface="Times New Roman"/>
              </a:rPr>
              <a:t>let's make a variable that indicates 1 if the observation was missing or zero otherwise</a:t>
            </a:r>
          </a:p>
          <a:p>
            <a:pPr marL="342900" indent="-342900">
              <a:lnSpc>
                <a:spcPct val="107000"/>
              </a:lnSpc>
              <a:buClr>
                <a:srgbClr val="1287C3"/>
              </a:buClr>
              <a:buFont typeface="Wingdings" panose="05000000000000000000" pitchFamily="2" charset="2"/>
              <a:buChar char=""/>
            </a:pPr>
            <a:r>
              <a:rPr lang="en-IN" sz="2000" dirty="0">
                <a:ea typeface="+mn-lt"/>
                <a:cs typeface="+mn-lt"/>
              </a:rPr>
              <a:t>l</a:t>
            </a:r>
            <a:r>
              <a:rPr lang="en-IN" sz="2100" dirty="0">
                <a:latin typeface="Century"/>
                <a:cs typeface="Times New Roman"/>
              </a:rPr>
              <a:t>et's calculate the mean </a:t>
            </a:r>
            <a:r>
              <a:rPr lang="en-IN" sz="2100" dirty="0" err="1">
                <a:latin typeface="Century"/>
                <a:cs typeface="Times New Roman"/>
              </a:rPr>
              <a:t>SalePrice</a:t>
            </a:r>
            <a:r>
              <a:rPr lang="en-IN" sz="2100" dirty="0">
                <a:latin typeface="Century"/>
                <a:cs typeface="Times New Roman"/>
              </a:rPr>
              <a:t> where the information is missing or present</a:t>
            </a:r>
          </a:p>
          <a:p>
            <a:pPr marL="342900" indent="-342900">
              <a:lnSpc>
                <a:spcPct val="107000"/>
              </a:lnSpc>
              <a:buClr>
                <a:srgbClr val="1287C3"/>
              </a:buClr>
              <a:buFont typeface="Wingdings" panose="05000000000000000000" pitchFamily="2" charset="2"/>
              <a:buChar char=""/>
            </a:pPr>
            <a:r>
              <a:rPr lang="en-IN" sz="2100" dirty="0">
                <a:latin typeface="Century"/>
                <a:ea typeface="Calibri" panose="020F0502020204030204" pitchFamily="34" charset="0"/>
                <a:cs typeface="Times New Roman"/>
              </a:rPr>
              <a:t>Using group by feature and </a:t>
            </a:r>
            <a:r>
              <a:rPr lang="en-IN" sz="2100" dirty="0" err="1">
                <a:latin typeface="Century"/>
                <a:ea typeface="Calibri" panose="020F0502020204030204" pitchFamily="34" charset="0"/>
                <a:cs typeface="Times New Roman"/>
              </a:rPr>
              <a:t>SalePrice</a:t>
            </a:r>
            <a:r>
              <a:rPr lang="en-IN" sz="2100" dirty="0">
                <a:latin typeface="Century"/>
                <a:ea typeface="Calibri" panose="020F0502020204030204" pitchFamily="34" charset="0"/>
                <a:cs typeface="Times New Roman"/>
              </a:rPr>
              <a:t> median and also plot the bar plot to get </a:t>
            </a:r>
            <a:r>
              <a:rPr lang="en-IN" sz="2100" dirty="0" err="1">
                <a:latin typeface="Century"/>
                <a:ea typeface="Calibri" panose="020F0502020204030204" pitchFamily="34" charset="0"/>
                <a:cs typeface="Times New Roman"/>
              </a:rPr>
              <a:t>insigths</a:t>
            </a:r>
            <a:r>
              <a:rPr lang="en-IN" sz="2100" dirty="0">
                <a:latin typeface="Century"/>
                <a:ea typeface="Calibri" panose="020F0502020204030204" pitchFamily="34" charset="0"/>
                <a:cs typeface="Times New Roman"/>
              </a:rPr>
              <a:t> of </a:t>
            </a:r>
            <a:r>
              <a:rPr lang="en-IN" sz="2100" dirty="0" err="1">
                <a:latin typeface="Century"/>
                <a:ea typeface="Calibri" panose="020F0502020204030204" pitchFamily="34" charset="0"/>
                <a:cs typeface="Times New Roman"/>
              </a:rPr>
              <a:t>dataframe</a:t>
            </a:r>
            <a:r>
              <a:rPr lang="en-IN" sz="2100" dirty="0">
                <a:latin typeface="Century"/>
                <a:ea typeface="Calibri" panose="020F0502020204030204" pitchFamily="34" charset="0"/>
                <a:cs typeface="Times New Roman"/>
              </a:rPr>
              <a:t>.</a:t>
            </a:r>
          </a:p>
          <a:p>
            <a:pPr marL="342900" indent="-342900">
              <a:lnSpc>
                <a:spcPct val="107000"/>
              </a:lnSpc>
              <a:buClr>
                <a:srgbClr val="1287C3"/>
              </a:buClr>
              <a:buFont typeface="Wingdings" panose="05000000000000000000" pitchFamily="2" charset="2"/>
              <a:buChar char=""/>
            </a:pPr>
            <a:r>
              <a:rPr lang="en-IN" sz="2100" dirty="0">
                <a:latin typeface="Century"/>
                <a:ea typeface="Calibri" panose="020F0502020204030204" pitchFamily="34" charset="0"/>
                <a:cs typeface="Times New Roman"/>
              </a:rPr>
              <a:t>Explore the years unique features using </a:t>
            </a:r>
            <a:r>
              <a:rPr lang="en-IN" sz="2100" dirty="0" err="1">
                <a:latin typeface="Century"/>
                <a:ea typeface="Calibri" panose="020F0502020204030204" pitchFamily="34" charset="0"/>
                <a:cs typeface="Times New Roman"/>
              </a:rPr>
              <a:t>Yrsold</a:t>
            </a:r>
            <a:r>
              <a:rPr lang="en-IN" sz="2100" dirty="0">
                <a:latin typeface="Century"/>
                <a:ea typeface="Calibri" panose="020F0502020204030204" pitchFamily="34" charset="0"/>
                <a:cs typeface="Times New Roman"/>
              </a:rPr>
              <a:t> and </a:t>
            </a:r>
            <a:r>
              <a:rPr lang="en-IN" sz="2100" dirty="0" err="1">
                <a:latin typeface="Century"/>
                <a:ea typeface="Calibri" panose="020F0502020204030204" pitchFamily="34" charset="0"/>
                <a:cs typeface="Times New Roman"/>
              </a:rPr>
              <a:t>SalePrice</a:t>
            </a:r>
            <a:r>
              <a:rPr lang="en-IN" sz="2100" dirty="0">
                <a:latin typeface="Century"/>
                <a:ea typeface="Calibri" panose="020F0502020204030204" pitchFamily="34" charset="0"/>
                <a:cs typeface="Times New Roman"/>
              </a:rPr>
              <a:t> we have glance of relationship between using group by median plot we can see that price of the house is decreasing as </a:t>
            </a:r>
            <a:r>
              <a:rPr lang="en-IN" sz="2100" dirty="0" err="1">
                <a:latin typeface="Century"/>
                <a:ea typeface="Calibri" panose="020F0502020204030204" pitchFamily="34" charset="0"/>
                <a:cs typeface="Times New Roman"/>
              </a:rPr>
              <a:t>yearsold</a:t>
            </a:r>
            <a:r>
              <a:rPr lang="en-IN" sz="2100" dirty="0">
                <a:latin typeface="Century"/>
                <a:ea typeface="Calibri" panose="020F0502020204030204" pitchFamily="34" charset="0"/>
                <a:cs typeface="Times New Roman"/>
              </a:rPr>
              <a:t> is passing.</a:t>
            </a:r>
          </a:p>
          <a:p>
            <a:pPr marL="342900" indent="-342900">
              <a:lnSpc>
                <a:spcPct val="107000"/>
              </a:lnSpc>
              <a:spcAft>
                <a:spcPts val="800"/>
              </a:spcAft>
              <a:buFont typeface="Wingdings" panose="05000000000000000000" pitchFamily="2" charset="2"/>
              <a:buChar char=""/>
            </a:pPr>
            <a:r>
              <a:rPr lang="en-IN" sz="2000" dirty="0">
                <a:effectLst/>
                <a:latin typeface="Century"/>
                <a:ea typeface="Calibri" panose="020F0502020204030204" pitchFamily="34" charset="0"/>
                <a:cs typeface="Times New Roman"/>
              </a:rPr>
              <a:t>And also for </a:t>
            </a:r>
            <a:r>
              <a:rPr lang="en-IN" sz="2000" dirty="0">
                <a:latin typeface="Century"/>
                <a:ea typeface="Calibri" panose="020F0502020204030204" pitchFamily="34" charset="0"/>
                <a:cs typeface="Times New Roman"/>
              </a:rPr>
              <a:t>continuous</a:t>
            </a:r>
            <a:r>
              <a:rPr lang="en-IN" sz="2000" dirty="0">
                <a:effectLst/>
                <a:latin typeface="Century"/>
                <a:ea typeface="Calibri" panose="020F0502020204030204" pitchFamily="34" charset="0"/>
                <a:cs typeface="Times New Roman"/>
              </a:rPr>
              <a:t> numerical variables I have used</a:t>
            </a:r>
            <a:r>
              <a:rPr lang="en-IN" sz="2000" dirty="0">
                <a:latin typeface="Century"/>
                <a:ea typeface="Calibri" panose="020F0502020204030204" pitchFamily="34" charset="0"/>
                <a:cs typeface="Times New Roman"/>
              </a:rPr>
              <a:t> </a:t>
            </a:r>
            <a:r>
              <a:rPr lang="en-IN" sz="2000" dirty="0">
                <a:effectLst/>
                <a:latin typeface="Century"/>
                <a:ea typeface="Calibri" panose="020F0502020204030204" pitchFamily="34" charset="0"/>
                <a:cs typeface="Times New Roman"/>
              </a:rPr>
              <a:t> to show the relationship between continuous numerical variable and target variable.</a:t>
            </a:r>
          </a:p>
          <a:p>
            <a:pPr marL="342900" indent="-342900">
              <a:lnSpc>
                <a:spcPct val="107000"/>
              </a:lnSpc>
              <a:spcAft>
                <a:spcPts val="800"/>
              </a:spcAft>
              <a:buClr>
                <a:srgbClr val="1287C3"/>
              </a:buClr>
              <a:buFont typeface="Wingdings" panose="05000000000000000000" pitchFamily="2" charset="2"/>
              <a:buChar char=""/>
            </a:pPr>
            <a:r>
              <a:rPr lang="en-IN" sz="2000" dirty="0">
                <a:latin typeface="Century"/>
                <a:ea typeface="Calibri" panose="020F0502020204030204" pitchFamily="34" charset="0"/>
                <a:cs typeface="Times New Roman"/>
              </a:rPr>
              <a:t>By using scatter plot we will capture difference between year variable and year the house was sold for.</a:t>
            </a:r>
          </a:p>
          <a:p>
            <a:pPr marL="342900" indent="-342900">
              <a:lnSpc>
                <a:spcPct val="107000"/>
              </a:lnSpc>
              <a:spcAft>
                <a:spcPts val="800"/>
              </a:spcAft>
              <a:buClr>
                <a:srgbClr val="1287C3"/>
              </a:buClr>
              <a:buFont typeface="Wingdings" panose="05000000000000000000" pitchFamily="2" charset="2"/>
              <a:buChar char=""/>
            </a:pPr>
            <a:r>
              <a:rPr lang="en-IN" sz="2000" dirty="0">
                <a:latin typeface="Century"/>
                <a:ea typeface="Calibri" panose="020F0502020204030204" pitchFamily="34" charset="0"/>
                <a:cs typeface="Times New Roman"/>
              </a:rPr>
              <a:t>My analysis is that except </a:t>
            </a:r>
            <a:r>
              <a:rPr lang="en-IN" sz="2000" dirty="0" err="1">
                <a:latin typeface="Century"/>
                <a:ea typeface="Calibri" panose="020F0502020204030204" pitchFamily="34" charset="0"/>
                <a:cs typeface="Times New Roman"/>
              </a:rPr>
              <a:t>SalePrice</a:t>
            </a:r>
            <a:r>
              <a:rPr lang="en-IN" sz="2000" dirty="0">
                <a:latin typeface="Century"/>
                <a:ea typeface="Calibri" panose="020F0502020204030204" pitchFamily="34" charset="0"/>
                <a:cs typeface="Times New Roman"/>
              </a:rPr>
              <a:t> no other features as normal distribution are having some skewness.</a:t>
            </a:r>
          </a:p>
          <a:p>
            <a:pPr marL="342900" indent="-342900">
              <a:lnSpc>
                <a:spcPct val="107000"/>
              </a:lnSpc>
              <a:spcAft>
                <a:spcPts val="800"/>
              </a:spcAft>
              <a:buClr>
                <a:srgbClr val="1287C3"/>
              </a:buClr>
              <a:buFont typeface="Wingdings" panose="05000000000000000000" pitchFamily="2" charset="2"/>
              <a:buChar char=""/>
            </a:pPr>
            <a:r>
              <a:rPr lang="en-IN" sz="2000" dirty="0">
                <a:latin typeface="Century"/>
                <a:ea typeface="Calibri" panose="020F0502020204030204" pitchFamily="34" charset="0"/>
                <a:cs typeface="Times New Roman"/>
              </a:rPr>
              <a:t>To analyse the continuous values by creating histogram understand the distribution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SalePrice.</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a:xfrm>
            <a:off x="1483925" y="-96011"/>
            <a:ext cx="10016104" cy="1409699"/>
          </a:xfrm>
        </p:spPr>
        <p:txBody>
          <a:bodyPr/>
          <a:lstStyle/>
          <a:p>
            <a:r>
              <a:rPr lang="en-IN" dirty="0">
                <a:solidFill>
                  <a:schemeClr val="accent2">
                    <a:lumMod val="75000"/>
                  </a:schemeClr>
                </a:solidFill>
              </a:rPr>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a:xfrm>
            <a:off x="1483924" y="1062228"/>
            <a:ext cx="10016104" cy="5675377"/>
          </a:xfrm>
        </p:spPr>
        <p:txBody>
          <a:bodyPr>
            <a:normAutofit/>
          </a:bodyPr>
          <a:lstStyle/>
          <a:p>
            <a:pPr>
              <a:buFont typeface="Wingdings" panose="05000000000000000000" pitchFamily="2" charset="2"/>
              <a:buChar char="ü"/>
            </a:pPr>
            <a:r>
              <a:rPr lang="en-IN" sz="2000" dirty="0">
                <a:latin typeface="Century"/>
              </a:rPr>
              <a:t>In my datasets I found null values, outliers and also skewness.</a:t>
            </a:r>
          </a:p>
          <a:p>
            <a:pPr>
              <a:buFont typeface="Wingdings" panose="05000000000000000000" pitchFamily="2" charset="2"/>
              <a:buChar char="ü"/>
            </a:pPr>
            <a:r>
              <a:rPr lang="en-IN" sz="2000" dirty="0">
                <a:effectLst/>
                <a:latin typeface="Century"/>
                <a:ea typeface="Calibri" panose="020F0502020204030204" pitchFamily="34" charset="0"/>
                <a:cs typeface="Times New Roman"/>
              </a:rPr>
              <a:t>I have used</a:t>
            </a:r>
            <a:r>
              <a:rPr lang="en-IN" sz="2000" dirty="0">
                <a:latin typeface="Century"/>
                <a:ea typeface="Calibri" panose="020F0502020204030204" pitchFamily="34" charset="0"/>
                <a:cs typeface="Times New Roman"/>
              </a:rPr>
              <a:t> replaced the</a:t>
            </a:r>
            <a:r>
              <a:rPr lang="en-IN" sz="2000" dirty="0">
                <a:effectLst/>
                <a:latin typeface="Century"/>
                <a:ea typeface="Calibri" panose="020F0502020204030204" pitchFamily="34" charset="0"/>
                <a:cs typeface="Times New Roman"/>
              </a:rPr>
              <a:t> </a:t>
            </a:r>
            <a:r>
              <a:rPr lang="en-IN" sz="2000" dirty="0">
                <a:latin typeface="Century"/>
                <a:ea typeface="Calibri" panose="020F0502020204030204" pitchFamily="34" charset="0"/>
                <a:cs typeface="Times New Roman"/>
              </a:rPr>
              <a:t>missing value with new label </a:t>
            </a:r>
            <a:r>
              <a:rPr lang="en-IN" sz="2000" dirty="0">
                <a:effectLst/>
                <a:latin typeface="Century"/>
                <a:ea typeface="Calibri" panose="020F0502020204030204" pitchFamily="34" charset="0"/>
                <a:cs typeface="Times New Roman"/>
              </a:rPr>
              <a:t>. </a:t>
            </a:r>
            <a:r>
              <a:rPr lang="en-IN" sz="2000" dirty="0">
                <a:latin typeface="Century"/>
                <a:ea typeface="Calibri" panose="020F0502020204030204" pitchFamily="34" charset="0"/>
                <a:cs typeface="Times New Roman"/>
              </a:rPr>
              <a:t>There are outliers in the numerical feature so we will to median to replace nan value.</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buClr>
                <a:srgbClr val="1287C3"/>
              </a:buClr>
              <a:buFont typeface="Wingdings" panose="05000000000000000000" pitchFamily="2" charset="2"/>
              <a:buChar char="ü"/>
            </a:pPr>
            <a:r>
              <a:rPr lang="en-IN" sz="2000" dirty="0">
                <a:latin typeface="Century"/>
                <a:ea typeface="Calibri" panose="020F0502020204030204" pitchFamily="34" charset="0"/>
                <a:cs typeface="Times New Roman"/>
              </a:rPr>
              <a:t>To remove skewness we have used log transformation on numerical features of dataset which had skewness convert it in log normal distribution.</a:t>
            </a:r>
          </a:p>
          <a:p>
            <a:pPr>
              <a:buClr>
                <a:srgbClr val="1287C3"/>
              </a:buClr>
              <a:buFont typeface="Wingdings" panose="05000000000000000000" pitchFamily="2" charset="2"/>
              <a:buChar char="ü"/>
            </a:pPr>
            <a:r>
              <a:rPr lang="en-IN" sz="2000" dirty="0">
                <a:latin typeface="Century"/>
                <a:ea typeface="Calibri" panose="020F0502020204030204" pitchFamily="34" charset="0"/>
                <a:cs typeface="Times New Roman"/>
              </a:rPr>
              <a:t>To get percentage of categorial feature we will group by the feature present in feature column with respect to </a:t>
            </a:r>
            <a:r>
              <a:rPr lang="en-IN" sz="2000" dirty="0" err="1">
                <a:latin typeface="Century"/>
                <a:ea typeface="Calibri" panose="020F0502020204030204" pitchFamily="34" charset="0"/>
                <a:cs typeface="Times New Roman"/>
              </a:rPr>
              <a:t>saleprice</a:t>
            </a:r>
            <a:r>
              <a:rPr lang="en-IN" sz="2000" dirty="0">
                <a:latin typeface="Century"/>
                <a:ea typeface="Calibri" panose="020F0502020204030204" pitchFamily="34" charset="0"/>
                <a:cs typeface="Times New Roman"/>
              </a:rPr>
              <a:t> count and divided by whole length of the dataset.</a:t>
            </a:r>
          </a:p>
          <a:p>
            <a:pPr>
              <a:buFont typeface="Wingdings" panose="05000000000000000000" pitchFamily="2" charset="2"/>
              <a:buChar char="ü"/>
            </a:pPr>
            <a:r>
              <a:rPr lang="en-IN" sz="2000" dirty="0">
                <a:effectLst/>
                <a:latin typeface="Century"/>
                <a:ea typeface="Calibri" panose="020F0502020204030204" pitchFamily="34" charset="0"/>
                <a:cs typeface="Times New Roman"/>
              </a:rPr>
              <a:t>To encode the categorical columns I have use Ordinal Encoding.</a:t>
            </a:r>
            <a:r>
              <a:rPr lang="en-IN" sz="2000" dirty="0">
                <a:latin typeface="Century"/>
                <a:ea typeface="Calibri" panose="020F0502020204030204" pitchFamily="34" charset="0"/>
                <a:cs typeface="Times New Roman"/>
              </a:rPr>
              <a:t>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407</TotalTime>
  <Words>1039</Words>
  <Application>Microsoft Office PowerPoint</Application>
  <PresentationFormat>Custom</PresentationFormat>
  <Paragraphs>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Project  Housing: Sales Price Prediction</vt:lpstr>
      <vt:lpstr>TOPICS:</vt:lpstr>
      <vt:lpstr>Overview:</vt:lpstr>
      <vt:lpstr>Problem Statement:</vt:lpstr>
      <vt:lpstr>Problem Understanding:</vt:lpstr>
      <vt:lpstr>What is Housing Price Prediction?</vt:lpstr>
      <vt:lpstr>Exploratory Data Analysis (E.D.A):</vt:lpstr>
      <vt:lpstr>Analysis:</vt:lpstr>
      <vt:lpstr>Data Cleaning Steps:</vt:lpstr>
      <vt:lpstr>VISUALIZATION (CHECKING NULL VALUES)</vt:lpstr>
      <vt:lpstr>VISULIZATION (BOX PLOT)</vt:lpstr>
      <vt:lpstr>VISULIZATION (CHECKING SKEWENESS)</vt:lpstr>
      <vt:lpstr>Model Building:</vt:lpstr>
      <vt:lpstr>KNeighborsRegressor</vt:lpstr>
      <vt:lpstr>GradientBoostingRegressor:</vt:lpstr>
      <vt:lpstr>DecisionTreeRegressor:</vt:lpstr>
      <vt:lpstr>Hyper Parameter Tunning:</vt:lpstr>
      <vt:lpstr>Saving the model and predictions using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USER</cp:lastModifiedBy>
  <cp:revision>370</cp:revision>
  <dcterms:created xsi:type="dcterms:W3CDTF">2021-10-01T13:22:47Z</dcterms:created>
  <dcterms:modified xsi:type="dcterms:W3CDTF">2021-10-28T18:05:17Z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