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Gill Sans" panose="020B0604020202020204" charset="0"/>
      <p:regular r:id="rId17"/>
      <p:bold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73880-7B49-443D-9A84-C0C2F62F4E5A}" v="32" dt="2021-12-27T11:12:09.264"/>
    <p1510:client id="{78337B97-80DC-43D5-AADB-A7210B30A5B4}" v="47" dt="2021-12-27T17:00:56.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02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940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956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818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185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2401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267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2513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5623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7920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84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792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924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39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353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153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1186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263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51954127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2907567" y="2233772"/>
            <a:ext cx="7294374" cy="1093509"/>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b="1" dirty="0"/>
              <a:t>Malignant Comment Classifier Project</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sp>
        <p:nvSpPr>
          <p:cNvPr id="2" name="TextBox 1">
            <a:extLst>
              <a:ext uri="{FF2B5EF4-FFF2-40B4-BE49-F238E27FC236}">
                <a16:creationId xmlns:a16="http://schemas.microsoft.com/office/drawing/2014/main" id="{DA527933-DA18-4589-A2D0-D6EF5421F7DD}"/>
              </a:ext>
            </a:extLst>
          </p:cNvPr>
          <p:cNvSpPr txBox="1"/>
          <p:nvPr/>
        </p:nvSpPr>
        <p:spPr>
          <a:xfrm>
            <a:off x="2907567" y="3770722"/>
            <a:ext cx="4728089" cy="523220"/>
          </a:xfrm>
          <a:prstGeom prst="rect">
            <a:avLst/>
          </a:prstGeom>
          <a:noFill/>
        </p:spPr>
        <p:txBody>
          <a:bodyPr wrap="none" lIns="91440" tIns="45720" rIns="91440" bIns="45720" rtlCol="0" anchor="t">
            <a:spAutoFit/>
          </a:bodyPr>
          <a:lstStyle/>
          <a:p>
            <a:r>
              <a:rPr lang="en-IN" sz="2800" dirty="0">
                <a:solidFill>
                  <a:srgbClr val="0070C0"/>
                </a:solidFill>
              </a:rPr>
              <a:t>Submitted by: Rohan V </a:t>
            </a:r>
            <a:r>
              <a:rPr lang="en-IN" sz="2800" dirty="0" err="1">
                <a:solidFill>
                  <a:srgbClr val="0070C0"/>
                </a:solidFill>
              </a:rPr>
              <a:t>Borade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877875" y="2872550"/>
            <a:ext cx="4838108"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endParaRPr sz="48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idx="1"/>
          </p:nvPr>
        </p:nvSpPr>
        <p:spPr>
          <a:prstGeom prst="rect">
            <a:avLst/>
          </a:prstGeom>
          <a:noFill/>
          <a:ln>
            <a:noFill/>
          </a:ln>
        </p:spPr>
        <p:txBody>
          <a:bodyPr spcFirstLastPara="1" wrap="square" lIns="91425" tIns="45700" rIns="91425" bIns="45700" anchor="ctr" anchorCtr="0">
            <a:normAutofit fontScale="92500" lnSpcReduction="10000"/>
          </a:bodyPr>
          <a:lstStyle/>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idx="1"/>
          </p:nvPr>
        </p:nvSpPr>
        <p:spPr>
          <a:xfrm>
            <a:off x="1878061" y="1797026"/>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It is a binary classification problem with malignant comment labelled as 1 and not malignant labelled as 0.</a:t>
            </a:r>
          </a:p>
          <a:p>
            <a:pPr marL="306000" lvl="0" indent="-306000" algn="l" rtl="0">
              <a:spcBef>
                <a:spcPts val="960"/>
              </a:spcBef>
              <a:spcAft>
                <a:spcPts val="0"/>
              </a:spcAft>
              <a:buSzPts val="1656"/>
              <a:buChar char="◼"/>
            </a:pPr>
            <a:r>
              <a:rPr lang="en-US" dirty="0"/>
              <a:t>We have 159571 comment records in the dataset. </a:t>
            </a:r>
            <a:endParaRPr dirty="0"/>
          </a:p>
          <a:p>
            <a:pPr marL="306000" lvl="0" indent="-306000" algn="l" rtl="0">
              <a:spcBef>
                <a:spcPts val="960"/>
              </a:spcBef>
              <a:spcAft>
                <a:spcPts val="0"/>
              </a:spcAft>
              <a:buSzPts val="1656"/>
              <a:buChar char="◼"/>
            </a:pPr>
            <a:r>
              <a:rPr lang="en-US" dirty="0"/>
              <a:t>There are in total 8 features in the dataset. </a:t>
            </a:r>
          </a:p>
          <a:p>
            <a:pPr marL="306000" lvl="0" indent="-306000" algn="l" rtl="0">
              <a:spcBef>
                <a:spcPts val="960"/>
              </a:spcBef>
              <a:spcAft>
                <a:spcPts val="0"/>
              </a:spcAft>
              <a:buSzPts val="1656"/>
              <a:buChar char="◼"/>
            </a:pPr>
            <a:r>
              <a:rPr lang="en-US" dirty="0"/>
              <a:t>Since the dataset contains text data, we need to use Natural Language processing techniques for predicting malignant comments.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668867" y="2752928"/>
            <a:ext cx="4088190" cy="2913226"/>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3600" dirty="0">
                <a:solidFill>
                  <a:schemeClr val="accent1"/>
                </a:solidFill>
              </a:rPr>
              <a:t>VISUALIZATION AND DATA INTERPRETATION</a:t>
            </a:r>
          </a:p>
          <a:p>
            <a:pPr marL="0" lvl="0" indent="0" algn="r">
              <a:lnSpc>
                <a:spcPct val="90000"/>
              </a:lnSpc>
              <a:spcBef>
                <a:spcPct val="0"/>
              </a:spcBef>
              <a:spcAft>
                <a:spcPts val="0"/>
              </a:spcAft>
              <a:buClr>
                <a:schemeClr val="dk1"/>
              </a:buClr>
              <a:buSzPts val="990"/>
            </a:pPr>
            <a:endParaRPr lang="en-US" sz="4100" dirty="0">
              <a:solidFill>
                <a:schemeClr val="accent1"/>
              </a:solidFill>
            </a:endParaRPr>
          </a:p>
          <a:p>
            <a:pPr marL="0" lvl="0" indent="0" algn="r">
              <a:lnSpc>
                <a:spcPct val="90000"/>
              </a:lnSpc>
              <a:spcBef>
                <a:spcPct val="0"/>
              </a:spcBef>
              <a:spcAft>
                <a:spcPts val="0"/>
              </a:spcAft>
            </a:pPr>
            <a:endParaRPr lang="en-US" sz="41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754909" y="600364"/>
            <a:ext cx="9932842" cy="858981"/>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2800"/>
              <a:buFont typeface="Gill Sans"/>
              <a:buNone/>
            </a:pPr>
            <a:r>
              <a:rPr lang="en-US" dirty="0"/>
              <a:t>WORDCLOUDS - Malignant vs Non Malignant predicted by the Model</a:t>
            </a:r>
            <a:endParaRPr dirty="0"/>
          </a:p>
        </p:txBody>
      </p:sp>
      <p:sp>
        <p:nvSpPr>
          <p:cNvPr id="183" name="Google Shape;183;p21"/>
          <p:cNvSpPr txBox="1"/>
          <p:nvPr/>
        </p:nvSpPr>
        <p:spPr>
          <a:xfrm>
            <a:off x="3166657" y="5961518"/>
            <a:ext cx="1156628"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latin typeface="Arial"/>
                <a:ea typeface="Arial"/>
                <a:cs typeface="Arial"/>
                <a:sym typeface="Arial"/>
              </a:rPr>
              <a:t>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sp>
        <p:nvSpPr>
          <p:cNvPr id="184" name="Google Shape;184;p21"/>
          <p:cNvSpPr txBox="1"/>
          <p:nvPr/>
        </p:nvSpPr>
        <p:spPr>
          <a:xfrm>
            <a:off x="7996947" y="5961783"/>
            <a:ext cx="156268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rPr>
              <a:t>Non 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966096" y="2041236"/>
            <a:ext cx="3557751" cy="3630891"/>
          </a:xfrm>
          <a:prstGeom prst="rect">
            <a:avLst/>
          </a:prstGeom>
        </p:spPr>
      </p:pic>
      <p:pic>
        <p:nvPicPr>
          <p:cNvPr id="4" name="Picture 3"/>
          <p:cNvPicPr>
            <a:picLocks noChangeAspect="1"/>
          </p:cNvPicPr>
          <p:nvPr/>
        </p:nvPicPr>
        <p:blipFill>
          <a:blip r:embed="rId4"/>
          <a:stretch>
            <a:fillRect/>
          </a:stretch>
        </p:blipFill>
        <p:spPr>
          <a:xfrm>
            <a:off x="7161416" y="1998146"/>
            <a:ext cx="3640150" cy="3673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VARIOUS MODELS USED FOR VALIDATION </a:t>
            </a:r>
            <a:endParaRPr/>
          </a:p>
        </p:txBody>
      </p:sp>
      <p:sp>
        <p:nvSpPr>
          <p:cNvPr id="3" name="Content Placeholder 2">
            <a:extLst>
              <a:ext uri="{FF2B5EF4-FFF2-40B4-BE49-F238E27FC236}">
                <a16:creationId xmlns:a16="http://schemas.microsoft.com/office/drawing/2014/main" id="{D9BFA747-4F68-40A6-BAF8-3848E841E82D}"/>
              </a:ext>
            </a:extLst>
          </p:cNvPr>
          <p:cNvSpPr>
            <a:spLocks noGrp="1"/>
          </p:cNvSpPr>
          <p:nvPr>
            <p:ph idx="1"/>
          </p:nvPr>
        </p:nvSpPr>
        <p:spPr>
          <a:xfrm>
            <a:off x="677334" y="2160589"/>
            <a:ext cx="9653440" cy="3880773"/>
          </a:xfrm>
        </p:spPr>
        <p:txBody>
          <a:bodyPr>
            <a:normAutofit/>
          </a:bodyPr>
          <a:lstStyle/>
          <a:p>
            <a:r>
              <a:rPr lang="en-IN" sz="2400" dirty="0"/>
              <a:t>Logistic Regression</a:t>
            </a:r>
          </a:p>
          <a:p>
            <a:r>
              <a:rPr lang="en-IN" sz="2400" dirty="0"/>
              <a:t>Random Forest Model</a:t>
            </a:r>
          </a:p>
          <a:p>
            <a:r>
              <a:rPr lang="en-IN" sz="2400" dirty="0"/>
              <a:t>Ada-Boost Classifier</a:t>
            </a:r>
          </a:p>
          <a:p>
            <a:r>
              <a:rPr lang="en-IN" sz="2400" dirty="0"/>
              <a:t>K Nearest Neighbour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687062" y="573932"/>
            <a:ext cx="8596668" cy="98249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FINAL MODEL</a:t>
            </a:r>
            <a:endParaRPr dirty="0"/>
          </a:p>
        </p:txBody>
      </p:sp>
      <p:pic>
        <p:nvPicPr>
          <p:cNvPr id="2" name="Picture 1"/>
          <p:cNvPicPr>
            <a:picLocks noChangeAspect="1"/>
          </p:cNvPicPr>
          <p:nvPr/>
        </p:nvPicPr>
        <p:blipFill>
          <a:blip r:embed="rId3"/>
          <a:stretch>
            <a:fillRect/>
          </a:stretch>
        </p:blipFill>
        <p:spPr>
          <a:xfrm>
            <a:off x="2450153" y="1722682"/>
            <a:ext cx="7109484" cy="44881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a:t>KEY FINDINGS</a:t>
            </a:r>
            <a:endParaRPr/>
          </a:p>
        </p:txBody>
      </p:sp>
      <p:sp>
        <p:nvSpPr>
          <p:cNvPr id="211" name="Google Shape;211;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a:ea typeface="Arial" panose="020B0604020202020204" pitchFamily="34" charset="0"/>
                <a:cs typeface="Arial"/>
              </a:rPr>
              <a:t>Converted the problem into a binary classification problem. If the value in any of the columns: malignant, loathe, rude </a:t>
            </a:r>
            <a:r>
              <a:rPr lang="en-US" sz="1800" dirty="0" err="1">
                <a:effectLst/>
                <a:latin typeface="Arial"/>
                <a:ea typeface="Arial" panose="020B0604020202020204" pitchFamily="34" charset="0"/>
                <a:cs typeface="Arial"/>
              </a:rPr>
              <a:t>etc</a:t>
            </a:r>
            <a:r>
              <a:rPr lang="en-US" sz="1800" dirty="0">
                <a:effectLst/>
                <a:latin typeface="Arial"/>
                <a:ea typeface="Arial" panose="020B0604020202020204" pitchFamily="34" charset="0"/>
                <a:cs typeface="Arial"/>
              </a:rPr>
              <a:t> == 1 clubbed them together into one group and for rows with values == 0 counted them as non-</a:t>
            </a:r>
            <a:r>
              <a:rPr lang="en-US" sz="1800" dirty="0" err="1">
                <a:effectLst/>
                <a:latin typeface="Arial"/>
                <a:ea typeface="Arial" panose="020B0604020202020204" pitchFamily="34" charset="0"/>
                <a:cs typeface="Arial"/>
              </a:rPr>
              <a:t>malignent</a:t>
            </a:r>
            <a:r>
              <a:rPr lang="en-US" sz="1800" dirty="0">
                <a:effectLst/>
                <a:latin typeface="Arial"/>
                <a:ea typeface="Arial" panose="020B0604020202020204" pitchFamily="34" charset="0"/>
                <a:cs typeface="Arial"/>
              </a:rPr>
              <a:t>.</a:t>
            </a:r>
            <a:endParaRPr lang="en-IN" sz="1800" dirty="0">
              <a:effectLst/>
              <a:latin typeface="Arial"/>
              <a:ea typeface="Arial" panose="020B0604020202020204" pitchFamily="34" charset="0"/>
              <a:cs typeface="Arial"/>
            </a:endParaRPr>
          </a:p>
          <a:p>
            <a:pPr marR="538480" algn="just">
              <a:lnSpc>
                <a:spcPct val="150000"/>
              </a:lnSpc>
              <a:spcBef>
                <a:spcPts val="710"/>
              </a:spcBef>
              <a:buFont typeface="Symbol" panose="05050102010706020507" pitchFamily="18" charset="2"/>
              <a:buChar char=""/>
            </a:pPr>
            <a:r>
              <a:rPr lang="en-US" sz="1800" dirty="0">
                <a:effectLst/>
                <a:latin typeface="Arial"/>
                <a:ea typeface="Arial" panose="020B0604020202020204" pitchFamily="34" charset="0"/>
                <a:cs typeface="Arial"/>
              </a:rPr>
              <a:t>Plotted word cloud for all the different types:</a:t>
            </a:r>
            <a:r>
              <a:rPr lang="en-US" sz="1800" dirty="0">
                <a:latin typeface="Arial"/>
                <a:ea typeface="Arial" panose="020B0604020202020204" pitchFamily="34" charset="0"/>
                <a:cs typeface="Arial"/>
              </a:rPr>
              <a:t> </a:t>
            </a:r>
            <a:r>
              <a:rPr lang="en-US" sz="1800" dirty="0">
                <a:effectLst/>
                <a:latin typeface="Arial"/>
                <a:ea typeface="Arial" panose="020B0604020202020204" pitchFamily="34" charset="0"/>
                <a:cs typeface="Arial"/>
              </a:rPr>
              <a:t> 'malignant', '</a:t>
            </a:r>
            <a:r>
              <a:rPr lang="en-US" sz="1800" dirty="0" err="1">
                <a:effectLst/>
                <a:latin typeface="Arial"/>
                <a:ea typeface="Arial" panose="020B0604020202020204" pitchFamily="34" charset="0"/>
                <a:cs typeface="Arial"/>
              </a:rPr>
              <a:t>highly_malignant</a:t>
            </a:r>
            <a:r>
              <a:rPr lang="en-US" sz="1800" dirty="0">
                <a:effectLst/>
                <a:latin typeface="Arial"/>
                <a:ea typeface="Arial" panose="020B0604020202020204" pitchFamily="34" charset="0"/>
                <a:cs typeface="Arial"/>
              </a:rPr>
              <a:t>', 'rude', '</a:t>
            </a:r>
            <a:r>
              <a:rPr lang="en-US" sz="1800" dirty="0" err="1">
                <a:effectLst/>
                <a:latin typeface="Arial"/>
                <a:ea typeface="Arial" panose="020B0604020202020204" pitchFamily="34" charset="0"/>
                <a:cs typeface="Arial"/>
              </a:rPr>
              <a:t>threat','abuse</a:t>
            </a:r>
            <a:r>
              <a:rPr lang="en-US" sz="1800" dirty="0">
                <a:effectLst/>
                <a:latin typeface="Arial"/>
                <a:ea typeface="Arial" panose="020B0604020202020204" pitchFamily="34" charset="0"/>
                <a:cs typeface="Arial"/>
              </a:rPr>
              <a:t>', 'loathe'.</a:t>
            </a:r>
            <a:endParaRPr lang="en-IN" sz="1800" dirty="0">
              <a:effectLst/>
              <a:latin typeface="Arial"/>
              <a:ea typeface="Arial" panose="020B0604020202020204" pitchFamily="34" charset="0"/>
              <a:cs typeface="Arial"/>
            </a:endParaRPr>
          </a:p>
          <a:p>
            <a:pPr marR="538480" algn="just">
              <a:lnSpc>
                <a:spcPct val="150000"/>
              </a:lnSpc>
              <a:spcBef>
                <a:spcPts val="710"/>
              </a:spcBef>
              <a:buFont typeface="Symbol" panose="05050102010706020507" pitchFamily="18" charset="2"/>
              <a:buChar char=""/>
            </a:pPr>
            <a:r>
              <a:rPr lang="en-US" sz="1800" dirty="0">
                <a:latin typeface="Arial"/>
                <a:ea typeface="Arial" panose="020B0604020202020204" pitchFamily="34" charset="0"/>
                <a:cs typeface="Arial"/>
              </a:rPr>
              <a:t>Random Forest Classifier was</a:t>
            </a:r>
            <a:r>
              <a:rPr lang="en-US" sz="1800" dirty="0">
                <a:effectLst/>
                <a:latin typeface="Arial"/>
                <a:ea typeface="Arial" panose="020B0604020202020204" pitchFamily="34" charset="0"/>
                <a:cs typeface="Arial"/>
              </a:rPr>
              <a:t> the best model with</a:t>
            </a:r>
            <a:r>
              <a:rPr lang="en-US" sz="1800" dirty="0">
                <a:latin typeface="Arial"/>
                <a:ea typeface="Arial" panose="020B0604020202020204" pitchFamily="34" charset="0"/>
                <a:cs typeface="Arial"/>
              </a:rPr>
              <a:t> 94</a:t>
            </a:r>
            <a:r>
              <a:rPr lang="en-US" sz="1800" dirty="0">
                <a:effectLst/>
                <a:latin typeface="Arial"/>
                <a:ea typeface="Arial" panose="020B0604020202020204" pitchFamily="34" charset="0"/>
                <a:cs typeface="Arial"/>
              </a:rPr>
              <a:t>% accuracy and best f1 score.</a:t>
            </a:r>
            <a:endParaRPr lang="en-IN" sz="1800" dirty="0">
              <a:effectLst/>
              <a:latin typeface="Arial"/>
              <a:ea typeface="Arial" panose="020B0604020202020204" pitchFamily="34" charset="0"/>
              <a:cs typeface="Arial"/>
            </a:endParaRPr>
          </a:p>
          <a:p>
            <a:pPr marL="305435" lvl="0" indent="-200660" algn="l" rtl="0">
              <a:spcBef>
                <a:spcPts val="960"/>
              </a:spcBef>
              <a:spcAft>
                <a:spcPts val="0"/>
              </a:spcAft>
              <a:buSzPts val="1656"/>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26</TotalTime>
  <Words>365</Words>
  <Application>Microsoft Office PowerPoint</Application>
  <PresentationFormat>Widescreen</PresentationFormat>
  <Paragraphs>28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Malignant Comment Classifier Project</vt:lpstr>
      <vt:lpstr>INTRODUCTION </vt:lpstr>
      <vt:lpstr>CONCEPTUAL BACKGROUND OF THE DOMAIN PROBLEM </vt:lpstr>
      <vt:lpstr>ANALYTICAL PROBLEM FRAMING </vt:lpstr>
      <vt:lpstr>VISUALIZATION AND DATA INTERPRETATION  </vt:lpstr>
      <vt:lpstr>WORDCLOUDS - Malignant vs Non Malignant predicted by the Model</vt:lpstr>
      <vt:lpstr>VARIOUS MODELS USED FOR VALIDATION </vt:lpstr>
      <vt:lpstr>FINAL MODEL</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Nipam Gogoi</cp:lastModifiedBy>
  <cp:revision>27</cp:revision>
  <dcterms:modified xsi:type="dcterms:W3CDTF">2021-12-27T17:03:30Z</dcterms:modified>
</cp:coreProperties>
</file>