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8" r:id="rId8"/>
    <p:sldId id="269" r:id="rId9"/>
    <p:sldId id="265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E256B6-7331-4EDB-829A-DE02C6BE460D}" v="156" dt="2021-11-26T06:55:35.4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8" autoAdjust="0"/>
    <p:restoredTop sz="94660"/>
  </p:normalViewPr>
  <p:slideViewPr>
    <p:cSldViewPr>
      <p:cViewPr varScale="1">
        <p:scale>
          <a:sx n="69" d="100"/>
          <a:sy n="69" d="100"/>
        </p:scale>
        <p:origin x="-142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294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888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2019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06193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6742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11/25/2021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449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11/25/2021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7976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7691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921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419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791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829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483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11/25/2021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25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11/25/2021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59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11/25/2021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073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275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9583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hf sldNum="0" hdr="0" ftr="0" dt="0"/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8409"/>
            <a:ext cx="7772400" cy="3402042"/>
          </a:xfrm>
        </p:spPr>
        <p:txBody>
          <a:bodyPr/>
          <a:lstStyle/>
          <a:p>
            <a:r>
              <a:rPr lang="en-US" sz="6000" dirty="0"/>
              <a:t>Machine Learning For Micro-Credit Loans</a:t>
            </a:r>
            <a:endParaRPr lang="en-IN" sz="6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tx1"/>
                </a:solidFill>
                <a:cs typeface="Calibri"/>
              </a:rPr>
              <a:t>Rohan V </a:t>
            </a:r>
            <a:r>
              <a:rPr lang="en-US" dirty="0" err="1">
                <a:solidFill>
                  <a:schemeClr val="tx1"/>
                </a:solidFill>
                <a:cs typeface="Calibri"/>
              </a:rPr>
              <a:t>Borade</a:t>
            </a:r>
          </a:p>
        </p:txBody>
      </p:sp>
    </p:spTree>
    <p:extLst>
      <p:ext uri="{BB962C8B-B14F-4D97-AF65-F5344CB8AC3E}">
        <p14:creationId xmlns:p14="http://schemas.microsoft.com/office/powerpoint/2010/main" val="42242833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0945" y="2038548"/>
            <a:ext cx="6711654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endParaRPr lang="en-IN" sz="4000" dirty="0"/>
          </a:p>
          <a:p>
            <a:pPr marL="0" indent="0" algn="ctr">
              <a:buNone/>
            </a:pPr>
            <a:endParaRPr lang="en-IN" sz="4000" dirty="0"/>
          </a:p>
          <a:p>
            <a:pPr marL="0" indent="0" algn="ctr">
              <a:buNone/>
            </a:pPr>
            <a:r>
              <a:rPr lang="en-IN" sz="4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016126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Data Set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8640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Micro-credit loan defaulter data set.</a:t>
            </a:r>
          </a:p>
          <a:p>
            <a:pPr marL="342900" indent="-342900"/>
            <a:r>
              <a:rPr lang="en-US" sz="2000" b="1" dirty="0"/>
              <a:t>Source : </a:t>
            </a:r>
            <a:r>
              <a:rPr lang="en-US" sz="2000" dirty="0"/>
              <a:t>Client provided dataset.</a:t>
            </a:r>
          </a:p>
          <a:p>
            <a:pPr marL="0" indent="0">
              <a:buNone/>
            </a:pPr>
            <a:endParaRPr lang="en-US" sz="2000" dirty="0"/>
          </a:p>
          <a:p>
            <a:pPr marL="342900" indent="-342900"/>
            <a:r>
              <a:rPr lang="en-US" sz="2000" b="1" dirty="0"/>
              <a:t>Abstract : </a:t>
            </a:r>
          </a:p>
          <a:p>
            <a:pPr marL="0" indent="0">
              <a:buNone/>
            </a:pPr>
            <a:r>
              <a:rPr lang="en-US" sz="2000" dirty="0"/>
              <a:t>            Number of Instances (209593)</a:t>
            </a:r>
          </a:p>
          <a:p>
            <a:pPr marL="0" indent="0">
              <a:buNone/>
            </a:pPr>
            <a:r>
              <a:rPr lang="en-US" sz="2000" dirty="0"/>
              <a:t>            Attributes (Float, Integer, String)</a:t>
            </a:r>
            <a:endParaRPr lang="en-US" sz="2000" dirty="0">
              <a:cs typeface="Calibri"/>
            </a:endParaRPr>
          </a:p>
          <a:p>
            <a:pPr marL="0" indent="0">
              <a:buNone/>
            </a:pPr>
            <a:r>
              <a:rPr lang="en-US" sz="2000" dirty="0"/>
              <a:t>            Number Of Attributes (36) –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dirty="0"/>
              <a:t>label,msisdn,aon,daily_decr30,daily_decr90,rental30,rental90,last_rech_date_ma,last_rech_date_da,last_rech_amt_ma,cnt_ma_rech30,fr_ma_rech30,sumamnt_ma_rech30,medianamnt_ma_rech30,medianmarechprebal30,cnt_ma_rech90,fr_ma_rech90,sumamnt_ma_rech90,medianamnt_ma_rech90,medianmarechprebal90,cnt_da_rech30,fr_da_rech30,cnt_da_rech90,fr_da_rech90,cnt_loans30,amnt_loans30,maxamnt_loans30,medianamnt_loans30,cnt_loans90,amnt_loans90,maxamnt_loans90,medianamnt_loans90,payback30,payback90,pcircle,pdate.</a:t>
            </a:r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1486268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Problem Statement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This research aimed at the case of customers @ loan paid &amp; loan not paid &amp; compares predictive ability of loan payment among the different classification methods , the result of predictive accuracy of loan repayment will be more valuable than binary results of the classification – defaulter or not defaulter.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What to achieve :</a:t>
            </a:r>
            <a:r>
              <a:rPr lang="en-US" sz="2000" dirty="0"/>
              <a:t> (1-Non Defaulter , 0-Defaulter)</a:t>
            </a:r>
          </a:p>
          <a:p>
            <a:pPr marL="0" indent="0">
              <a:buNone/>
            </a:pPr>
            <a:r>
              <a:rPr lang="en-US" sz="2000" dirty="0"/>
              <a:t>     Customers loan repayment financial capability.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16023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Data Exploration &amp; Facts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r>
              <a:rPr lang="en-US" sz="2000" dirty="0"/>
              <a:t>Data set target column classified as below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It shows defaulter as 26162 people &amp; non-defaulter as 183431 out of total borrower 209,593.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157413"/>
            <a:ext cx="4086225" cy="2543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2898" y="5851160"/>
            <a:ext cx="2396836" cy="791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5138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>
            <a:normAutofit/>
          </a:bodyPr>
          <a:lstStyle/>
          <a:p>
            <a:r>
              <a:rPr lang="en-US" sz="2400" dirty="0"/>
              <a:t>Attribute’s Correlation &amp; Recommendations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638800"/>
          </a:xfrm>
        </p:spPr>
        <p:txBody>
          <a:bodyPr/>
          <a:lstStyle/>
          <a:p>
            <a:r>
              <a:rPr lang="en-US" sz="2000" dirty="0"/>
              <a:t>Below plot shows mutual relation between attributes , correlation increases from light to dark color.  </a:t>
            </a:r>
          </a:p>
          <a:p>
            <a:r>
              <a:rPr lang="en-US" sz="2000" dirty="0"/>
              <a:t>Recommendations-</a:t>
            </a:r>
          </a:p>
          <a:p>
            <a:r>
              <a:rPr lang="en-IN" sz="2000" dirty="0"/>
              <a:t>Customer’s Loan repayment capability depends upon below –</a:t>
            </a:r>
          </a:p>
          <a:p>
            <a:r>
              <a:rPr lang="en-IN" sz="2000" dirty="0"/>
              <a:t>Customer spending Daily amount in last 30 days , spending average main account balance in last 30 days, Frequency of recharge for data account  &amp; main account in 30/90 days, loan taken in last 90 days &amp; payback time for last 30 days.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4" descr="A picture containing treemap chart&#10;&#10;Description automatically generated">
            <a:extLst>
              <a:ext uri="{FF2B5EF4-FFF2-40B4-BE49-F238E27FC236}">
                <a16:creationId xmlns:a16="http://schemas.microsoft.com/office/drawing/2014/main" id="{CD2DBBA4-2434-43C7-ABC8-91821C0AA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4060" y="4311607"/>
            <a:ext cx="3232030" cy="2332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7662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Requirement of Machine Learning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Will try to find out accurate prediction for defaulter &amp; non-defaulter both.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To achieve this result , will build classification model.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017812653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Supervised Learning methods :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b="1" dirty="0"/>
              <a:t>Logistic Regression </a:t>
            </a:r>
            <a:r>
              <a:rPr lang="en-US" sz="2000" dirty="0"/>
              <a:t>– Hyper parameters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b="1" dirty="0"/>
              <a:t>KNN</a:t>
            </a:r>
            <a:r>
              <a:rPr lang="en-US" sz="2000" dirty="0"/>
              <a:t> – Best neighbor get picked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b="1" dirty="0"/>
              <a:t>Decision Tree Classifier </a:t>
            </a:r>
            <a:r>
              <a:rPr lang="en-US" sz="2000" dirty="0"/>
              <a:t>– Node Splitting on all available variables. 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019905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Model Training </a:t>
            </a:r>
            <a:r>
              <a:rPr lang="nn-NO" sz="2400" dirty="0"/>
              <a:t>Using </a:t>
            </a:r>
            <a:r>
              <a:rPr lang="nn-NO" sz="2400" dirty="0" err="1"/>
              <a:t>Numbers</a:t>
            </a:r>
            <a:r>
              <a:rPr lang="nn-NO" sz="2400" dirty="0"/>
              <a:t> </a:t>
            </a:r>
            <a:r>
              <a:rPr lang="nn-NO" sz="2400" dirty="0" err="1"/>
              <a:t>Of</a:t>
            </a:r>
            <a:r>
              <a:rPr lang="nn-NO" sz="2400" dirty="0"/>
              <a:t> Folds = 4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n-NO" sz="2000" dirty="0" err="1"/>
              <a:t>Logistic</a:t>
            </a:r>
            <a:r>
              <a:rPr lang="nn-NO" sz="2000" dirty="0"/>
              <a:t> Regtession : </a:t>
            </a:r>
            <a:r>
              <a:rPr lang="nn-NO" sz="2000" dirty="0" err="1"/>
              <a:t>Accuracy</a:t>
            </a:r>
            <a:r>
              <a:rPr lang="nn-NO" sz="2000" dirty="0"/>
              <a:t> score </a:t>
            </a:r>
            <a:r>
              <a:rPr lang="nn-NO" sz="2000" dirty="0" err="1"/>
              <a:t>achieved</a:t>
            </a:r>
            <a:r>
              <a:rPr lang="nn-NO" sz="2000" dirty="0"/>
              <a:t> 87.95% </a:t>
            </a:r>
          </a:p>
          <a:p>
            <a:pPr marL="0" indent="0">
              <a:buNone/>
            </a:pPr>
            <a:endParaRPr lang="nn-NO" sz="2000" dirty="0"/>
          </a:p>
          <a:p>
            <a:r>
              <a:rPr lang="nn-NO" sz="2000" dirty="0"/>
              <a:t>KNN : </a:t>
            </a:r>
            <a:r>
              <a:rPr lang="nn-NO" sz="2000" dirty="0" err="1"/>
              <a:t>Accuracy</a:t>
            </a:r>
            <a:r>
              <a:rPr lang="nn-NO" sz="2000" dirty="0"/>
              <a:t> score </a:t>
            </a:r>
            <a:r>
              <a:rPr lang="nn-NO" sz="2000" dirty="0" err="1"/>
              <a:t>achieved</a:t>
            </a:r>
            <a:r>
              <a:rPr lang="nn-NO" sz="2000" dirty="0"/>
              <a:t> 81.67% </a:t>
            </a:r>
            <a:endParaRPr lang="nn-NO" sz="2000">
              <a:cs typeface="Calibri"/>
            </a:endParaRPr>
          </a:p>
          <a:p>
            <a:pPr marL="0" indent="0">
              <a:buNone/>
            </a:pPr>
            <a:endParaRPr lang="nn-NO" sz="2000" dirty="0"/>
          </a:p>
          <a:p>
            <a:r>
              <a:rPr lang="en-US" sz="2000" dirty="0"/>
              <a:t>Decision Tree Classifier</a:t>
            </a:r>
            <a:r>
              <a:rPr lang="en-US" sz="2000" b="1" dirty="0"/>
              <a:t> </a:t>
            </a:r>
            <a:r>
              <a:rPr lang="nn-NO" sz="2000" dirty="0"/>
              <a:t>: </a:t>
            </a:r>
            <a:r>
              <a:rPr lang="nn-NO" sz="2000" dirty="0" err="1"/>
              <a:t>Accuracy</a:t>
            </a:r>
            <a:r>
              <a:rPr lang="nn-NO" sz="2000" dirty="0"/>
              <a:t> score </a:t>
            </a:r>
            <a:r>
              <a:rPr lang="nn-NO" sz="2000" dirty="0" err="1"/>
              <a:t>achieved</a:t>
            </a:r>
            <a:r>
              <a:rPr lang="nn-NO" sz="2000" dirty="0"/>
              <a:t> 77.35%  </a:t>
            </a:r>
            <a:endParaRPr lang="nn-NO" sz="2000" dirty="0">
              <a:cs typeface="Calibri"/>
            </a:endParaRPr>
          </a:p>
          <a:p>
            <a:r>
              <a:rPr lang="nn-NO" sz="2000" dirty="0">
                <a:cs typeface="Calibri"/>
              </a:rPr>
              <a:t>Random Forest </a:t>
            </a:r>
            <a:r>
              <a:rPr lang="nn-NO" sz="2000" dirty="0" err="1">
                <a:cs typeface="Calibri"/>
              </a:rPr>
              <a:t>Classifier</a:t>
            </a:r>
            <a:r>
              <a:rPr lang="nn-NO" sz="2000" dirty="0">
                <a:cs typeface="Calibri"/>
              </a:rPr>
              <a:t> : </a:t>
            </a:r>
            <a:r>
              <a:rPr lang="nn-NO" sz="2000" dirty="0" err="1">
                <a:cs typeface="Calibri"/>
              </a:rPr>
              <a:t>Accuracy</a:t>
            </a:r>
            <a:r>
              <a:rPr lang="nn-NO" sz="2000" dirty="0">
                <a:cs typeface="Calibri"/>
              </a:rPr>
              <a:t> scor </a:t>
            </a:r>
            <a:r>
              <a:rPr lang="nn-NO" sz="2000" dirty="0" err="1">
                <a:cs typeface="Calibri"/>
              </a:rPr>
              <a:t>achieved</a:t>
            </a:r>
            <a:r>
              <a:rPr lang="nn-NO" sz="2000" dirty="0">
                <a:cs typeface="Calibri"/>
              </a:rPr>
              <a:t> 90.51%</a:t>
            </a:r>
          </a:p>
          <a:p>
            <a:pPr marL="0" indent="0">
              <a:buNone/>
            </a:pPr>
            <a:endParaRPr lang="en-IN"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198749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000" dirty="0"/>
          </a:p>
          <a:p>
            <a:r>
              <a:rPr lang="en-US" sz="2000" dirty="0"/>
              <a:t>No Normalization needed.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3 feature were excluded like mobile numbers of customer &amp; median amount for recharge in last 30/90 days as its value with outliers after applying outliers reducing technique.</a:t>
            </a:r>
          </a:p>
          <a:p>
            <a:endParaRPr lang="en-US" sz="2000" dirty="0"/>
          </a:p>
          <a:p>
            <a:r>
              <a:rPr lang="en-US" sz="2000" dirty="0"/>
              <a:t>Cross Validation used to picked best features.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Best Accuracy achieved as 90.51% </a:t>
            </a:r>
            <a:endParaRPr lang="en-US" sz="2000" dirty="0">
              <a:cs typeface="Calibri"/>
            </a:endParaRPr>
          </a:p>
          <a:p>
            <a:endParaRPr lang="en-US" sz="2000" dirty="0"/>
          </a:p>
          <a:p>
            <a:r>
              <a:rPr lang="en-US" sz="2000" dirty="0"/>
              <a:t>So far the best estimator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8777455"/>
      </p:ext>
    </p:extLst>
  </p:cSld>
  <p:clrMapOvr>
    <a:masterClrMapping/>
  </p:clrMapOvr>
  <p:transition spd="slow">
    <p:cover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426</Words>
  <Application>Microsoft Office PowerPoint</Application>
  <PresentationFormat>On-screen Show (4:3)</PresentationFormat>
  <Paragraphs>80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Ion</vt:lpstr>
      <vt:lpstr>Machine Learning For Micro-Credit Loans</vt:lpstr>
      <vt:lpstr>Data Set</vt:lpstr>
      <vt:lpstr>Problem Statement</vt:lpstr>
      <vt:lpstr>Data Exploration &amp; Facts</vt:lpstr>
      <vt:lpstr>Attribute’s Correlation &amp; Recommendations</vt:lpstr>
      <vt:lpstr>Requirement of Machine Learning</vt:lpstr>
      <vt:lpstr>Supervised Learning methods :</vt:lpstr>
      <vt:lpstr>Model Training Using Numbers Of Folds = 4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Micro-Credit Finance</dc:title>
  <dc:creator>harshad joshi</dc:creator>
  <cp:lastModifiedBy>harshad joshi</cp:lastModifiedBy>
  <cp:revision>99</cp:revision>
  <dcterms:created xsi:type="dcterms:W3CDTF">2020-09-21T12:20:06Z</dcterms:created>
  <dcterms:modified xsi:type="dcterms:W3CDTF">2021-11-26T06:57:48Z</dcterms:modified>
</cp:coreProperties>
</file>