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3" r:id="rId11"/>
    <p:sldId id="265" r:id="rId12"/>
    <p:sldId id="264" r:id="rId13"/>
    <p:sldId id="266" r:id="rId14"/>
    <p:sldId id="267" r:id="rId15"/>
    <p:sldId id="269" r:id="rId16"/>
    <p:sldId id="278" r:id="rId17"/>
    <p:sldId id="270" r:id="rId18"/>
    <p:sldId id="271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CEC86-5FA0-4CB1-8748-D46715119EED}" v="501" dt="2022-01-29T12:30:46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2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9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77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3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3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7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7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8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7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385"/>
            <a:ext cx="7772400" cy="1812240"/>
          </a:xfrm>
        </p:spPr>
        <p:txBody>
          <a:bodyPr lIns="45720" tIns="45720" rIns="228600" bIns="45720" anchor="b">
            <a:normAutofit fontScale="9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en-US" sz="4400" b="1" dirty="0">
                <a:latin typeface="Berlin Sans FB Demi"/>
              </a:rPr>
              <a:t>Flight Price </a:t>
            </a:r>
            <a:br>
              <a:rPr lang="en-US" sz="4400" b="1" dirty="0">
                <a:latin typeface="Berlin Sans FB Demi"/>
              </a:rPr>
            </a:br>
            <a:r>
              <a:rPr lang="en-US" sz="4400" b="1" dirty="0">
                <a:latin typeface="Berlin Sans FB Demi"/>
              </a:rPr>
              <a:t>Prediction </a:t>
            </a:r>
            <a:br>
              <a:rPr lang="en-US" sz="4400" b="1" dirty="0">
                <a:latin typeface="Berlin Sans FB Demi"/>
              </a:rPr>
            </a:br>
            <a:r>
              <a:rPr lang="en-US" sz="4400" b="1" dirty="0">
                <a:latin typeface="Berlin Sans FB Demi"/>
              </a:rPr>
              <a:t>Project</a:t>
            </a:r>
            <a:endParaRPr lang="en-US" sz="4400" dirty="0">
              <a:latin typeface="Berlin Sans FB Dem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448" y="4790562"/>
            <a:ext cx="6400800" cy="1752600"/>
          </a:xfrm>
        </p:spPr>
        <p:txBody>
          <a:bodyPr lIns="45720" tIns="45720" rIns="246888" bIns="4572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Submitted by:</a:t>
            </a:r>
          </a:p>
          <a:p>
            <a:r>
              <a:rPr lang="en-US" b="1" dirty="0"/>
              <a:t>Rohan V </a:t>
            </a:r>
            <a:r>
              <a:rPr lang="en-US" b="1" dirty="0" err="1"/>
              <a:t>Borade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 lIns="91440" tIns="45720" rIns="91440" bIns="45720" anchor="t">
            <a:normAutofit/>
          </a:bodyPr>
          <a:lstStyle/>
          <a:p>
            <a:pPr lvl="0"/>
            <a:r>
              <a:rPr lang="en-US" sz="2000" dirty="0">
                <a:latin typeface="Arial"/>
                <a:cs typeface="Arial"/>
              </a:rPr>
              <a:t>Encoding variables with object data type: We have encoded “Stops” manually and used </a:t>
            </a:r>
            <a:r>
              <a:rPr lang="en-US" sz="2000" dirty="0" err="1">
                <a:latin typeface="Arial"/>
                <a:cs typeface="Arial"/>
              </a:rPr>
              <a:t>LabelEncoder</a:t>
            </a:r>
            <a:r>
              <a:rPr lang="en-US" sz="2000" dirty="0">
                <a:latin typeface="Arial"/>
                <a:cs typeface="Arial"/>
              </a:rPr>
              <a:t> for other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4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000" dirty="0">
                <a:latin typeface="Arial"/>
                <a:cs typeface="Arial"/>
              </a:rPr>
              <a:t>We also observed outliers and skewness in data for which we used z-score method and log transformation to deal with it. In this process we faces a data loss of 1.005%.</a:t>
            </a:r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54664A-6A11-4D47-BB81-5E8A1152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25" y="1289149"/>
            <a:ext cx="7520529" cy="3211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64936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b="1" dirty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59749"/>
            <a:ext cx="7511472" cy="434231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Making our Data ready for model Building phase we will first separate target variable from other features. Then use </a:t>
            </a:r>
            <a:r>
              <a:rPr lang="en-US" sz="2400" dirty="0" err="1">
                <a:latin typeface="Arial"/>
                <a:cs typeface="Arial"/>
              </a:rPr>
              <a:t>StandardScaler</a:t>
            </a:r>
            <a:r>
              <a:rPr lang="en-US" sz="2400" dirty="0">
                <a:latin typeface="Arial"/>
                <a:cs typeface="Arial"/>
              </a:rPr>
              <a:t> to scale data and use </a:t>
            </a:r>
            <a:r>
              <a:rPr lang="en-US" sz="2400" dirty="0" err="1">
                <a:latin typeface="Arial"/>
                <a:cs typeface="Arial"/>
              </a:rPr>
              <a:t>train_test_split</a:t>
            </a:r>
            <a:r>
              <a:rPr lang="en-US" sz="2400" dirty="0">
                <a:latin typeface="Arial"/>
                <a:cs typeface="Arial"/>
              </a:rPr>
              <a:t> to split data into train and test to make it ready for model.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For </a:t>
            </a:r>
            <a:r>
              <a:rPr lang="en-US" sz="2400" dirty="0" err="1">
                <a:latin typeface="Arial"/>
                <a:cs typeface="Arial"/>
              </a:rPr>
              <a:t>train_test_split</a:t>
            </a:r>
            <a:r>
              <a:rPr lang="en-US" sz="2400" dirty="0">
                <a:latin typeface="Arial"/>
                <a:cs typeface="Arial"/>
              </a:rPr>
              <a:t> we found the best random state by running a loop on linear regression and checking for best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819690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b="1" dirty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10324"/>
            <a:ext cx="7511472" cy="4191736"/>
          </a:xfrm>
        </p:spPr>
        <p:txBody>
          <a:bodyPr lIns="91440" tIns="45720" rIns="91440" bIns="45720" anchor="t"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Algorithms used are:</a:t>
            </a:r>
          </a:p>
          <a:p>
            <a:pPr>
              <a:buNone/>
            </a:pPr>
            <a:endParaRPr lang="en-US" sz="1200" dirty="0">
              <a:latin typeface="Arial"/>
              <a:cs typeface="Arial"/>
            </a:endParaRPr>
          </a:p>
          <a:p>
            <a:pPr lvl="0"/>
            <a:r>
              <a:rPr lang="en-US" sz="2800" dirty="0">
                <a:latin typeface="Arial"/>
                <a:cs typeface="Arial"/>
              </a:rPr>
              <a:t>Linear Regression</a:t>
            </a:r>
          </a:p>
          <a:p>
            <a:pPr lvl="0"/>
            <a:r>
              <a:rPr lang="en-US" sz="2800" dirty="0">
                <a:latin typeface="Arial"/>
                <a:cs typeface="Arial"/>
              </a:rPr>
              <a:t>Decision Tree Regressor</a:t>
            </a:r>
          </a:p>
          <a:p>
            <a:pPr lvl="0"/>
            <a:r>
              <a:rPr lang="en-US" sz="2800" dirty="0">
                <a:latin typeface="Arial"/>
                <a:cs typeface="Arial"/>
              </a:rPr>
              <a:t>SVR</a:t>
            </a:r>
          </a:p>
          <a:p>
            <a:r>
              <a:rPr lang="en-US" sz="2800" dirty="0" err="1">
                <a:latin typeface="Arial"/>
                <a:cs typeface="Arial"/>
              </a:rPr>
              <a:t>Rigde</a:t>
            </a:r>
            <a:endParaRPr lang="en-US" sz="2800">
              <a:latin typeface="Arial"/>
              <a:cs typeface="Arial"/>
            </a:endParaRPr>
          </a:p>
          <a:p>
            <a:pPr lvl="0"/>
            <a:r>
              <a:rPr lang="en-US" sz="2800" dirty="0">
                <a:latin typeface="Arial"/>
                <a:cs typeface="Arial"/>
              </a:rPr>
              <a:t>Random Forest Regressor</a:t>
            </a:r>
          </a:p>
          <a:p>
            <a:r>
              <a:rPr lang="en-US" sz="2800" dirty="0">
                <a:latin typeface="Arial"/>
                <a:cs typeface="Arial"/>
              </a:rPr>
              <a:t>XGB Regressor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9A8C96-7217-4B00-BB11-BEF38F20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5" y="834306"/>
            <a:ext cx="7506839" cy="5408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72AC74-B121-49E2-8055-E1B1EDE9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9" y="707150"/>
            <a:ext cx="8081759" cy="5128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1671"/>
            <a:ext cx="7511473" cy="847066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Choosing Best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314"/>
            <a:ext cx="8229600" cy="5013686"/>
          </a:xfrm>
        </p:spPr>
        <p:txBody>
          <a:bodyPr lIns="91440" tIns="45720" rIns="91440" bIns="45720" anchor="t"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Arial"/>
                <a:cs typeface="Arial"/>
              </a:rPr>
              <a:t>Checking the R2 score of the various model to finalize the which model is learning maximum  pattern of the data set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>
              <a:latin typeface="Rockwell"/>
              <a:cs typeface="Arial"/>
            </a:endParaRPr>
          </a:p>
          <a:p>
            <a:pPr>
              <a:buNone/>
            </a:pPr>
            <a:r>
              <a:rPr lang="en-US" sz="2400" dirty="0">
                <a:latin typeface="Rockwell"/>
                <a:cs typeface="Arial"/>
              </a:rPr>
              <a:t>     </a:t>
            </a:r>
            <a:r>
              <a:rPr lang="en-US" sz="2400" dirty="0">
                <a:latin typeface="Arial"/>
                <a:cs typeface="Arial"/>
              </a:rPr>
              <a:t>Looking the various metrics we conclude “</a:t>
            </a:r>
            <a:r>
              <a:rPr lang="en-US" sz="2400" b="1" dirty="0">
                <a:latin typeface="Arial"/>
                <a:cs typeface="Arial"/>
              </a:rPr>
              <a:t>Random Forest Model</a:t>
            </a:r>
            <a:r>
              <a:rPr lang="en-US" sz="2400" dirty="0">
                <a:latin typeface="Arial"/>
                <a:cs typeface="Arial"/>
              </a:rPr>
              <a:t>” as our best model and hence we will now tune our model.</a:t>
            </a:r>
            <a:endParaRPr lang="en-US" sz="2400">
              <a:latin typeface="Arial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25C2DDC-4F48-4CC7-BA66-0D425FFB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6" y="2466660"/>
            <a:ext cx="3660337" cy="2349028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65F6AD-57C7-49AA-8008-D84CBC14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951" y="2386002"/>
            <a:ext cx="3523452" cy="2510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14361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Choosing Best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188"/>
            <a:ext cx="8229600" cy="4260812"/>
          </a:xfrm>
        </p:spPr>
        <p:txBody>
          <a:bodyPr lIns="91440" tIns="45720" rIns="91440" bIns="45720" anchor="t"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A296E2-958F-4BBE-A895-B4638584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9" y="1481078"/>
            <a:ext cx="3537140" cy="3403054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3E8312-93B1-427F-B1B2-AB2001E1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96" y="1485376"/>
            <a:ext cx="3537140" cy="3421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BB8C6-09A9-43EC-968E-83FE2E1A4236}"/>
              </a:ext>
            </a:extLst>
          </p:cNvPr>
          <p:cNvSpPr txBox="1"/>
          <p:nvPr/>
        </p:nvSpPr>
        <p:spPr>
          <a:xfrm>
            <a:off x="3629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25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F5DDE60-8267-4AFA-AE11-E78132514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4" y="420837"/>
            <a:ext cx="8229600" cy="3267463"/>
          </a:xfr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FFFC67-DB8E-4EC6-8754-51F7F0B4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7" y="3811468"/>
            <a:ext cx="8218648" cy="25750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94869"/>
            <a:ext cx="7511473" cy="737558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b="1" u="sng" dirty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 lIns="91440" tIns="45720" rIns="91440" bIns="45720" anchor="t">
            <a:normAutofit fontScale="32500" lnSpcReduction="20000"/>
          </a:bodyPr>
          <a:lstStyle/>
          <a:p>
            <a:endParaRPr lang="en-US" dirty="0">
              <a:latin typeface="Arial"/>
              <a:cs typeface="Arial"/>
            </a:endParaRPr>
          </a:p>
          <a:p>
            <a:r>
              <a:rPr lang="en-US" sz="6200" dirty="0">
                <a:latin typeface="Arial"/>
                <a:cs typeface="Arial"/>
              </a:rPr>
              <a:t>First, we collected data on flight ticket prices from “yatra.com”, it was done by using Web scraping. The framework used for web scraping was Selenium. </a:t>
            </a:r>
          </a:p>
          <a:p>
            <a:endParaRPr lang="en-US" sz="6200" dirty="0">
              <a:latin typeface="Arial"/>
              <a:cs typeface="Arial"/>
            </a:endParaRPr>
          </a:p>
          <a:p>
            <a:r>
              <a:rPr lang="en-US" sz="6200" dirty="0">
                <a:latin typeface="Arial"/>
                <a:cs typeface="Arial"/>
              </a:rPr>
              <a:t>Then the scrapped data was saved in a csv file to use it for modeling purpose.</a:t>
            </a:r>
          </a:p>
          <a:p>
            <a:endParaRPr lang="en-US" sz="6200" dirty="0">
              <a:latin typeface="Arial"/>
              <a:cs typeface="Arial"/>
            </a:endParaRPr>
          </a:p>
          <a:p>
            <a:r>
              <a:rPr lang="en-US" sz="6200" dirty="0">
                <a:latin typeface="Arial"/>
                <a:cs typeface="Arial"/>
              </a:rPr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>
                <a:latin typeface="Arial"/>
                <a:cs typeface="Arial"/>
              </a:rPr>
              <a:t> Flights from Bangalore and Jammu have higher prices. 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>
                <a:latin typeface="Arial"/>
                <a:cs typeface="Arial"/>
              </a:rPr>
              <a:t>Flights with longer route i.e. high number of stops have high prices. 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>
                <a:latin typeface="Arial"/>
                <a:cs typeface="Arial"/>
              </a:rPr>
              <a:t>Also, prices of flight in next month are high as compared to those in coming months. 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>
                <a:latin typeface="Arial"/>
                <a:cs typeface="Arial"/>
              </a:rPr>
              <a:t>From the given data we can also conclude that </a:t>
            </a:r>
            <a:r>
              <a:rPr lang="en-US" sz="6200" dirty="0" err="1">
                <a:latin typeface="Arial"/>
                <a:cs typeface="Arial"/>
              </a:rPr>
              <a:t>AirIndia</a:t>
            </a:r>
            <a:r>
              <a:rPr lang="en-US" sz="6200" dirty="0">
                <a:latin typeface="Arial"/>
                <a:cs typeface="Arial"/>
              </a:rPr>
              <a:t> and </a:t>
            </a:r>
            <a:r>
              <a:rPr lang="en-US" sz="6200" dirty="0" err="1">
                <a:latin typeface="Arial"/>
                <a:cs typeface="Arial"/>
              </a:rPr>
              <a:t>vistara</a:t>
            </a:r>
            <a:r>
              <a:rPr lang="en-US" sz="6200" dirty="0">
                <a:latin typeface="Arial"/>
                <a:cs typeface="Arial"/>
              </a:rPr>
              <a:t> flights are expensive as compared to other flights.</a:t>
            </a:r>
          </a:p>
          <a:p>
            <a:pPr marL="514350" indent="-514350">
              <a:buNone/>
            </a:pPr>
            <a:endParaRPr lang="en-US" sz="6200" dirty="0">
              <a:latin typeface="Arial"/>
              <a:cs typeface="Arial"/>
            </a:endParaRPr>
          </a:p>
          <a:p>
            <a:r>
              <a:rPr lang="en-US" sz="6200" dirty="0">
                <a:latin typeface="Arial"/>
                <a:cs typeface="Arial"/>
              </a:rPr>
              <a:t>The model build after hyper-parametric tuning gives an accuracy for 90.25%</a:t>
            </a:r>
          </a:p>
          <a:p>
            <a:endParaRPr lang="en-US" sz="6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86"/>
            <a:ext cx="8229600" cy="6126114"/>
          </a:xfrm>
        </p:spPr>
        <p:txBody>
          <a:bodyPr lIns="91440" tIns="45720" rIns="91440" bIns="45720" anchor="t">
            <a:normAutofit fontScale="62500" lnSpcReduction="20000"/>
          </a:bodyPr>
          <a:lstStyle/>
          <a:p>
            <a:r>
              <a:rPr lang="en-US" sz="3400" dirty="0">
                <a:latin typeface="Arial"/>
                <a:cs typeface="Arial"/>
              </a:rPr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sz="3400" dirty="0">
              <a:latin typeface="Arial"/>
              <a:cs typeface="Arial"/>
            </a:endParaRPr>
          </a:p>
          <a:p>
            <a:r>
              <a:rPr lang="en-US" sz="3400" dirty="0">
                <a:latin typeface="Arial"/>
                <a:cs typeface="Arial"/>
              </a:rPr>
              <a:t>Since the data keeps changing we cannot fully rely on this project in the distant future we need to update it with </a:t>
            </a:r>
            <a:r>
              <a:rPr lang="en-US" sz="3400" dirty="0" err="1">
                <a:latin typeface="Arial"/>
                <a:cs typeface="Arial"/>
              </a:rPr>
              <a:t>updation</a:t>
            </a:r>
            <a:r>
              <a:rPr lang="en-US" sz="3400" dirty="0">
                <a:latin typeface="Arial"/>
                <a:cs typeface="Arial"/>
              </a:rPr>
              <a:t> in data</a:t>
            </a:r>
          </a:p>
          <a:p>
            <a:endParaRPr lang="en-US" sz="3400" dirty="0">
              <a:latin typeface="Arial"/>
              <a:cs typeface="Arial"/>
            </a:endParaRPr>
          </a:p>
          <a:p>
            <a:r>
              <a:rPr lang="en-US" sz="3400" dirty="0">
                <a:latin typeface="Arial"/>
                <a:cs typeface="Arial"/>
              </a:rPr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sz="3400" dirty="0">
              <a:latin typeface="Arial"/>
              <a:cs typeface="Arial"/>
            </a:endParaRPr>
          </a:p>
          <a:p>
            <a:r>
              <a:rPr lang="en-US" sz="3400" dirty="0">
                <a:latin typeface="Arial"/>
                <a:cs typeface="Arial"/>
              </a:rPr>
              <a:t>This project is done with limited resources and can be made more efficient in future..  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30605"/>
            <a:ext cx="7511473" cy="1312480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472287"/>
            <a:ext cx="7511472" cy="3835833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sz="2000" dirty="0">
                <a:latin typeface="Arial"/>
                <a:cs typeface="Arial"/>
              </a:rPr>
              <a:t> Anyone who has booked a flight ticket knows how unexpectedly the prices vary. The cheapest available ticket on a given flight gets more and less expensive over time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In first phase we have to collect data of flights ticket from online websites. Here data is collected from “www.yatra.com” website using Selenium technique.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Our goal is to build a regression model to predict price of flight ticket.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We have also performed the EDA to gain insights of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7281"/>
            <a:ext cx="8229600" cy="1962036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sz="6600" dirty="0">
                <a:latin typeface="Arial Black"/>
                <a:ea typeface="Microsoft YaHei"/>
              </a:rPr>
              <a:t>Thank you</a:t>
            </a:r>
            <a:endParaRPr lang="en-US">
              <a:latin typeface="Arial Black"/>
              <a:ea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81" y="226425"/>
            <a:ext cx="7511473" cy="641738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Data Set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32" y="948119"/>
            <a:ext cx="8133780" cy="2295033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800" dirty="0">
                <a:latin typeface="Arial"/>
                <a:cs typeface="Arial"/>
              </a:rPr>
              <a:t> </a:t>
            </a:r>
            <a:r>
              <a:rPr lang="en-US" sz="1600" dirty="0">
                <a:latin typeface="Arial"/>
                <a:cs typeface="Arial"/>
              </a:rPr>
              <a:t>Features: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Name: name of Airline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Date: date of journey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Departure: time of departure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Arrival: time of arrival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Source: the source from which service begins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Destination: the destination where service ends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Stops: total number of stops between source and destination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Duration: total duration of flight</a:t>
            </a:r>
            <a:endParaRPr lang="en-US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Arial"/>
                <a:cs typeface="Arial"/>
              </a:rPr>
              <a:t>Price: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1600" dirty="0">
                <a:latin typeface="Arial"/>
                <a:cs typeface="Arial"/>
              </a:rPr>
              <a:t>The dataset has no nu</a:t>
            </a:r>
            <a:r>
              <a:rPr lang="en-US" sz="1800" dirty="0">
                <a:latin typeface="Arial"/>
                <a:cs typeface="Arial"/>
              </a:rPr>
              <a:t>ll values.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Data Visualizations</a:t>
            </a:r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13FADF7-08A3-43AD-835E-C67C8705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0" y="1389426"/>
            <a:ext cx="8560865" cy="1943724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8C1547-89A3-4DB5-BC60-2690961F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01" y="3395750"/>
            <a:ext cx="8560864" cy="3091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DE0C73B-9F25-4CB8-99E2-9EA564BA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9" y="289854"/>
            <a:ext cx="7917498" cy="3417369"/>
          </a:xfrm>
          <a:prstGeom prst="rect">
            <a:avLst/>
          </a:prstGeom>
        </p:spPr>
      </p:pic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2460E95-4D75-479A-BC97-AF29FF96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9" y="3883562"/>
            <a:ext cx="3715091" cy="2554099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0273544-D839-401A-98FC-AA61CDB3F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69" y="3887513"/>
            <a:ext cx="3742469" cy="2546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C7F0B85-6BA4-4D12-A16C-0F500972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4" y="427761"/>
            <a:ext cx="4536407" cy="307311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AF06C7E-7CC1-4F37-AC5C-45674679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933" y="3542767"/>
            <a:ext cx="4426900" cy="315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67491"/>
            <a:ext cx="7511473" cy="915511"/>
          </a:xfrm>
        </p:spPr>
        <p:txBody>
          <a:bodyPr lIns="91440" tIns="45720" rIns="91440" bIns="4572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610" algn="ctr"/>
            <a:r>
              <a:rPr lang="en-US" dirty="0"/>
              <a:t>Data Pre-Processing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472288"/>
            <a:ext cx="7511472" cy="4629772"/>
          </a:xfrm>
        </p:spPr>
        <p:txBody>
          <a:bodyPr lIns="91440" tIns="45720" rIns="91440" bIns="45720" anchor="t">
            <a:normAutofit/>
          </a:bodyPr>
          <a:lstStyle/>
          <a:p>
            <a:pPr lvl="0"/>
            <a:r>
              <a:rPr lang="en-US" sz="2000" dirty="0">
                <a:latin typeface="Arial"/>
                <a:cs typeface="Arial"/>
              </a:rPr>
              <a:t>First we will clean price column by removing ‘,’ and changing it’s data type to </a:t>
            </a:r>
            <a:r>
              <a:rPr lang="en-US" sz="2000" dirty="0" err="1">
                <a:latin typeface="Arial"/>
                <a:cs typeface="Arial"/>
              </a:rPr>
              <a:t>‘int</a:t>
            </a:r>
            <a:r>
              <a:rPr lang="en-US" sz="2000" dirty="0">
                <a:latin typeface="Arial"/>
                <a:cs typeface="Arial"/>
              </a:rPr>
              <a:t>’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A9DCBB-09A7-4843-B926-98CF8C08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8" y="2579310"/>
            <a:ext cx="4413211" cy="3424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2200CB-632E-4FBF-9406-77B427E5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96" y="1801823"/>
            <a:ext cx="3851978" cy="2761564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8D9C8D-6797-4717-A17D-56B5298A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48" y="1780939"/>
            <a:ext cx="3783535" cy="2775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lIns="91440" tIns="45720" rIns="91440" bIns="45720" anchor="t">
            <a:normAutofit/>
          </a:bodyPr>
          <a:lstStyle/>
          <a:p>
            <a:pPr lvl="0"/>
            <a:r>
              <a:rPr lang="en-US" sz="2000" dirty="0">
                <a:latin typeface="Arial"/>
                <a:cs typeface="Arial"/>
              </a:rPr>
              <a:t>After executing the above lines of code we will get 8 new columns </a:t>
            </a:r>
            <a:r>
              <a:rPr lang="en-US" sz="2000" dirty="0" err="1">
                <a:latin typeface="Arial"/>
                <a:cs typeface="Arial"/>
              </a:rPr>
              <a:t>Dep_time_hours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Dep_time_min</a:t>
            </a:r>
            <a:r>
              <a:rPr lang="en-US" sz="2000" dirty="0">
                <a:latin typeface="Arial"/>
                <a:cs typeface="Arial"/>
              </a:rPr>
              <a:t>,  </a:t>
            </a:r>
            <a:r>
              <a:rPr lang="en-US" sz="2000" dirty="0" err="1">
                <a:latin typeface="Arial"/>
                <a:cs typeface="Arial"/>
              </a:rPr>
              <a:t>Duration_hours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Duration_min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Arrival_time_hours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Arrival_time_min</a:t>
            </a:r>
            <a:r>
              <a:rPr lang="en-US" sz="2000" dirty="0">
                <a:latin typeface="Arial"/>
                <a:cs typeface="Arial"/>
              </a:rPr>
              <a:t>, day and month. Each feature now has integer data type. Since all the </a:t>
            </a:r>
            <a:r>
              <a:rPr lang="en-US" sz="2000" dirty="0" err="1">
                <a:latin typeface="Arial"/>
                <a:cs typeface="Arial"/>
              </a:rPr>
              <a:t>usefull</a:t>
            </a:r>
            <a:r>
              <a:rPr lang="en-US" sz="2000" dirty="0">
                <a:latin typeface="Arial"/>
                <a:cs typeface="Arial"/>
              </a:rPr>
              <a:t> information is now extracted we can drop previous columns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CBD1C7C3-23B4-415A-8B51-14EFF53C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0" y="2918574"/>
            <a:ext cx="8191271" cy="33752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194</TotalTime>
  <Words>769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Mesh</vt:lpstr>
      <vt:lpstr>Flight Price  Prediction  Project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Choosing Best Model</vt:lpstr>
      <vt:lpstr>Choosing Best Model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Rajeev</cp:lastModifiedBy>
  <cp:revision>288</cp:revision>
  <dcterms:created xsi:type="dcterms:W3CDTF">2006-08-16T00:00:00Z</dcterms:created>
  <dcterms:modified xsi:type="dcterms:W3CDTF">2022-01-29T12:32:10Z</dcterms:modified>
</cp:coreProperties>
</file>