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3715A2-E08F-4203-801E-E01C5A0913AE}" v="215" dt="2021-11-12T07:41:08.131"/>
    <p1510:client id="{1A91D7D7-087C-49C2-8FB7-5C6335345B20}" v="34" dt="2021-11-12T13:01:08.319"/>
    <p1510:client id="{374A2FA9-93A9-423D-9273-4E231AF66317}" v="514" dt="2021-11-12T08:32:19.741"/>
    <p1510:client id="{4B02C173-520A-47B3-B774-157A30D1E88A}" v="1914" dt="2021-11-12T12:55:49.3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02110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816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96731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21415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309320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11/12/2021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04826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11/12/2021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56933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27012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80405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3409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03998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509A250-FF31-4206-8172-F9D3106AACB1}" type="datetimeFigureOut">
              <a:rPr lang="en-US" dirty="0"/>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31876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509A250-FF31-4206-8172-F9D3106AACB1}" type="datetimeFigureOut">
              <a:rPr lang="en-US" dirty="0"/>
              <a:t>11/12/2021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52248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11/12/2021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11241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11/12/2021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7709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11/12/2021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59418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2188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11/12/2021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2441058996"/>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GB" sz="6500" dirty="0">
                <a:solidFill>
                  <a:schemeClr val="accent1"/>
                </a:solidFill>
                <a:cs typeface="Calibri Light"/>
              </a:rPr>
            </a:br>
            <a:r>
              <a:rPr lang="en-GB" sz="6500" dirty="0">
                <a:solidFill>
                  <a:schemeClr val="accent1"/>
                </a:solidFill>
                <a:cs typeface="Calibri Light"/>
              </a:rPr>
              <a:t>Project :Customer Retention Cas</a:t>
            </a:r>
            <a:r>
              <a:rPr lang="en-GB" sz="6600" dirty="0">
                <a:solidFill>
                  <a:schemeClr val="accent1"/>
                </a:solidFill>
                <a:cs typeface="Calibri Light"/>
              </a:rPr>
              <a:t>e</a:t>
            </a:r>
            <a:r>
              <a:rPr lang="en-GB" sz="6500" dirty="0">
                <a:solidFill>
                  <a:schemeClr val="accent1"/>
                </a:solidFill>
                <a:cs typeface="Calibri Light"/>
              </a:rPr>
              <a:t> Study</a:t>
            </a:r>
          </a:p>
        </p:txBody>
      </p:sp>
      <p:sp>
        <p:nvSpPr>
          <p:cNvPr id="5" name="Subtitle 2">
            <a:extLst>
              <a:ext uri="{FF2B5EF4-FFF2-40B4-BE49-F238E27FC236}">
                <a16:creationId xmlns:a16="http://schemas.microsoft.com/office/drawing/2014/main" id="{42A452FE-DD5D-439F-98E3-4A3A6F11DCB8}"/>
              </a:ext>
            </a:extLst>
          </p:cNvPr>
          <p:cNvSpPr>
            <a:spLocks noGrp="1"/>
          </p:cNvSpPr>
          <p:nvPr/>
        </p:nvSpPr>
        <p:spPr>
          <a:xfrm>
            <a:off x="5908254" y="6227032"/>
            <a:ext cx="6229771" cy="504056"/>
          </a:xfrm>
          <a:prstGeom prst="rect">
            <a:avLst/>
          </a:prstGeom>
          <a:ln>
            <a:noFill/>
          </a:ln>
        </p:spPr>
        <p:txBody>
          <a:bodyPr vert="horz" lIns="91440" tIns="45720" rIns="91440" bIns="45720" rtlCol="0" anchor="t">
            <a:normAutofit fontScale="40000" lnSpcReduction="2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3732" kern="1200" cap="none">
                <a:solidFill>
                  <a:schemeClr val="tx1"/>
                </a:solidFill>
                <a:effectLst/>
                <a:latin typeface="+mn-lt"/>
                <a:ea typeface="+mn-ea"/>
                <a:cs typeface="+mn-cs"/>
              </a:defRPr>
            </a:lvl1pPr>
            <a:lvl2pPr marL="812582"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1625163"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2437745"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3250326"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4062908"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4875489"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5688071"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6500652"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r>
              <a:rPr lang="en-US" sz="3700" b="1" i="1" dirty="0">
                <a:solidFill>
                  <a:srgbClr val="E05F2C"/>
                </a:solidFill>
              </a:rPr>
              <a:t>     </a:t>
            </a:r>
            <a:r>
              <a:rPr lang="en-US" sz="3700" b="1" i="1" dirty="0">
                <a:solidFill>
                  <a:srgbClr val="6E90FE"/>
                </a:solidFill>
              </a:rPr>
              <a:t>    </a:t>
            </a:r>
            <a:r>
              <a:rPr lang="en-US" sz="7000" b="1">
                <a:solidFill>
                  <a:schemeClr val="accent1"/>
                </a:solidFill>
                <a:latin typeface="+mj-lt"/>
                <a:ea typeface="+mj-ea"/>
                <a:cs typeface="Calibri Light"/>
              </a:rPr>
              <a:t>Presented by : Rohan V Borade</a:t>
            </a:r>
          </a:p>
        </p:txBody>
      </p:sp>
    </p:spTree>
    <p:extLst>
      <p:ext uri="{BB962C8B-B14F-4D97-AF65-F5344CB8AC3E}">
        <p14:creationId xmlns:p14="http://schemas.microsoft.com/office/powerpoint/2010/main" val="109857222"/>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4826A-28DA-43EB-AC23-740B32085A92}"/>
              </a:ext>
            </a:extLst>
          </p:cNvPr>
          <p:cNvSpPr>
            <a:spLocks noGrp="1"/>
          </p:cNvSpPr>
          <p:nvPr>
            <p:ph type="title"/>
          </p:nvPr>
        </p:nvSpPr>
        <p:spPr/>
        <p:txBody>
          <a:bodyPr/>
          <a:lstStyle/>
          <a:p>
            <a:pPr algn="ctr"/>
            <a:r>
              <a:rPr lang="en-US">
                <a:solidFill>
                  <a:schemeClr val="accent1"/>
                </a:solidFill>
                <a:ea typeface="+mj-lt"/>
                <a:cs typeface="+mj-lt"/>
              </a:rPr>
              <a:t>VISULIZATION</a:t>
            </a:r>
            <a:br>
              <a:rPr lang="en-US" dirty="0">
                <a:solidFill>
                  <a:schemeClr val="accent1"/>
                </a:solidFill>
                <a:ea typeface="+mj-lt"/>
                <a:cs typeface="+mj-lt"/>
              </a:rPr>
            </a:br>
            <a:r>
              <a:rPr lang="en-US">
                <a:solidFill>
                  <a:schemeClr val="accent1"/>
                </a:solidFill>
                <a:ea typeface="+mj-lt"/>
                <a:cs typeface="+mj-lt"/>
              </a:rPr>
              <a:t>(CHECKING SKEWENESS)</a:t>
            </a:r>
            <a:endParaRPr lang="en-GB">
              <a:solidFill>
                <a:schemeClr val="accent1"/>
              </a:solidFill>
              <a:ea typeface="+mj-lt"/>
              <a:cs typeface="+mj-lt"/>
            </a:endParaRPr>
          </a:p>
          <a:p>
            <a:endParaRPr lang="en-GB" dirty="0">
              <a:solidFill>
                <a:schemeClr val="accent1"/>
              </a:solidFill>
              <a:cs typeface="Calibri Light"/>
            </a:endParaRPr>
          </a:p>
        </p:txBody>
      </p:sp>
      <p:sp>
        <p:nvSpPr>
          <p:cNvPr id="3" name="Content Placeholder 2">
            <a:extLst>
              <a:ext uri="{FF2B5EF4-FFF2-40B4-BE49-F238E27FC236}">
                <a16:creationId xmlns:a16="http://schemas.microsoft.com/office/drawing/2014/main" id="{199A4C9E-5601-43C9-B19F-C200FFDEB872}"/>
              </a:ext>
            </a:extLst>
          </p:cNvPr>
          <p:cNvSpPr>
            <a:spLocks noGrp="1"/>
          </p:cNvSpPr>
          <p:nvPr>
            <p:ph idx="1"/>
          </p:nvPr>
        </p:nvSpPr>
        <p:spPr/>
        <p:txBody>
          <a:bodyPr vert="horz" lIns="91440" tIns="45720" rIns="91440" bIns="45720" rtlCol="0" anchor="t">
            <a:normAutofit/>
          </a:bodyPr>
          <a:lstStyle/>
          <a:p>
            <a:pPr>
              <a:lnSpc>
                <a:spcPct val="100000"/>
              </a:lnSpc>
              <a:spcBef>
                <a:spcPct val="20000"/>
              </a:spcBef>
              <a:spcAft>
                <a:spcPts val="600"/>
              </a:spcAft>
            </a:pPr>
            <a:r>
              <a:rPr lang="en-US">
                <a:ea typeface="+mn-lt"/>
                <a:cs typeface="+mn-lt"/>
              </a:rPr>
              <a:t>I will check how much skewness data contains.</a:t>
            </a:r>
          </a:p>
          <a:p>
            <a:pPr>
              <a:lnSpc>
                <a:spcPct val="100000"/>
              </a:lnSpc>
              <a:spcBef>
                <a:spcPct val="20000"/>
              </a:spcBef>
              <a:spcAft>
                <a:spcPts val="600"/>
              </a:spcAft>
            </a:pPr>
            <a:r>
              <a:rPr lang="en-US">
                <a:ea typeface="+mn-lt"/>
                <a:cs typeface="+mn-lt"/>
              </a:rPr>
              <a:t>Visualize through Histogram plot.</a:t>
            </a:r>
            <a:endParaRPr lang="en-GB"/>
          </a:p>
        </p:txBody>
      </p:sp>
      <p:pic>
        <p:nvPicPr>
          <p:cNvPr id="4" name="Picture 4" descr="Chart, histogram&#10;&#10;Description automatically generated">
            <a:extLst>
              <a:ext uri="{FF2B5EF4-FFF2-40B4-BE49-F238E27FC236}">
                <a16:creationId xmlns:a16="http://schemas.microsoft.com/office/drawing/2014/main" id="{DCD6F57A-0A23-4228-90E0-18319B4441F8}"/>
              </a:ext>
            </a:extLst>
          </p:cNvPr>
          <p:cNvPicPr>
            <a:picLocks noChangeAspect="1"/>
          </p:cNvPicPr>
          <p:nvPr/>
        </p:nvPicPr>
        <p:blipFill>
          <a:blip r:embed="rId2"/>
          <a:stretch>
            <a:fillRect/>
          </a:stretch>
        </p:blipFill>
        <p:spPr>
          <a:xfrm>
            <a:off x="7643004" y="2424266"/>
            <a:ext cx="3735237" cy="2239507"/>
          </a:xfrm>
          <a:prstGeom prst="rect">
            <a:avLst/>
          </a:prstGeom>
        </p:spPr>
      </p:pic>
      <p:pic>
        <p:nvPicPr>
          <p:cNvPr id="5" name="Picture 5" descr="Chart, histogram&#10;&#10;Description automatically generated">
            <a:extLst>
              <a:ext uri="{FF2B5EF4-FFF2-40B4-BE49-F238E27FC236}">
                <a16:creationId xmlns:a16="http://schemas.microsoft.com/office/drawing/2014/main" id="{07CC5E86-A1D3-4DDD-8983-63902B367116}"/>
              </a:ext>
            </a:extLst>
          </p:cNvPr>
          <p:cNvPicPr>
            <a:picLocks noChangeAspect="1"/>
          </p:cNvPicPr>
          <p:nvPr/>
        </p:nvPicPr>
        <p:blipFill>
          <a:blip r:embed="rId3"/>
          <a:stretch>
            <a:fillRect/>
          </a:stretch>
        </p:blipFill>
        <p:spPr>
          <a:xfrm>
            <a:off x="7686137" y="4777054"/>
            <a:ext cx="3634595" cy="1617100"/>
          </a:xfrm>
          <a:prstGeom prst="rect">
            <a:avLst/>
          </a:prstGeom>
        </p:spPr>
      </p:pic>
      <p:pic>
        <p:nvPicPr>
          <p:cNvPr id="6" name="Picture 6" descr="Chart, bar chart, histogram&#10;&#10;Description automatically generated">
            <a:extLst>
              <a:ext uri="{FF2B5EF4-FFF2-40B4-BE49-F238E27FC236}">
                <a16:creationId xmlns:a16="http://schemas.microsoft.com/office/drawing/2014/main" id="{723E320C-C19E-45E5-ACCF-4F74769EDBC0}"/>
              </a:ext>
            </a:extLst>
          </p:cNvPr>
          <p:cNvPicPr>
            <a:picLocks noChangeAspect="1"/>
          </p:cNvPicPr>
          <p:nvPr/>
        </p:nvPicPr>
        <p:blipFill>
          <a:blip r:embed="rId4"/>
          <a:stretch>
            <a:fillRect/>
          </a:stretch>
        </p:blipFill>
        <p:spPr>
          <a:xfrm>
            <a:off x="526211" y="2920123"/>
            <a:ext cx="3145766" cy="1981038"/>
          </a:xfrm>
          <a:prstGeom prst="rect">
            <a:avLst/>
          </a:prstGeom>
        </p:spPr>
      </p:pic>
      <p:pic>
        <p:nvPicPr>
          <p:cNvPr id="7" name="Picture 7" descr="Chart, histogram&#10;&#10;Description automatically generated">
            <a:extLst>
              <a:ext uri="{FF2B5EF4-FFF2-40B4-BE49-F238E27FC236}">
                <a16:creationId xmlns:a16="http://schemas.microsoft.com/office/drawing/2014/main" id="{2F031284-ACB2-489A-8FEA-9F1993174440}"/>
              </a:ext>
            </a:extLst>
          </p:cNvPr>
          <p:cNvPicPr>
            <a:picLocks noChangeAspect="1"/>
          </p:cNvPicPr>
          <p:nvPr/>
        </p:nvPicPr>
        <p:blipFill>
          <a:blip r:embed="rId5"/>
          <a:stretch>
            <a:fillRect/>
          </a:stretch>
        </p:blipFill>
        <p:spPr>
          <a:xfrm>
            <a:off x="4048665" y="3056649"/>
            <a:ext cx="3232030" cy="1607344"/>
          </a:xfrm>
          <a:prstGeom prst="rect">
            <a:avLst/>
          </a:prstGeom>
        </p:spPr>
      </p:pic>
      <p:pic>
        <p:nvPicPr>
          <p:cNvPr id="8" name="Picture 8" descr="Chart, histogram&#10;&#10;Description automatically generated">
            <a:extLst>
              <a:ext uri="{FF2B5EF4-FFF2-40B4-BE49-F238E27FC236}">
                <a16:creationId xmlns:a16="http://schemas.microsoft.com/office/drawing/2014/main" id="{B7C02233-C5EB-4E37-9C06-9B4F180F8725}"/>
              </a:ext>
            </a:extLst>
          </p:cNvPr>
          <p:cNvPicPr>
            <a:picLocks noChangeAspect="1"/>
          </p:cNvPicPr>
          <p:nvPr/>
        </p:nvPicPr>
        <p:blipFill>
          <a:blip r:embed="rId6"/>
          <a:stretch>
            <a:fillRect/>
          </a:stretch>
        </p:blipFill>
        <p:spPr>
          <a:xfrm>
            <a:off x="583721" y="5024550"/>
            <a:ext cx="3045125" cy="1754712"/>
          </a:xfrm>
          <a:prstGeom prst="rect">
            <a:avLst/>
          </a:prstGeom>
        </p:spPr>
      </p:pic>
      <p:pic>
        <p:nvPicPr>
          <p:cNvPr id="9" name="Picture 9" descr="Chart, histogram&#10;&#10;Description automatically generated">
            <a:extLst>
              <a:ext uri="{FF2B5EF4-FFF2-40B4-BE49-F238E27FC236}">
                <a16:creationId xmlns:a16="http://schemas.microsoft.com/office/drawing/2014/main" id="{D222DFC7-09A3-412D-9ADB-2FDD3ED479D5}"/>
              </a:ext>
            </a:extLst>
          </p:cNvPr>
          <p:cNvPicPr>
            <a:picLocks noChangeAspect="1"/>
          </p:cNvPicPr>
          <p:nvPr/>
        </p:nvPicPr>
        <p:blipFill>
          <a:blip r:embed="rId7"/>
          <a:stretch>
            <a:fillRect/>
          </a:stretch>
        </p:blipFill>
        <p:spPr>
          <a:xfrm>
            <a:off x="4206815" y="4825855"/>
            <a:ext cx="2987615" cy="1922065"/>
          </a:xfrm>
          <a:prstGeom prst="rect">
            <a:avLst/>
          </a:prstGeom>
        </p:spPr>
      </p:pic>
    </p:spTree>
    <p:extLst>
      <p:ext uri="{BB962C8B-B14F-4D97-AF65-F5344CB8AC3E}">
        <p14:creationId xmlns:p14="http://schemas.microsoft.com/office/powerpoint/2010/main" val="3067088665"/>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DBC70-31F7-41D8-9D05-BBAD707D9033}"/>
              </a:ext>
            </a:extLst>
          </p:cNvPr>
          <p:cNvSpPr>
            <a:spLocks noGrp="1"/>
          </p:cNvSpPr>
          <p:nvPr>
            <p:ph type="title"/>
          </p:nvPr>
        </p:nvSpPr>
        <p:spPr/>
        <p:txBody>
          <a:bodyPr/>
          <a:lstStyle/>
          <a:p>
            <a:pPr algn="ctr"/>
            <a:r>
              <a:rPr lang="en-GB">
                <a:solidFill>
                  <a:schemeClr val="accent1"/>
                </a:solidFill>
                <a:cs typeface="Calibri Light" panose="020F0302020204030204"/>
              </a:rPr>
              <a:t>Conclusion</a:t>
            </a:r>
            <a:r>
              <a:rPr lang="en-GB">
                <a:cs typeface="Calibri Light" panose="020F0302020204030204"/>
              </a:rPr>
              <a:t>:</a:t>
            </a:r>
            <a:endParaRPr lang="en-GB" dirty="0">
              <a:cs typeface="Calibri Light" panose="020F0302020204030204"/>
            </a:endParaRPr>
          </a:p>
        </p:txBody>
      </p:sp>
      <p:sp>
        <p:nvSpPr>
          <p:cNvPr id="3" name="Content Placeholder 2">
            <a:extLst>
              <a:ext uri="{FF2B5EF4-FFF2-40B4-BE49-F238E27FC236}">
                <a16:creationId xmlns:a16="http://schemas.microsoft.com/office/drawing/2014/main" id="{5EDDDC5D-2745-4E1F-B1CB-C679A242E441}"/>
              </a:ext>
            </a:extLst>
          </p:cNvPr>
          <p:cNvSpPr>
            <a:spLocks noGrp="1"/>
          </p:cNvSpPr>
          <p:nvPr>
            <p:ph idx="1"/>
          </p:nvPr>
        </p:nvSpPr>
        <p:spPr>
          <a:xfrm>
            <a:off x="930784" y="1247786"/>
            <a:ext cx="10067974" cy="5475065"/>
          </a:xfrm>
        </p:spPr>
        <p:txBody>
          <a:bodyPr vert="horz" lIns="91440" tIns="45720" rIns="91440" bIns="45720" rtlCol="0" anchor="t">
            <a:normAutofit fontScale="92500" lnSpcReduction="20000"/>
          </a:bodyPr>
          <a:lstStyle/>
          <a:p>
            <a:r>
              <a:rPr lang="en-IN" sz="1800">
                <a:ea typeface="+mn-lt"/>
                <a:cs typeface="+mn-lt"/>
              </a:rPr>
              <a:t>The GUI also play important role to grab attention of the users. The </a:t>
            </a:r>
            <a:r>
              <a:rPr lang="en-GB" sz="1800" dirty="0">
                <a:ea typeface="+mn-lt"/>
                <a:cs typeface="+mn-lt"/>
              </a:rPr>
              <a:t> </a:t>
            </a:r>
            <a:r>
              <a:rPr lang="en-IN" sz="1800">
                <a:ea typeface="+mn-lt"/>
                <a:cs typeface="+mn-lt"/>
              </a:rPr>
              <a:t>graphical user interface, which leads to attract the customer by the </a:t>
            </a:r>
            <a:r>
              <a:rPr lang="en-GB" sz="1800" dirty="0">
                <a:ea typeface="+mn-lt"/>
                <a:cs typeface="+mn-lt"/>
              </a:rPr>
              <a:t> </a:t>
            </a:r>
            <a:r>
              <a:rPr lang="en-IN" sz="1800">
                <a:ea typeface="+mn-lt"/>
                <a:cs typeface="+mn-lt"/>
              </a:rPr>
              <a:t>visual effective given to the sites. Security of the financial </a:t>
            </a:r>
            <a:r>
              <a:rPr lang="en-GB" sz="1800" dirty="0">
                <a:ea typeface="+mn-lt"/>
                <a:cs typeface="+mn-lt"/>
              </a:rPr>
              <a:t> </a:t>
            </a:r>
            <a:r>
              <a:rPr lang="en-IN" sz="1800">
                <a:ea typeface="+mn-lt"/>
                <a:cs typeface="+mn-lt"/>
              </a:rPr>
              <a:t>information is most important task to the user data which </a:t>
            </a:r>
            <a:r>
              <a:rPr lang="en-GB" sz="1800" dirty="0">
                <a:ea typeface="+mn-lt"/>
                <a:cs typeface="+mn-lt"/>
              </a:rPr>
              <a:t> </a:t>
            </a:r>
            <a:r>
              <a:rPr lang="en-IN" sz="1800">
                <a:ea typeface="+mn-lt"/>
                <a:cs typeface="+mn-lt"/>
              </a:rPr>
              <a:t>contains secured information of the customer, so it also should be </a:t>
            </a:r>
            <a:r>
              <a:rPr lang="en-GB" sz="1800" dirty="0">
                <a:ea typeface="+mn-lt"/>
                <a:cs typeface="+mn-lt"/>
              </a:rPr>
              <a:t> </a:t>
            </a:r>
            <a:r>
              <a:rPr lang="en-IN" sz="1800">
                <a:ea typeface="+mn-lt"/>
                <a:cs typeface="+mn-lt"/>
              </a:rPr>
              <a:t>maintained by the sites</a:t>
            </a:r>
            <a:r>
              <a:rPr lang="en-IN" sz="1800" dirty="0">
                <a:ea typeface="+mn-lt"/>
                <a:cs typeface="+mn-lt"/>
              </a:rPr>
              <a:t> </a:t>
            </a:r>
          </a:p>
          <a:p>
            <a:r>
              <a:rPr lang="en-IN" sz="1800">
                <a:ea typeface="+mn-lt"/>
                <a:cs typeface="+mn-lt"/>
              </a:rPr>
              <a:t>On average, acquiring a new client costs five times as much as keeping an existing one, and marketing to a new customer can cost five times as much as retaining an existing one, depending on the industry. Increasing client retention rates by merely 5%, on the other hand, can increase earnings by 25% to 95%.Customers who have already purchased from you are  more likely than the average consumer to spend more, buy more, and promote your company to others.Here are effective customer retention strategies key to your business’s success.</a:t>
            </a:r>
            <a:endParaRPr lang="en-IN" sz="1800" dirty="0">
              <a:ea typeface="+mn-lt"/>
              <a:cs typeface="+mn-lt"/>
            </a:endParaRPr>
          </a:p>
          <a:p>
            <a:r>
              <a:rPr lang="en-IN" sz="1800">
                <a:ea typeface="+mn-lt"/>
                <a:cs typeface="+mn-lt"/>
              </a:rPr>
              <a:t>Consumers enjoy being rewarded for their purchases. As a result, when you offer your customers exclusive discounts or promotions, they will feel both excited and valued.You can offer your clients random rewards to keep them happy.</a:t>
            </a:r>
            <a:endParaRPr lang="en-IN" sz="1800" dirty="0">
              <a:ea typeface="+mn-lt"/>
              <a:cs typeface="+mn-lt"/>
            </a:endParaRPr>
          </a:p>
          <a:p>
            <a:r>
              <a:rPr lang="en-IN" sz="1800">
                <a:ea typeface="+mn-lt"/>
                <a:cs typeface="+mn-lt"/>
              </a:rPr>
              <a:t>When you try to build a brand, you’re attempting to instill a belief in your customers that will stay. That involves following through on the promises you make, as well as the ones you suggest.Keeping your promises builds loyalty.</a:t>
            </a:r>
            <a:endParaRPr lang="en-IN" sz="1800" dirty="0">
              <a:ea typeface="+mn-lt"/>
              <a:cs typeface="+mn-lt"/>
            </a:endParaRPr>
          </a:p>
          <a:p>
            <a:r>
              <a:rPr lang="en-IN" sz="1800">
                <a:ea typeface="+mn-lt"/>
                <a:cs typeface="+mn-lt"/>
              </a:rPr>
              <a:t>Customer retention is the difference between firms that grow and those that don’t. The more clients you can retain and sell to, the more likely you are to meet your business objectives.The above customer retention techniques will allow you to deliver and extract additional value from your current client.</a:t>
            </a:r>
            <a:endParaRPr lang="en-IN" sz="1800" dirty="0">
              <a:ea typeface="+mn-lt"/>
              <a:cs typeface="+mn-lt"/>
            </a:endParaRPr>
          </a:p>
        </p:txBody>
      </p:sp>
    </p:spTree>
    <p:extLst>
      <p:ext uri="{BB962C8B-B14F-4D97-AF65-F5344CB8AC3E}">
        <p14:creationId xmlns:p14="http://schemas.microsoft.com/office/powerpoint/2010/main" val="2670046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372EF-DF94-48A1-8ED2-907FB27DDA5D}"/>
              </a:ext>
            </a:extLst>
          </p:cNvPr>
          <p:cNvSpPr>
            <a:spLocks noGrp="1"/>
          </p:cNvSpPr>
          <p:nvPr>
            <p:ph type="title"/>
          </p:nvPr>
        </p:nvSpPr>
        <p:spPr>
          <a:xfrm>
            <a:off x="953219" y="2651125"/>
            <a:ext cx="10515600" cy="1224922"/>
          </a:xfrm>
        </p:spPr>
        <p:txBody>
          <a:bodyPr/>
          <a:lstStyle/>
          <a:p>
            <a:pPr algn="ctr"/>
            <a:r>
              <a:rPr lang="en-GB" sz="4800">
                <a:solidFill>
                  <a:schemeClr val="accent1"/>
                </a:solidFill>
                <a:cs typeface="Calibri Light" panose="020F0302020204030204"/>
              </a:rPr>
              <a:t>Thank you</a:t>
            </a:r>
          </a:p>
        </p:txBody>
      </p:sp>
    </p:spTree>
    <p:extLst>
      <p:ext uri="{BB962C8B-B14F-4D97-AF65-F5344CB8AC3E}">
        <p14:creationId xmlns:p14="http://schemas.microsoft.com/office/powerpoint/2010/main" val="4654481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9C306-7AEE-4CD3-B35B-5A1D4651D51C}"/>
              </a:ext>
            </a:extLst>
          </p:cNvPr>
          <p:cNvSpPr>
            <a:spLocks noGrp="1"/>
          </p:cNvSpPr>
          <p:nvPr>
            <p:ph type="title"/>
          </p:nvPr>
        </p:nvSpPr>
        <p:spPr/>
        <p:txBody>
          <a:bodyPr/>
          <a:lstStyle/>
          <a:p>
            <a:pPr algn="ctr"/>
            <a:r>
              <a:rPr lang="en-GB" dirty="0">
                <a:solidFill>
                  <a:schemeClr val="accent1"/>
                </a:solidFill>
                <a:cs typeface="Calibri Light" panose="020F0302020204030204"/>
              </a:rPr>
              <a:t>Topics</a:t>
            </a:r>
          </a:p>
        </p:txBody>
      </p:sp>
      <p:sp>
        <p:nvSpPr>
          <p:cNvPr id="3" name="Content Placeholder 2">
            <a:extLst>
              <a:ext uri="{FF2B5EF4-FFF2-40B4-BE49-F238E27FC236}">
                <a16:creationId xmlns:a16="http://schemas.microsoft.com/office/drawing/2014/main" id="{B076A6F2-49F5-4FAD-8993-E52D215CDC99}"/>
              </a:ext>
            </a:extLst>
          </p:cNvPr>
          <p:cNvSpPr>
            <a:spLocks noGrp="1"/>
          </p:cNvSpPr>
          <p:nvPr>
            <p:ph idx="1"/>
          </p:nvPr>
        </p:nvSpPr>
        <p:spPr/>
        <p:txBody>
          <a:bodyPr vert="horz" lIns="91440" tIns="45720" rIns="91440" bIns="45720" rtlCol="0" anchor="t">
            <a:normAutofit/>
          </a:bodyPr>
          <a:lstStyle/>
          <a:p>
            <a:pPr>
              <a:lnSpc>
                <a:spcPct val="100000"/>
              </a:lnSpc>
              <a:spcBef>
                <a:spcPts val="300"/>
              </a:spcBef>
              <a:spcAft>
                <a:spcPts val="800"/>
              </a:spcAft>
              <a:buFont typeface="Wingdings" panose="020B0604020202020204" pitchFamily="34" charset="0"/>
              <a:buChar char="v"/>
            </a:pPr>
            <a:r>
              <a:rPr lang="en-US" sz="2400" dirty="0">
                <a:solidFill>
                  <a:schemeClr val="tx2"/>
                </a:solidFill>
                <a:latin typeface="Century"/>
              </a:rPr>
              <a:t>Overview.</a:t>
            </a:r>
            <a:endParaRPr lang="en-US" sz="2400">
              <a:solidFill>
                <a:schemeClr val="tx2"/>
              </a:solidFill>
              <a:ea typeface="+mn-lt"/>
              <a:cs typeface="+mn-lt"/>
            </a:endParaRPr>
          </a:p>
          <a:p>
            <a:pPr>
              <a:lnSpc>
                <a:spcPct val="100000"/>
              </a:lnSpc>
              <a:spcBef>
                <a:spcPts val="300"/>
              </a:spcBef>
              <a:spcAft>
                <a:spcPts val="800"/>
              </a:spcAft>
              <a:buFont typeface="Wingdings" panose="020B0604020202020204" pitchFamily="34" charset="0"/>
              <a:buChar char="v"/>
            </a:pPr>
            <a:r>
              <a:rPr lang="en-US" sz="2400" dirty="0">
                <a:solidFill>
                  <a:schemeClr val="tx2"/>
                </a:solidFill>
                <a:latin typeface="Century"/>
              </a:rPr>
              <a:t>Problem Statement.</a:t>
            </a:r>
            <a:endParaRPr lang="en-US" sz="2400">
              <a:solidFill>
                <a:schemeClr val="tx2"/>
              </a:solidFill>
              <a:ea typeface="+mn-lt"/>
              <a:cs typeface="+mn-lt"/>
            </a:endParaRPr>
          </a:p>
          <a:p>
            <a:pPr>
              <a:lnSpc>
                <a:spcPct val="100000"/>
              </a:lnSpc>
              <a:spcBef>
                <a:spcPts val="300"/>
              </a:spcBef>
              <a:spcAft>
                <a:spcPts val="800"/>
              </a:spcAft>
              <a:buFont typeface="Wingdings" panose="020B0604020202020204" pitchFamily="34" charset="0"/>
              <a:buChar char="v"/>
            </a:pPr>
            <a:r>
              <a:rPr lang="en-US" sz="2400" dirty="0">
                <a:solidFill>
                  <a:schemeClr val="tx2"/>
                </a:solidFill>
                <a:latin typeface="Century"/>
              </a:rPr>
              <a:t>Problem Understanding.</a:t>
            </a:r>
            <a:endParaRPr lang="en-US" sz="2400">
              <a:solidFill>
                <a:schemeClr val="tx2"/>
              </a:solidFill>
              <a:ea typeface="+mn-lt"/>
              <a:cs typeface="+mn-lt"/>
            </a:endParaRPr>
          </a:p>
          <a:p>
            <a:pPr>
              <a:lnSpc>
                <a:spcPct val="100000"/>
              </a:lnSpc>
              <a:spcBef>
                <a:spcPts val="300"/>
              </a:spcBef>
              <a:spcAft>
                <a:spcPts val="800"/>
              </a:spcAft>
              <a:buFont typeface="Wingdings" panose="020B0604020202020204" pitchFamily="34" charset="0"/>
              <a:buChar char="v"/>
            </a:pPr>
            <a:r>
              <a:rPr lang="en-US" sz="2400" dirty="0">
                <a:solidFill>
                  <a:schemeClr val="tx2"/>
                </a:solidFill>
                <a:latin typeface="Century"/>
              </a:rPr>
              <a:t>Exploratory data analysis.</a:t>
            </a:r>
            <a:endParaRPr lang="en-US" sz="2400">
              <a:solidFill>
                <a:schemeClr val="tx2"/>
              </a:solidFill>
              <a:ea typeface="+mn-lt"/>
              <a:cs typeface="+mn-lt"/>
            </a:endParaRPr>
          </a:p>
          <a:p>
            <a:pPr>
              <a:lnSpc>
                <a:spcPct val="100000"/>
              </a:lnSpc>
              <a:spcBef>
                <a:spcPts val="300"/>
              </a:spcBef>
              <a:spcAft>
                <a:spcPts val="800"/>
              </a:spcAft>
              <a:buFont typeface="Wingdings" panose="020B0604020202020204" pitchFamily="34" charset="0"/>
              <a:buChar char="v"/>
            </a:pPr>
            <a:r>
              <a:rPr lang="en-US" sz="2400" dirty="0">
                <a:solidFill>
                  <a:schemeClr val="tx2"/>
                </a:solidFill>
                <a:latin typeface="Century"/>
              </a:rPr>
              <a:t>Visualizations.</a:t>
            </a:r>
            <a:endParaRPr lang="en-US" sz="2400">
              <a:solidFill>
                <a:schemeClr val="tx2"/>
              </a:solidFill>
              <a:ea typeface="+mn-lt"/>
              <a:cs typeface="+mn-lt"/>
            </a:endParaRPr>
          </a:p>
          <a:p>
            <a:pPr>
              <a:lnSpc>
                <a:spcPct val="100000"/>
              </a:lnSpc>
              <a:spcBef>
                <a:spcPts val="300"/>
              </a:spcBef>
              <a:spcAft>
                <a:spcPts val="800"/>
              </a:spcAft>
              <a:buFont typeface="Wingdings" panose="020B0604020202020204" pitchFamily="34" charset="0"/>
              <a:buChar char="v"/>
            </a:pPr>
            <a:r>
              <a:rPr lang="en-US" sz="2400" dirty="0">
                <a:solidFill>
                  <a:schemeClr val="tx2"/>
                </a:solidFill>
                <a:latin typeface="Century"/>
              </a:rPr>
              <a:t>Analysi</a:t>
            </a:r>
            <a:r>
              <a:rPr lang="en-US" dirty="0">
                <a:solidFill>
                  <a:schemeClr val="tx2"/>
                </a:solidFill>
                <a:latin typeface="Century"/>
              </a:rPr>
              <a:t>s.</a:t>
            </a:r>
            <a:endParaRPr lang="en-US" dirty="0">
              <a:solidFill>
                <a:schemeClr val="tx2"/>
              </a:solidFill>
              <a:ea typeface="+mn-lt"/>
              <a:cs typeface="+mn-lt"/>
            </a:endParaRPr>
          </a:p>
        </p:txBody>
      </p:sp>
    </p:spTree>
    <p:extLst>
      <p:ext uri="{BB962C8B-B14F-4D97-AF65-F5344CB8AC3E}">
        <p14:creationId xmlns:p14="http://schemas.microsoft.com/office/powerpoint/2010/main" val="3688509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C2750-8AB6-41D9-94EB-13663DAF1A5C}"/>
              </a:ext>
            </a:extLst>
          </p:cNvPr>
          <p:cNvSpPr>
            <a:spLocks noGrp="1"/>
          </p:cNvSpPr>
          <p:nvPr>
            <p:ph type="title"/>
          </p:nvPr>
        </p:nvSpPr>
        <p:spPr/>
        <p:txBody>
          <a:bodyPr/>
          <a:lstStyle/>
          <a:p>
            <a:pPr algn="ctr"/>
            <a:r>
              <a:rPr lang="en-GB" dirty="0">
                <a:solidFill>
                  <a:schemeClr val="accent1"/>
                </a:solidFill>
                <a:cs typeface="Calibri Light" panose="020F0302020204030204"/>
              </a:rPr>
              <a:t>Overview</a:t>
            </a:r>
          </a:p>
        </p:txBody>
      </p:sp>
      <p:sp>
        <p:nvSpPr>
          <p:cNvPr id="3" name="Content Placeholder 2">
            <a:extLst>
              <a:ext uri="{FF2B5EF4-FFF2-40B4-BE49-F238E27FC236}">
                <a16:creationId xmlns:a16="http://schemas.microsoft.com/office/drawing/2014/main" id="{9FB39541-7472-4A1D-A6E7-132F12A9061F}"/>
              </a:ext>
            </a:extLst>
          </p:cNvPr>
          <p:cNvSpPr>
            <a:spLocks noGrp="1"/>
          </p:cNvSpPr>
          <p:nvPr>
            <p:ph idx="1"/>
          </p:nvPr>
        </p:nvSpPr>
        <p:spPr/>
        <p:txBody>
          <a:bodyPr vert="horz" lIns="91440" tIns="45720" rIns="91440" bIns="45720" rtlCol="0" anchor="t">
            <a:normAutofit/>
          </a:bodyPr>
          <a:lstStyle/>
          <a:p>
            <a:pPr>
              <a:lnSpc>
                <a:spcPct val="100000"/>
              </a:lnSpc>
              <a:spcBef>
                <a:spcPct val="20000"/>
              </a:spcBef>
              <a:spcAft>
                <a:spcPts val="600"/>
              </a:spcAft>
            </a:pPr>
            <a:r>
              <a:rPr lang="en-US" dirty="0">
                <a:solidFill>
                  <a:schemeClr val="tx2"/>
                </a:solidFill>
                <a:latin typeface="Century"/>
              </a:rPr>
              <a:t>In this particular presentation we will be looking on:</a:t>
            </a:r>
            <a:endParaRPr lang="en-US" dirty="0">
              <a:solidFill>
                <a:schemeClr val="tx2"/>
              </a:solidFill>
              <a:ea typeface="+mn-lt"/>
              <a:cs typeface="+mn-lt"/>
            </a:endParaRPr>
          </a:p>
          <a:p>
            <a:pPr>
              <a:lnSpc>
                <a:spcPct val="100000"/>
              </a:lnSpc>
              <a:spcBef>
                <a:spcPct val="20000"/>
              </a:spcBef>
              <a:spcAft>
                <a:spcPts val="600"/>
              </a:spcAft>
            </a:pPr>
            <a:r>
              <a:rPr lang="en-US" dirty="0">
                <a:solidFill>
                  <a:schemeClr val="tx2"/>
                </a:solidFill>
                <a:latin typeface="Century"/>
              </a:rPr>
              <a:t>What are the EDA steps in cleaning the dataset.</a:t>
            </a:r>
            <a:endParaRPr lang="en-US" dirty="0">
              <a:solidFill>
                <a:schemeClr val="tx2"/>
              </a:solidFill>
              <a:ea typeface="+mn-lt"/>
              <a:cs typeface="+mn-lt"/>
            </a:endParaRPr>
          </a:p>
          <a:p>
            <a:pPr lvl="1">
              <a:lnSpc>
                <a:spcPct val="100000"/>
              </a:lnSpc>
              <a:spcBef>
                <a:spcPct val="20000"/>
              </a:spcBef>
              <a:spcAft>
                <a:spcPts val="600"/>
              </a:spcAft>
            </a:pPr>
            <a:r>
              <a:rPr lang="en-US" dirty="0">
                <a:solidFill>
                  <a:schemeClr val="tx2"/>
                </a:solidFill>
                <a:latin typeface="Century"/>
              </a:rPr>
              <a:t>Overall analysis on the problem.</a:t>
            </a:r>
            <a:endParaRPr lang="en-GB" dirty="0">
              <a:solidFill>
                <a:schemeClr val="tx2"/>
              </a:solidFill>
              <a:cs typeface="Calibri" panose="020F0502020204030204"/>
            </a:endParaRPr>
          </a:p>
        </p:txBody>
      </p:sp>
    </p:spTree>
    <p:extLst>
      <p:ext uri="{BB962C8B-B14F-4D97-AF65-F5344CB8AC3E}">
        <p14:creationId xmlns:p14="http://schemas.microsoft.com/office/powerpoint/2010/main" val="278201131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F6A8A-B89B-4B74-ACC4-2DC68535A776}"/>
              </a:ext>
            </a:extLst>
          </p:cNvPr>
          <p:cNvSpPr>
            <a:spLocks noGrp="1"/>
          </p:cNvSpPr>
          <p:nvPr>
            <p:ph type="title"/>
          </p:nvPr>
        </p:nvSpPr>
        <p:spPr/>
        <p:txBody>
          <a:bodyPr/>
          <a:lstStyle/>
          <a:p>
            <a:pPr algn="ctr"/>
            <a:r>
              <a:rPr lang="en-GB" dirty="0">
                <a:solidFill>
                  <a:schemeClr val="accent1"/>
                </a:solidFill>
                <a:cs typeface="Calibri Light" panose="020F0302020204030204"/>
              </a:rPr>
              <a:t>Problem Statement:</a:t>
            </a:r>
          </a:p>
        </p:txBody>
      </p:sp>
      <p:sp>
        <p:nvSpPr>
          <p:cNvPr id="3" name="Content Placeholder 2">
            <a:extLst>
              <a:ext uri="{FF2B5EF4-FFF2-40B4-BE49-F238E27FC236}">
                <a16:creationId xmlns:a16="http://schemas.microsoft.com/office/drawing/2014/main" id="{E2B82E7F-D18F-471F-8552-96F8B9B35329}"/>
              </a:ext>
            </a:extLst>
          </p:cNvPr>
          <p:cNvSpPr>
            <a:spLocks noGrp="1"/>
          </p:cNvSpPr>
          <p:nvPr>
            <p:ph idx="1"/>
          </p:nvPr>
        </p:nvSpPr>
        <p:spPr/>
        <p:txBody>
          <a:bodyPr vert="horz" lIns="91440" tIns="45720" rIns="91440" bIns="45720" rtlCol="0" anchor="t">
            <a:normAutofit fontScale="77500" lnSpcReduction="20000"/>
          </a:bodyPr>
          <a:lstStyle/>
          <a:p>
            <a:r>
              <a:rPr lang="en-GB" dirty="0">
                <a:ea typeface="+mn-lt"/>
                <a:cs typeface="+mn-lt"/>
              </a:rPr>
              <a:t>Customer satisfaction has emerged as one of the most important factors that guarantee the success of online store; </a:t>
            </a:r>
          </a:p>
          <a:p>
            <a:r>
              <a:rPr lang="en-GB" dirty="0">
                <a:ea typeface="+mn-lt"/>
                <a:cs typeface="+mn-lt"/>
              </a:rPr>
              <a:t>it has been posited as a key stimulant of purchase, repurchase intentions and customer loyalty. </a:t>
            </a:r>
          </a:p>
          <a:p>
            <a:r>
              <a:rPr lang="en-GB" dirty="0">
                <a:ea typeface="+mn-lt"/>
                <a:cs typeface="+mn-lt"/>
              </a:rPr>
              <a:t>A comprehensive review of the literature, theories and models have been carried out to propose the models for customer activation and customer retention. </a:t>
            </a:r>
            <a:endParaRPr lang="en-GB">
              <a:ea typeface="+mn-lt"/>
              <a:cs typeface="+mn-lt"/>
            </a:endParaRPr>
          </a:p>
          <a:p>
            <a:r>
              <a:rPr lang="en-GB" dirty="0">
                <a:ea typeface="+mn-lt"/>
                <a:cs typeface="+mn-lt"/>
              </a:rPr>
              <a:t>Five major factors that contributed to the success of an e-commerce store have been identified as: service quality, system quality, information quality, trust and net benefit. </a:t>
            </a:r>
            <a:endParaRPr lang="en-GB">
              <a:ea typeface="+mn-lt"/>
              <a:cs typeface="+mn-lt"/>
            </a:endParaRPr>
          </a:p>
          <a:p>
            <a:r>
              <a:rPr lang="en-GB" dirty="0">
                <a:ea typeface="+mn-lt"/>
                <a:cs typeface="+mn-lt"/>
              </a:rPr>
              <a:t>The research furthermore investigated the factors that influence the online customers repeat purchase intention. </a:t>
            </a:r>
            <a:endParaRPr lang="en-GB">
              <a:ea typeface="+mn-lt"/>
              <a:cs typeface="+mn-lt"/>
            </a:endParaRPr>
          </a:p>
          <a:p>
            <a:r>
              <a:rPr lang="en-GB" dirty="0">
                <a:ea typeface="+mn-lt"/>
                <a:cs typeface="+mn-lt"/>
              </a:rPr>
              <a:t>The combination of both utilitarian value and hedonistic values are needed to affect the repeat purchase intention (loyalty) positively. </a:t>
            </a:r>
            <a:endParaRPr lang="en-GB">
              <a:ea typeface="+mn-lt"/>
              <a:cs typeface="+mn-lt"/>
            </a:endParaRPr>
          </a:p>
          <a:p>
            <a:r>
              <a:rPr lang="en-GB" dirty="0">
                <a:ea typeface="+mn-lt"/>
                <a:cs typeface="+mn-lt"/>
              </a:rPr>
              <a:t>The data is collected from the Indian online shoppers. Results indicate the e-retail success factors, which are very much critical for customer satisfaction.</a:t>
            </a:r>
            <a:endParaRPr lang="en-GB">
              <a:cs typeface="Calibri"/>
            </a:endParaRPr>
          </a:p>
        </p:txBody>
      </p:sp>
    </p:spTree>
    <p:extLst>
      <p:ext uri="{BB962C8B-B14F-4D97-AF65-F5344CB8AC3E}">
        <p14:creationId xmlns:p14="http://schemas.microsoft.com/office/powerpoint/2010/main" val="7541037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7D03-9ECB-4DBA-88CD-87674F497153}"/>
              </a:ext>
            </a:extLst>
          </p:cNvPr>
          <p:cNvSpPr>
            <a:spLocks noGrp="1"/>
          </p:cNvSpPr>
          <p:nvPr>
            <p:ph type="title"/>
          </p:nvPr>
        </p:nvSpPr>
        <p:spPr/>
        <p:txBody>
          <a:bodyPr/>
          <a:lstStyle/>
          <a:p>
            <a:pPr algn="ctr"/>
            <a:r>
              <a:rPr lang="en-GB" dirty="0">
                <a:solidFill>
                  <a:schemeClr val="accent1"/>
                </a:solidFill>
                <a:cs typeface="Calibri Light" panose="020F0302020204030204"/>
              </a:rPr>
              <a:t>Problem Understanding:</a:t>
            </a:r>
          </a:p>
        </p:txBody>
      </p:sp>
      <p:sp>
        <p:nvSpPr>
          <p:cNvPr id="3" name="Content Placeholder 2">
            <a:extLst>
              <a:ext uri="{FF2B5EF4-FFF2-40B4-BE49-F238E27FC236}">
                <a16:creationId xmlns:a16="http://schemas.microsoft.com/office/drawing/2014/main" id="{0D627539-4532-455A-B4B6-7C72D95F0565}"/>
              </a:ext>
            </a:extLst>
          </p:cNvPr>
          <p:cNvSpPr>
            <a:spLocks noGrp="1"/>
          </p:cNvSpPr>
          <p:nvPr>
            <p:ph idx="1"/>
          </p:nvPr>
        </p:nvSpPr>
        <p:spPr/>
        <p:txBody>
          <a:bodyPr vert="horz" lIns="91440" tIns="45720" rIns="91440" bIns="45720" rtlCol="0" anchor="t">
            <a:normAutofit fontScale="85000" lnSpcReduction="20000"/>
          </a:bodyPr>
          <a:lstStyle/>
          <a:p>
            <a:r>
              <a:rPr lang="en-GB" dirty="0">
                <a:cs typeface="Calibri"/>
              </a:rPr>
              <a:t>Customers are the are king of any kind of business.so to deal with them multiple sites study the purchase and sales pattern of the various other contemporary site, to get popular in the market.</a:t>
            </a:r>
          </a:p>
          <a:p>
            <a:r>
              <a:rPr lang="en-GB" dirty="0">
                <a:cs typeface="Calibri"/>
              </a:rPr>
              <a:t>There various other feature involved in this case study to predict the activation and retention of the customers.</a:t>
            </a:r>
          </a:p>
          <a:p>
            <a:r>
              <a:rPr lang="en-GB" dirty="0">
                <a:cs typeface="Calibri"/>
              </a:rPr>
              <a:t>Here I would like put light on some of them, which are as follows:</a:t>
            </a:r>
          </a:p>
          <a:p>
            <a:r>
              <a:rPr lang="en-GB" dirty="0">
                <a:cs typeface="Calibri"/>
              </a:rPr>
              <a:t>Customers retention are majorly depended on the various features, which we need to understand.</a:t>
            </a:r>
          </a:p>
          <a:p>
            <a:r>
              <a:rPr lang="en-GB" dirty="0">
                <a:cs typeface="Calibri"/>
              </a:rPr>
              <a:t>Some features are from the case study the product quality, better offers displayed by contemporary site, loyalty for the specific brands.</a:t>
            </a:r>
          </a:p>
          <a:p>
            <a:r>
              <a:rPr lang="en-GB" dirty="0">
                <a:cs typeface="Calibri"/>
              </a:rPr>
              <a:t>And more features are also used for analysis After first visit how do you reached online store , What is the preferred payment option, securely maintaining the private data of customer like bank details etc are the important features to be analysis by the site to make a remarkable move into the market.</a:t>
            </a:r>
          </a:p>
          <a:p>
            <a:pPr marL="0" indent="0">
              <a:buNone/>
            </a:pPr>
            <a:endParaRPr lang="en-GB" dirty="0">
              <a:cs typeface="Calibri"/>
            </a:endParaRPr>
          </a:p>
          <a:p>
            <a:endParaRPr lang="en-GB" dirty="0">
              <a:cs typeface="Calibri"/>
            </a:endParaRPr>
          </a:p>
          <a:p>
            <a:endParaRPr lang="en-GB" dirty="0">
              <a:cs typeface="Calibri"/>
            </a:endParaRPr>
          </a:p>
        </p:txBody>
      </p:sp>
    </p:spTree>
    <p:extLst>
      <p:ext uri="{BB962C8B-B14F-4D97-AF65-F5344CB8AC3E}">
        <p14:creationId xmlns:p14="http://schemas.microsoft.com/office/powerpoint/2010/main" val="6758691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FA6C3-C1C8-4CA7-9FE3-2F5A17BE54D3}"/>
              </a:ext>
            </a:extLst>
          </p:cNvPr>
          <p:cNvSpPr>
            <a:spLocks noGrp="1"/>
          </p:cNvSpPr>
          <p:nvPr>
            <p:ph type="title"/>
          </p:nvPr>
        </p:nvSpPr>
        <p:spPr/>
        <p:txBody>
          <a:bodyPr/>
          <a:lstStyle/>
          <a:p>
            <a:pPr algn="ctr"/>
            <a:r>
              <a:rPr lang="en-GB" dirty="0">
                <a:solidFill>
                  <a:schemeClr val="accent1"/>
                </a:solidFill>
                <a:cs typeface="Calibri Light" panose="020F0302020204030204"/>
              </a:rPr>
              <a:t>What is customer retention ?</a:t>
            </a:r>
          </a:p>
        </p:txBody>
      </p:sp>
      <p:sp>
        <p:nvSpPr>
          <p:cNvPr id="3" name="Content Placeholder 2">
            <a:extLst>
              <a:ext uri="{FF2B5EF4-FFF2-40B4-BE49-F238E27FC236}">
                <a16:creationId xmlns:a16="http://schemas.microsoft.com/office/drawing/2014/main" id="{C277ECEF-A828-47E1-B26D-6F547BE16495}"/>
              </a:ext>
            </a:extLst>
          </p:cNvPr>
          <p:cNvSpPr>
            <a:spLocks noGrp="1"/>
          </p:cNvSpPr>
          <p:nvPr>
            <p:ph idx="1"/>
          </p:nvPr>
        </p:nvSpPr>
        <p:spPr/>
        <p:txBody>
          <a:bodyPr vert="horz" lIns="91440" tIns="45720" rIns="91440" bIns="45720" rtlCol="0" anchor="t">
            <a:normAutofit fontScale="77500" lnSpcReduction="20000"/>
          </a:bodyPr>
          <a:lstStyle/>
          <a:p>
            <a:r>
              <a:rPr lang="en-GB" dirty="0">
                <a:ea typeface="+mn-lt"/>
                <a:cs typeface="+mn-lt"/>
              </a:rPr>
              <a:t>The customer retention definition in marketing is the process of engaging existing customers to continue buying products or services from your business. It’s different from customer acquisition or led generation because you’ve already converted the customer at least once.</a:t>
            </a:r>
          </a:p>
          <a:p>
            <a:r>
              <a:rPr lang="en-GB" dirty="0">
                <a:ea typeface="+mn-lt"/>
                <a:cs typeface="+mn-lt"/>
              </a:rPr>
              <a:t>The best customer retention tactics enable you to form lasting relationships with consumers who will become loyal to your brand. They might even spread the word within their own circles of influence, which can turn them into brand ambassadors. </a:t>
            </a:r>
          </a:p>
          <a:p>
            <a:r>
              <a:rPr lang="en-GB" dirty="0">
                <a:ea typeface="+mn-lt"/>
                <a:cs typeface="+mn-lt"/>
              </a:rPr>
              <a:t>You might have heard that it’s easier and less expensive to retain customers than to acquire them. The most recent statistics indicate that it’s true.</a:t>
            </a:r>
          </a:p>
          <a:p>
            <a:r>
              <a:rPr lang="en-GB" dirty="0">
                <a:ea typeface="+mn-lt"/>
                <a:cs typeface="+mn-lt"/>
              </a:rPr>
              <a:t>For one thing, you’ll spend five times less money on customer retention. Existing customers also spend 31 percent more than new leads, and when you release a new product, your loyal customers are 50 percent more likely to give it a shot.</a:t>
            </a:r>
          </a:p>
          <a:p>
            <a:r>
              <a:rPr lang="en-GB" dirty="0">
                <a:ea typeface="+mn-lt"/>
                <a:cs typeface="+mn-lt"/>
              </a:rPr>
              <a:t>The formula to calculate the customer retention is as follow :</a:t>
            </a:r>
          </a:p>
          <a:p>
            <a:r>
              <a:rPr lang="en-GB" dirty="0">
                <a:ea typeface="+mn-lt"/>
                <a:cs typeface="+mn-lt"/>
              </a:rPr>
              <a:t>No of customer at the end of the period - No of customer acquired during period/ No of customer at start of period * 100</a:t>
            </a:r>
          </a:p>
          <a:p>
            <a:endParaRPr lang="en-GB" dirty="0">
              <a:ea typeface="+mn-lt"/>
              <a:cs typeface="+mn-lt"/>
            </a:endParaRPr>
          </a:p>
        </p:txBody>
      </p:sp>
    </p:spTree>
    <p:extLst>
      <p:ext uri="{BB962C8B-B14F-4D97-AF65-F5344CB8AC3E}">
        <p14:creationId xmlns:p14="http://schemas.microsoft.com/office/powerpoint/2010/main" val="19457518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6E626-EDCF-4189-9C4D-F526E3F3800A}"/>
              </a:ext>
            </a:extLst>
          </p:cNvPr>
          <p:cNvSpPr>
            <a:spLocks noGrp="1"/>
          </p:cNvSpPr>
          <p:nvPr>
            <p:ph type="title"/>
          </p:nvPr>
        </p:nvSpPr>
        <p:spPr/>
        <p:txBody>
          <a:bodyPr/>
          <a:lstStyle/>
          <a:p>
            <a:pPr algn="ctr"/>
            <a:r>
              <a:rPr lang="en-GB" dirty="0">
                <a:cs typeface="Calibri Light"/>
              </a:rPr>
              <a:t>Exploratory Data Analysis (EDA):</a:t>
            </a:r>
          </a:p>
        </p:txBody>
      </p:sp>
      <p:sp>
        <p:nvSpPr>
          <p:cNvPr id="3" name="Content Placeholder 2">
            <a:extLst>
              <a:ext uri="{FF2B5EF4-FFF2-40B4-BE49-F238E27FC236}">
                <a16:creationId xmlns:a16="http://schemas.microsoft.com/office/drawing/2014/main" id="{37C6096D-CD52-4E93-B01A-A2CFCD1997FF}"/>
              </a:ext>
            </a:extLst>
          </p:cNvPr>
          <p:cNvSpPr>
            <a:spLocks noGrp="1"/>
          </p:cNvSpPr>
          <p:nvPr>
            <p:ph idx="1"/>
          </p:nvPr>
        </p:nvSpPr>
        <p:spPr/>
        <p:txBody>
          <a:bodyPr vert="horz" lIns="91440" tIns="45720" rIns="91440" bIns="45720" rtlCol="0" anchor="t">
            <a:normAutofit fontScale="85000" lnSpcReduction="20000"/>
          </a:bodyPr>
          <a:lstStyle/>
          <a:p>
            <a:r>
              <a:rPr lang="en-GB" dirty="0">
                <a:cs typeface="Calibri"/>
              </a:rPr>
              <a:t>I have started the EDA by seeing the null values in the dataset there were no null values present in the dataset </a:t>
            </a:r>
          </a:p>
          <a:p>
            <a:r>
              <a:rPr lang="en-GB" dirty="0">
                <a:cs typeface="Calibri"/>
              </a:rPr>
              <a:t>I also checked data if it has any special character in it there was none.</a:t>
            </a:r>
          </a:p>
          <a:p>
            <a:r>
              <a:rPr lang="en-GB" dirty="0">
                <a:cs typeface="Calibri"/>
              </a:rPr>
              <a:t>Then I started visualizing the data using the heatmap to check if there is any null value or not. </a:t>
            </a:r>
          </a:p>
          <a:p>
            <a:r>
              <a:rPr lang="en-GB" dirty="0">
                <a:cs typeface="Calibri"/>
              </a:rPr>
              <a:t>Then I have used the seaborn library count plot to get insights of the data. Using group by method to more insights of the data set.</a:t>
            </a:r>
          </a:p>
          <a:p>
            <a:r>
              <a:rPr lang="en-GB" dirty="0">
                <a:cs typeface="Calibri"/>
              </a:rPr>
              <a:t>To get more insights I have converted the string data into the numerical by the help of label encoding.</a:t>
            </a:r>
          </a:p>
          <a:p>
            <a:r>
              <a:rPr lang="en-GB" dirty="0">
                <a:cs typeface="Calibri"/>
              </a:rPr>
              <a:t>And used histogram to get the insights , Also used </a:t>
            </a:r>
            <a:r>
              <a:rPr lang="en-GB" dirty="0" err="1">
                <a:cs typeface="Calibri"/>
              </a:rPr>
              <a:t>dist</a:t>
            </a:r>
            <a:r>
              <a:rPr lang="en-GB" dirty="0">
                <a:cs typeface="Calibri"/>
              </a:rPr>
              <a:t>- plot see the distribution of the dataset and identify skewness in data or not.</a:t>
            </a:r>
          </a:p>
          <a:p>
            <a:r>
              <a:rPr lang="en-GB" dirty="0">
                <a:cs typeface="Calibri"/>
              </a:rPr>
              <a:t>The data is skewed and not normally distributed we have to handle is with z score and standardization method to reduce the skewness.</a:t>
            </a:r>
          </a:p>
        </p:txBody>
      </p:sp>
    </p:spTree>
    <p:extLst>
      <p:ext uri="{BB962C8B-B14F-4D97-AF65-F5344CB8AC3E}">
        <p14:creationId xmlns:p14="http://schemas.microsoft.com/office/powerpoint/2010/main" val="40908514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76D1E-EFB4-4DA1-B43B-320B86970EB7}"/>
              </a:ext>
            </a:extLst>
          </p:cNvPr>
          <p:cNvSpPr>
            <a:spLocks noGrp="1"/>
          </p:cNvSpPr>
          <p:nvPr>
            <p:ph type="title"/>
          </p:nvPr>
        </p:nvSpPr>
        <p:spPr>
          <a:xfrm>
            <a:off x="737558" y="336370"/>
            <a:ext cx="10515600" cy="1325563"/>
          </a:xfrm>
        </p:spPr>
        <p:txBody>
          <a:bodyPr/>
          <a:lstStyle/>
          <a:p>
            <a:pPr algn="ctr"/>
            <a:r>
              <a:rPr lang="en-US">
                <a:solidFill>
                  <a:schemeClr val="accent1"/>
                </a:solidFill>
                <a:ea typeface="+mj-lt"/>
                <a:cs typeface="+mj-lt"/>
              </a:rPr>
              <a:t>VISUALIZATION</a:t>
            </a:r>
            <a:br>
              <a:rPr lang="en-US" dirty="0">
                <a:solidFill>
                  <a:schemeClr val="accent1"/>
                </a:solidFill>
                <a:ea typeface="+mj-lt"/>
                <a:cs typeface="+mj-lt"/>
              </a:rPr>
            </a:br>
            <a:r>
              <a:rPr lang="en-US">
                <a:solidFill>
                  <a:schemeClr val="accent1"/>
                </a:solidFill>
                <a:ea typeface="+mj-lt"/>
                <a:cs typeface="+mj-lt"/>
              </a:rPr>
              <a:t>(CHECKING NULL VALUES)</a:t>
            </a:r>
            <a:endParaRPr lang="en-GB">
              <a:solidFill>
                <a:schemeClr val="accent1"/>
              </a:solidFill>
              <a:ea typeface="+mj-lt"/>
              <a:cs typeface="+mj-lt"/>
            </a:endParaRPr>
          </a:p>
          <a:p>
            <a:pPr algn="ctr"/>
            <a:endParaRPr lang="en-GB" dirty="0">
              <a:solidFill>
                <a:schemeClr val="accent1"/>
              </a:solidFill>
              <a:cs typeface="Calibri Light" panose="020F0302020204030204"/>
            </a:endParaRPr>
          </a:p>
        </p:txBody>
      </p:sp>
      <p:pic>
        <p:nvPicPr>
          <p:cNvPr id="4" name="Picture 4" descr="Text&#10;&#10;Description automatically generated">
            <a:extLst>
              <a:ext uri="{FF2B5EF4-FFF2-40B4-BE49-F238E27FC236}">
                <a16:creationId xmlns:a16="http://schemas.microsoft.com/office/drawing/2014/main" id="{78C197E8-BE7D-4749-BCEF-32996950486B}"/>
              </a:ext>
            </a:extLst>
          </p:cNvPr>
          <p:cNvPicPr>
            <a:picLocks noGrp="1" noChangeAspect="1"/>
          </p:cNvPicPr>
          <p:nvPr>
            <p:ph idx="1"/>
          </p:nvPr>
        </p:nvPicPr>
        <p:blipFill>
          <a:blip r:embed="rId2"/>
          <a:stretch>
            <a:fillRect/>
          </a:stretch>
        </p:blipFill>
        <p:spPr>
          <a:xfrm>
            <a:off x="382797" y="1823623"/>
            <a:ext cx="6572610" cy="2638425"/>
          </a:xfrm>
        </p:spPr>
      </p:pic>
      <p:pic>
        <p:nvPicPr>
          <p:cNvPr id="5" name="Picture 5" descr="A picture containing chart&#10;&#10;Description automatically generated">
            <a:extLst>
              <a:ext uri="{FF2B5EF4-FFF2-40B4-BE49-F238E27FC236}">
                <a16:creationId xmlns:a16="http://schemas.microsoft.com/office/drawing/2014/main" id="{1330E6A1-E853-4927-B0EA-7038639260B6}"/>
              </a:ext>
            </a:extLst>
          </p:cNvPr>
          <p:cNvPicPr>
            <a:picLocks noChangeAspect="1"/>
          </p:cNvPicPr>
          <p:nvPr/>
        </p:nvPicPr>
        <p:blipFill>
          <a:blip r:embed="rId3"/>
          <a:stretch>
            <a:fillRect/>
          </a:stretch>
        </p:blipFill>
        <p:spPr>
          <a:xfrm>
            <a:off x="7398589" y="1829986"/>
            <a:ext cx="4180935" cy="2622932"/>
          </a:xfrm>
          <a:prstGeom prst="rect">
            <a:avLst/>
          </a:prstGeom>
        </p:spPr>
      </p:pic>
    </p:spTree>
    <p:extLst>
      <p:ext uri="{BB962C8B-B14F-4D97-AF65-F5344CB8AC3E}">
        <p14:creationId xmlns:p14="http://schemas.microsoft.com/office/powerpoint/2010/main" val="59970111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AD4B7-C45F-4F16-BE87-649289ADF531}"/>
              </a:ext>
            </a:extLst>
          </p:cNvPr>
          <p:cNvSpPr>
            <a:spLocks noGrp="1"/>
          </p:cNvSpPr>
          <p:nvPr>
            <p:ph type="title"/>
          </p:nvPr>
        </p:nvSpPr>
        <p:spPr/>
        <p:txBody>
          <a:bodyPr/>
          <a:lstStyle/>
          <a:p>
            <a:pPr algn="ctr"/>
            <a:r>
              <a:rPr lang="en-US">
                <a:solidFill>
                  <a:schemeClr val="accent1"/>
                </a:solidFill>
                <a:ea typeface="+mj-lt"/>
                <a:cs typeface="+mj-lt"/>
              </a:rPr>
              <a:t>VISULIZATION</a:t>
            </a:r>
            <a:br>
              <a:rPr lang="en-US" dirty="0">
                <a:solidFill>
                  <a:schemeClr val="accent1"/>
                </a:solidFill>
                <a:ea typeface="+mj-lt"/>
                <a:cs typeface="+mj-lt"/>
              </a:rPr>
            </a:br>
            <a:r>
              <a:rPr lang="en-US">
                <a:solidFill>
                  <a:schemeClr val="accent1"/>
                </a:solidFill>
                <a:ea typeface="+mj-lt"/>
                <a:cs typeface="+mj-lt"/>
              </a:rPr>
              <a:t>(BOX PLOT)</a:t>
            </a:r>
            <a:endParaRPr lang="en-GB">
              <a:solidFill>
                <a:schemeClr val="accent1"/>
              </a:solidFill>
              <a:ea typeface="+mj-lt"/>
              <a:cs typeface="+mj-lt"/>
            </a:endParaRPr>
          </a:p>
          <a:p>
            <a:endParaRPr lang="en-GB" dirty="0">
              <a:solidFill>
                <a:schemeClr val="accent1"/>
              </a:solidFill>
              <a:cs typeface="Calibri Light"/>
            </a:endParaRPr>
          </a:p>
        </p:txBody>
      </p:sp>
      <p:sp>
        <p:nvSpPr>
          <p:cNvPr id="3" name="Content Placeholder 2">
            <a:extLst>
              <a:ext uri="{FF2B5EF4-FFF2-40B4-BE49-F238E27FC236}">
                <a16:creationId xmlns:a16="http://schemas.microsoft.com/office/drawing/2014/main" id="{0714A96A-C825-43A7-B115-A41EC859742C}"/>
              </a:ext>
            </a:extLst>
          </p:cNvPr>
          <p:cNvSpPr>
            <a:spLocks noGrp="1"/>
          </p:cNvSpPr>
          <p:nvPr>
            <p:ph idx="1"/>
          </p:nvPr>
        </p:nvSpPr>
        <p:spPr/>
        <p:txBody>
          <a:bodyPr vert="horz" lIns="91440" tIns="45720" rIns="91440" bIns="45720" rtlCol="0" anchor="t">
            <a:normAutofit/>
          </a:bodyPr>
          <a:lstStyle/>
          <a:p>
            <a:r>
              <a:rPr lang="en-GB">
                <a:cs typeface="Calibri"/>
              </a:rPr>
              <a:t>Plotting the outliers using boxplot.</a:t>
            </a:r>
            <a:endParaRPr lang="en-US"/>
          </a:p>
        </p:txBody>
      </p:sp>
      <p:pic>
        <p:nvPicPr>
          <p:cNvPr id="4" name="Picture 4" descr="Shape, rectangle, square&#10;&#10;Description automatically generated">
            <a:extLst>
              <a:ext uri="{FF2B5EF4-FFF2-40B4-BE49-F238E27FC236}">
                <a16:creationId xmlns:a16="http://schemas.microsoft.com/office/drawing/2014/main" id="{266DFBDD-B076-47D7-8867-D334973F4AD0}"/>
              </a:ext>
            </a:extLst>
          </p:cNvPr>
          <p:cNvPicPr>
            <a:picLocks noChangeAspect="1"/>
          </p:cNvPicPr>
          <p:nvPr/>
        </p:nvPicPr>
        <p:blipFill>
          <a:blip r:embed="rId2"/>
          <a:stretch>
            <a:fillRect/>
          </a:stretch>
        </p:blipFill>
        <p:spPr>
          <a:xfrm>
            <a:off x="756249" y="3188754"/>
            <a:ext cx="4655388" cy="2478945"/>
          </a:xfrm>
          <a:prstGeom prst="rect">
            <a:avLst/>
          </a:prstGeom>
        </p:spPr>
      </p:pic>
      <p:pic>
        <p:nvPicPr>
          <p:cNvPr id="5" name="Picture 5" descr="A picture containing graphical user interface&#10;&#10;Description automatically generated">
            <a:extLst>
              <a:ext uri="{FF2B5EF4-FFF2-40B4-BE49-F238E27FC236}">
                <a16:creationId xmlns:a16="http://schemas.microsoft.com/office/drawing/2014/main" id="{FAC3AE9D-A79A-439E-B604-94287A2944F9}"/>
              </a:ext>
            </a:extLst>
          </p:cNvPr>
          <p:cNvPicPr>
            <a:picLocks noChangeAspect="1"/>
          </p:cNvPicPr>
          <p:nvPr/>
        </p:nvPicPr>
        <p:blipFill>
          <a:blip r:embed="rId3"/>
          <a:stretch>
            <a:fillRect/>
          </a:stretch>
        </p:blipFill>
        <p:spPr>
          <a:xfrm>
            <a:off x="5802702" y="3301294"/>
            <a:ext cx="5848709" cy="1175563"/>
          </a:xfrm>
          <a:prstGeom prst="rect">
            <a:avLst/>
          </a:prstGeom>
        </p:spPr>
      </p:pic>
    </p:spTree>
    <p:extLst>
      <p:ext uri="{BB962C8B-B14F-4D97-AF65-F5344CB8AC3E}">
        <p14:creationId xmlns:p14="http://schemas.microsoft.com/office/powerpoint/2010/main" val="21457413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 Project :Customer Retention Case Study</vt:lpstr>
      <vt:lpstr>Topics</vt:lpstr>
      <vt:lpstr>Overview</vt:lpstr>
      <vt:lpstr>Problem Statement:</vt:lpstr>
      <vt:lpstr>Problem Understanding:</vt:lpstr>
      <vt:lpstr>What is customer retention ?</vt:lpstr>
      <vt:lpstr>Exploratory Data Analysis (EDA):</vt:lpstr>
      <vt:lpstr>VISUALIZATION (CHECKING NULL VALUES) </vt:lpstr>
      <vt:lpstr>VISULIZATION (BOX PLOT) </vt:lpstr>
      <vt:lpstr>VISULIZATION (CHECKING SKEWENESS)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478</cp:revision>
  <dcterms:created xsi:type="dcterms:W3CDTF">2021-11-12T07:19:01Z</dcterms:created>
  <dcterms:modified xsi:type="dcterms:W3CDTF">2021-11-12T13:04:38Z</dcterms:modified>
</cp:coreProperties>
</file>