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4"/>
  </p:sldMasterIdLst>
  <p:sldIdLst>
    <p:sldId id="266" r:id="rId5"/>
    <p:sldId id="309" r:id="rId6"/>
    <p:sldId id="310" r:id="rId7"/>
    <p:sldId id="311" r:id="rId8"/>
    <p:sldId id="312" r:id="rId9"/>
    <p:sldId id="313" r:id="rId10"/>
    <p:sldId id="316" r:id="rId11"/>
    <p:sldId id="324" r:id="rId12"/>
    <p:sldId id="317" r:id="rId13"/>
    <p:sldId id="318" r:id="rId14"/>
    <p:sldId id="319" r:id="rId15"/>
    <p:sldId id="320" r:id="rId16"/>
    <p:sldId id="321" r:id="rId17"/>
    <p:sldId id="322" r:id="rId18"/>
    <p:sldId id="32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13C693-2C7B-4DDE-B337-FDEEC8289F9E}" v="200" dt="2022-01-15T12:41:06.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4372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4551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4874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06811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60971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13866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145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8485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855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987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4454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6256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075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693582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9488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125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1/15/2022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054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1/15/2022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9794030"/>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804981" y="1833926"/>
            <a:ext cx="4813072" cy="2531508"/>
          </a:xfrm>
        </p:spPr>
        <p:txBody>
          <a:bodyPr>
            <a:noAutofit/>
          </a:bodyPr>
          <a:lstStyle/>
          <a:p>
            <a:r>
              <a:rPr lang="en-US" sz="6000" dirty="0"/>
              <a:t>Rate and Review</a:t>
            </a:r>
            <a:br>
              <a:rPr lang="en-US" sz="6000" dirty="0"/>
            </a:br>
            <a:r>
              <a:rPr lang="en-US" sz="6000" dirty="0"/>
              <a:t>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362054" y="5704943"/>
            <a:ext cx="4829101" cy="1152352"/>
          </a:xfrm>
        </p:spPr>
        <p:txBody>
          <a:bodyPr vert="horz" lIns="91440" tIns="45720" rIns="91440" bIns="45720" rtlCol="0" anchor="t">
            <a:normAutofit/>
          </a:bodyPr>
          <a:lstStyle/>
          <a:p>
            <a:r>
              <a:rPr lang="en-US" sz="2800" dirty="0">
                <a:latin typeface="Times New Roman"/>
                <a:cs typeface="Times New Roman"/>
              </a:rPr>
              <a:t>Submitted by:</a:t>
            </a:r>
          </a:p>
          <a:p>
            <a:r>
              <a:rPr lang="en-US" sz="2800" dirty="0">
                <a:latin typeface="Times New Roman"/>
                <a:cs typeface="Times New Roman"/>
              </a:rPr>
              <a:t>Rohan V </a:t>
            </a:r>
            <a:r>
              <a:rPr lang="en-US" sz="2800" dirty="0" err="1">
                <a:latin typeface="Times New Roman"/>
                <a:cs typeface="Times New Roman"/>
              </a:rPr>
              <a:t>Borade</a:t>
            </a:r>
            <a:endParaRPr lang="en-US" sz="2800">
              <a:latin typeface="Times New Roman"/>
              <a:cs typeface="Times New Roman"/>
            </a:endParaRPr>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8128-7D16-418C-9419-AC5B61F4229B}"/>
              </a:ext>
            </a:extLst>
          </p:cNvPr>
          <p:cNvSpPr>
            <a:spLocks noGrp="1"/>
          </p:cNvSpPr>
          <p:nvPr>
            <p:ph type="title"/>
          </p:nvPr>
        </p:nvSpPr>
        <p:spPr>
          <a:xfrm>
            <a:off x="8096885" y="640080"/>
            <a:ext cx="3659246" cy="2886145"/>
          </a:xfrm>
        </p:spPr>
        <p:txBody>
          <a:bodyPr vert="horz" lIns="91440" tIns="45720" rIns="91440" bIns="45720" rtlCol="0" anchor="b">
            <a:normAutofit/>
          </a:bodyPr>
          <a:lstStyle/>
          <a:p>
            <a:r>
              <a:rPr lang="en-US" sz="4400" dirty="0" err="1">
                <a:solidFill>
                  <a:srgbClr val="FFFFFF"/>
                </a:solidFill>
              </a:rPr>
              <a:t>MultinomialNB</a:t>
            </a:r>
            <a:endParaRPr lang="en-US" sz="4400" dirty="0">
              <a:solidFill>
                <a:srgbClr val="FFFFFF"/>
              </a:solidFill>
            </a:endParaRPr>
          </a:p>
        </p:txBody>
      </p:sp>
      <p:pic>
        <p:nvPicPr>
          <p:cNvPr id="5" name="Picture 5" descr="Table&#10;&#10;Description automatically generated">
            <a:extLst>
              <a:ext uri="{FF2B5EF4-FFF2-40B4-BE49-F238E27FC236}">
                <a16:creationId xmlns:a16="http://schemas.microsoft.com/office/drawing/2014/main" id="{9DFA256B-3173-4AFF-9BC1-5775D697A85A}"/>
              </a:ext>
            </a:extLst>
          </p:cNvPr>
          <p:cNvPicPr>
            <a:picLocks noGrp="1" noChangeAspect="1"/>
          </p:cNvPicPr>
          <p:nvPr>
            <p:ph idx="1"/>
          </p:nvPr>
        </p:nvPicPr>
        <p:blipFill>
          <a:blip r:embed="rId2"/>
          <a:stretch>
            <a:fillRect/>
          </a:stretch>
        </p:blipFill>
        <p:spPr>
          <a:xfrm>
            <a:off x="539733" y="842994"/>
            <a:ext cx="6055154" cy="5227381"/>
          </a:xfrm>
        </p:spPr>
      </p:pic>
    </p:spTree>
    <p:extLst>
      <p:ext uri="{BB962C8B-B14F-4D97-AF65-F5344CB8AC3E}">
        <p14:creationId xmlns:p14="http://schemas.microsoft.com/office/powerpoint/2010/main" val="348696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574C3-A6BD-41FF-ABF3-0CF4CCF6BBB2}"/>
              </a:ext>
            </a:extLst>
          </p:cNvPr>
          <p:cNvSpPr>
            <a:spLocks noGrp="1"/>
          </p:cNvSpPr>
          <p:nvPr>
            <p:ph type="title"/>
          </p:nvPr>
        </p:nvSpPr>
        <p:spPr>
          <a:xfrm>
            <a:off x="8096885" y="640080"/>
            <a:ext cx="3659246" cy="2886145"/>
          </a:xfrm>
        </p:spPr>
        <p:txBody>
          <a:bodyPr vert="horz" lIns="91440" tIns="45720" rIns="91440" bIns="45720" rtlCol="0" anchor="b">
            <a:normAutofit/>
          </a:bodyPr>
          <a:lstStyle/>
          <a:p>
            <a:r>
              <a:rPr lang="en-US" sz="4400">
                <a:solidFill>
                  <a:srgbClr val="FFFFFF"/>
                </a:solidFill>
              </a:rPr>
              <a:t>Decision Tree</a:t>
            </a:r>
          </a:p>
        </p:txBody>
      </p:sp>
      <p:pic>
        <p:nvPicPr>
          <p:cNvPr id="5" name="Picture 5" descr="Table&#10;&#10;Description automatically generated">
            <a:extLst>
              <a:ext uri="{FF2B5EF4-FFF2-40B4-BE49-F238E27FC236}">
                <a16:creationId xmlns:a16="http://schemas.microsoft.com/office/drawing/2014/main" id="{CD492630-A1E8-47B6-A79E-803D2AD3E95D}"/>
              </a:ext>
            </a:extLst>
          </p:cNvPr>
          <p:cNvPicPr>
            <a:picLocks noGrp="1" noChangeAspect="1"/>
          </p:cNvPicPr>
          <p:nvPr>
            <p:ph idx="1"/>
          </p:nvPr>
        </p:nvPicPr>
        <p:blipFill>
          <a:blip r:embed="rId2"/>
          <a:stretch>
            <a:fillRect/>
          </a:stretch>
        </p:blipFill>
        <p:spPr>
          <a:xfrm>
            <a:off x="711977" y="914881"/>
            <a:ext cx="5825684" cy="4896701"/>
          </a:xfrm>
        </p:spPr>
      </p:pic>
    </p:spTree>
    <p:extLst>
      <p:ext uri="{BB962C8B-B14F-4D97-AF65-F5344CB8AC3E}">
        <p14:creationId xmlns:p14="http://schemas.microsoft.com/office/powerpoint/2010/main" val="2391585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214D-04B8-4068-B7A2-D3B7611EABBE}"/>
              </a:ext>
            </a:extLst>
          </p:cNvPr>
          <p:cNvSpPr>
            <a:spLocks noGrp="1"/>
          </p:cNvSpPr>
          <p:nvPr>
            <p:ph type="title"/>
          </p:nvPr>
        </p:nvSpPr>
        <p:spPr>
          <a:xfrm>
            <a:off x="8096885" y="640080"/>
            <a:ext cx="3659246" cy="2886145"/>
          </a:xfrm>
        </p:spPr>
        <p:txBody>
          <a:bodyPr vert="horz" lIns="91440" tIns="45720" rIns="91440" bIns="45720" rtlCol="0" anchor="b">
            <a:normAutofit/>
          </a:bodyPr>
          <a:lstStyle/>
          <a:p>
            <a:r>
              <a:rPr lang="en-US" sz="4400">
                <a:solidFill>
                  <a:srgbClr val="FFFFFF"/>
                </a:solidFill>
              </a:rPr>
              <a:t>Random Forest</a:t>
            </a:r>
          </a:p>
        </p:txBody>
      </p:sp>
      <p:pic>
        <p:nvPicPr>
          <p:cNvPr id="5" name="Picture 5" descr="Table&#10;&#10;Description automatically generated">
            <a:extLst>
              <a:ext uri="{FF2B5EF4-FFF2-40B4-BE49-F238E27FC236}">
                <a16:creationId xmlns:a16="http://schemas.microsoft.com/office/drawing/2014/main" id="{46BD69E7-A8C6-4F59-90E3-870B90A68CF5}"/>
              </a:ext>
            </a:extLst>
          </p:cNvPr>
          <p:cNvPicPr>
            <a:picLocks noGrp="1" noChangeAspect="1"/>
          </p:cNvPicPr>
          <p:nvPr>
            <p:ph idx="1"/>
          </p:nvPr>
        </p:nvPicPr>
        <p:blipFill>
          <a:blip r:embed="rId2"/>
          <a:stretch>
            <a:fillRect/>
          </a:stretch>
        </p:blipFill>
        <p:spPr>
          <a:xfrm>
            <a:off x="615459" y="828617"/>
            <a:ext cx="5918076" cy="5083606"/>
          </a:xfrm>
        </p:spPr>
      </p:pic>
    </p:spTree>
    <p:extLst>
      <p:ext uri="{BB962C8B-B14F-4D97-AF65-F5344CB8AC3E}">
        <p14:creationId xmlns:p14="http://schemas.microsoft.com/office/powerpoint/2010/main" val="3549766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DFCFE-A138-4285-B79C-9909A228EED0}"/>
              </a:ext>
            </a:extLst>
          </p:cNvPr>
          <p:cNvSpPr>
            <a:spLocks noGrp="1"/>
          </p:cNvSpPr>
          <p:nvPr>
            <p:ph type="title"/>
          </p:nvPr>
        </p:nvSpPr>
        <p:spPr>
          <a:xfrm>
            <a:off x="8096885" y="640080"/>
            <a:ext cx="3659246" cy="2886145"/>
          </a:xfrm>
        </p:spPr>
        <p:txBody>
          <a:bodyPr vert="horz" lIns="91440" tIns="45720" rIns="91440" bIns="45720" rtlCol="0" anchor="b">
            <a:normAutofit/>
          </a:bodyPr>
          <a:lstStyle/>
          <a:p>
            <a:r>
              <a:rPr lang="en-US" sz="4400" dirty="0">
                <a:solidFill>
                  <a:srgbClr val="FFFFFF"/>
                </a:solidFill>
              </a:rPr>
              <a:t>Gradient Boosting Classifier– </a:t>
            </a:r>
            <a:r>
              <a:rPr lang="en-US" sz="4400" dirty="0" err="1">
                <a:solidFill>
                  <a:srgbClr val="FFFFFF"/>
                </a:solidFill>
              </a:rPr>
              <a:t>Finalised</a:t>
            </a:r>
            <a:r>
              <a:rPr lang="en-US" sz="4400" dirty="0">
                <a:solidFill>
                  <a:srgbClr val="FFFFFF"/>
                </a:solidFill>
              </a:rPr>
              <a:t> Model</a:t>
            </a:r>
          </a:p>
        </p:txBody>
      </p:sp>
      <p:pic>
        <p:nvPicPr>
          <p:cNvPr id="3" name="Picture 3" descr="Table&#10;&#10;Description automatically generated">
            <a:extLst>
              <a:ext uri="{FF2B5EF4-FFF2-40B4-BE49-F238E27FC236}">
                <a16:creationId xmlns:a16="http://schemas.microsoft.com/office/drawing/2014/main" id="{8AE46DA3-49B9-4823-B43E-39D5897B4195}"/>
              </a:ext>
            </a:extLst>
          </p:cNvPr>
          <p:cNvPicPr>
            <a:picLocks noChangeAspect="1"/>
          </p:cNvPicPr>
          <p:nvPr/>
        </p:nvPicPr>
        <p:blipFill>
          <a:blip r:embed="rId2"/>
          <a:stretch>
            <a:fillRect/>
          </a:stretch>
        </p:blipFill>
        <p:spPr>
          <a:xfrm>
            <a:off x="741873" y="864080"/>
            <a:ext cx="5575538" cy="5072330"/>
          </a:xfrm>
          <a:prstGeom prst="rect">
            <a:avLst/>
          </a:prstGeom>
        </p:spPr>
      </p:pic>
    </p:spTree>
    <p:extLst>
      <p:ext uri="{BB962C8B-B14F-4D97-AF65-F5344CB8AC3E}">
        <p14:creationId xmlns:p14="http://schemas.microsoft.com/office/powerpoint/2010/main" val="62044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D95D-0F09-4AA9-998C-41DBF5DA948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446244E-67CC-4CD7-84B8-871EBF5FEDC9}"/>
              </a:ext>
            </a:extLst>
          </p:cNvPr>
          <p:cNvSpPr>
            <a:spLocks noGrp="1"/>
          </p:cNvSpPr>
          <p:nvPr>
            <p:ph idx="1"/>
          </p:nvPr>
        </p:nvSpPr>
        <p:spPr>
          <a:xfrm>
            <a:off x="1141413" y="2307566"/>
            <a:ext cx="9905998" cy="3483634"/>
          </a:xfrm>
        </p:spPr>
        <p:txBody>
          <a:bodyPr>
            <a:normAutofit fontScale="92500" lnSpcReduction="10000"/>
          </a:bodyPr>
          <a:lstStyle/>
          <a:p>
            <a:pPr marL="507365" indent="-342900">
              <a:lnSpc>
                <a:spcPct val="107000"/>
              </a:lnSpc>
              <a:buSzPts val="1200"/>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study shows a comparison between the regression algorithms and artificial neural network when predicting reviews.</a:t>
            </a:r>
            <a:endParaRPr lang="en-US"/>
          </a:p>
          <a:p>
            <a:pPr marL="507365" indent="-342900">
              <a:lnSpc>
                <a:spcPct val="107000"/>
              </a:lnSpc>
              <a:buSzPts val="1200"/>
            </a:pPr>
            <a:r>
              <a:rPr lang="en-IN" dirty="0">
                <a:effectLst/>
                <a:latin typeface="Times New Roman" panose="02020603050405020304" pitchFamily="18" charset="0"/>
                <a:ea typeface="Calibri" panose="020F0502020204030204" pitchFamily="34" charset="0"/>
                <a:cs typeface="Times New Roman" panose="02020603050405020304" pitchFamily="18" charset="0"/>
              </a:rPr>
              <a:t> The local data gave a worse outcome when the same pre-processing strategy was implemented due to it being in a different shape compared with the public data in terms of the number of features and the correlation strength. </a:t>
            </a:r>
          </a:p>
          <a:p>
            <a:pPr marL="507365" indent="-342900">
              <a:lnSpc>
                <a:spcPct val="107000"/>
              </a:lnSpc>
              <a:buSzPts val="1200"/>
            </a:pPr>
            <a:r>
              <a:rPr lang="en-IN" dirty="0">
                <a:effectLst/>
                <a:latin typeface="Times New Roman" panose="02020603050405020304" pitchFamily="18" charset="0"/>
                <a:ea typeface="Calibri" panose="020F0502020204030204" pitchFamily="34" charset="0"/>
                <a:cs typeface="Times New Roman" panose="02020603050405020304" pitchFamily="18" charset="0"/>
              </a:rPr>
              <a:t>Hence, the </a:t>
            </a:r>
            <a:r>
              <a:rPr lang="en-IN" dirty="0">
                <a:latin typeface="Times New Roman" panose="02020603050405020304" pitchFamily="18" charset="0"/>
                <a:ea typeface="Calibri" panose="020F0502020204030204" pitchFamily="34" charset="0"/>
                <a:cs typeface="Times New Roman" panose="02020603050405020304" pitchFamily="18" charset="0"/>
              </a:rPr>
              <a:t>Online</a:t>
            </a:r>
            <a:r>
              <a:rPr lang="en-IN" dirty="0">
                <a:effectLst/>
                <a:latin typeface="Times New Roman" panose="02020603050405020304" pitchFamily="18" charset="0"/>
                <a:ea typeface="Calibri" panose="020F0502020204030204" pitchFamily="34" charset="0"/>
                <a:cs typeface="Times New Roman" panose="02020603050405020304" pitchFamily="18" charset="0"/>
              </a:rPr>
              <a:t> data needs more features to be added preferably with a strong correlation with the </a:t>
            </a:r>
            <a:r>
              <a:rPr lang="en-IN" dirty="0">
                <a:latin typeface="Times New Roman" panose="02020603050405020304" pitchFamily="18" charset="0"/>
                <a:ea typeface="Calibri" panose="020F0502020204030204" pitchFamily="34" charset="0"/>
                <a:cs typeface="Times New Roman" panose="02020603050405020304" pitchFamily="18" charset="0"/>
              </a:rPr>
              <a:t>Rating</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p>
          <a:p>
            <a:pPr marL="507365" indent="-342900">
              <a:lnSpc>
                <a:spcPct val="107000"/>
              </a:lnSpc>
              <a:spcAft>
                <a:spcPts val="800"/>
              </a:spcAft>
              <a:buSzPts val="1200"/>
            </a:pPr>
            <a:r>
              <a:rPr lang="en-IN" dirty="0">
                <a:effectLst/>
                <a:latin typeface="Times New Roman"/>
                <a:ea typeface="Calibri" panose="020F0502020204030204" pitchFamily="34" charset="0"/>
                <a:cs typeface="Times New Roman"/>
              </a:rPr>
              <a:t>However, Gradient Boosting Classifier got the best R2 score overall. The final results of this study showed that Gradient Boosting Classifier better prediction compared to other used algorithms.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821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69EF-409D-4C20-BBAB-4A42DED6A8C1}"/>
              </a:ext>
            </a:extLst>
          </p:cNvPr>
          <p:cNvSpPr>
            <a:spLocks noGrp="1"/>
          </p:cNvSpPr>
          <p:nvPr>
            <p:ph type="title"/>
          </p:nvPr>
        </p:nvSpPr>
        <p:spPr>
          <a:xfrm>
            <a:off x="638423" y="2068065"/>
            <a:ext cx="10909073" cy="1648345"/>
          </a:xfrm>
        </p:spPr>
        <p:txBody>
          <a:bodyPr vert="horz" lIns="91440" tIns="45720" rIns="91440" bIns="45720" rtlCol="0" anchor="b">
            <a:normAutofit/>
          </a:bodyPr>
          <a:lstStyle/>
          <a:p>
            <a:pPr algn="ctr"/>
            <a:r>
              <a:rPr lang="en-US" sz="6000">
                <a:solidFill>
                  <a:schemeClr val="tx1">
                    <a:lumMod val="85000"/>
                    <a:lumOff val="15000"/>
                  </a:schemeClr>
                </a:solidFill>
              </a:rPr>
              <a:t>Thank You</a:t>
            </a:r>
          </a:p>
        </p:txBody>
      </p:sp>
    </p:spTree>
    <p:extLst>
      <p:ext uri="{BB962C8B-B14F-4D97-AF65-F5344CB8AC3E}">
        <p14:creationId xmlns:p14="http://schemas.microsoft.com/office/powerpoint/2010/main" val="96674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1893-DB95-4D5D-963C-379C26745F3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616A250-CD41-4EAD-A7AC-95B0CD24F8BF}"/>
              </a:ext>
            </a:extLst>
          </p:cNvPr>
          <p:cNvSpPr>
            <a:spLocks noGrp="1"/>
          </p:cNvSpPr>
          <p:nvPr>
            <p:ph idx="1"/>
          </p:nvPr>
        </p:nvSpPr>
        <p:spPr>
          <a:xfrm>
            <a:off x="719137" y="2007560"/>
            <a:ext cx="10787063" cy="4059865"/>
          </a:xfrm>
        </p:spPr>
        <p:txBody>
          <a:bodyPr>
            <a:normAutofit/>
          </a:bodyPr>
          <a:lstStyle/>
          <a:p>
            <a:pPr marL="457200" algn="just">
              <a:lnSpc>
                <a:spcPct val="115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688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5EB0-5099-4AE0-AED1-31E8A16B4546}"/>
              </a:ext>
            </a:extLst>
          </p:cNvPr>
          <p:cNvSpPr>
            <a:spLocks noGrp="1"/>
          </p:cNvSpPr>
          <p:nvPr>
            <p:ph type="title"/>
          </p:nvPr>
        </p:nvSpPr>
        <p:spPr>
          <a:xfrm>
            <a:off x="1097280" y="267553"/>
            <a:ext cx="10058400" cy="1450757"/>
          </a:xfrm>
        </p:spPr>
        <p:txBody>
          <a:bodyPr/>
          <a:lstStyle/>
          <a:p>
            <a:r>
              <a:rPr lang="en-IN" dirty="0">
                <a:latin typeface="Times New Roman" panose="02020603050405020304" pitchFamily="18" charset="0"/>
                <a:cs typeface="Times New Roman" panose="02020603050405020304" pitchFamily="18" charset="0"/>
              </a:rPr>
              <a:t>Understanding</a:t>
            </a:r>
          </a:p>
        </p:txBody>
      </p:sp>
      <p:sp>
        <p:nvSpPr>
          <p:cNvPr id="3" name="Content Placeholder 2">
            <a:extLst>
              <a:ext uri="{FF2B5EF4-FFF2-40B4-BE49-F238E27FC236}">
                <a16:creationId xmlns:a16="http://schemas.microsoft.com/office/drawing/2014/main" id="{3E1ABC54-F57F-48A0-97B0-A336FC543EE3}"/>
              </a:ext>
            </a:extLst>
          </p:cNvPr>
          <p:cNvSpPr>
            <a:spLocks noGrp="1"/>
          </p:cNvSpPr>
          <p:nvPr>
            <p:ph idx="1"/>
          </p:nvPr>
        </p:nvSpPr>
        <p:spPr/>
        <p:txBody>
          <a:bodyPr>
            <a:normAutofit/>
          </a:bodyPr>
          <a:lstStyle/>
          <a:p>
            <a:pPr algn="just">
              <a:buFont typeface="Wingdings" panose="05000000000000000000" pitchFamily="2" charset="2"/>
              <a:buChar char="v"/>
            </a:pPr>
            <a:r>
              <a:rPr lang="en-IN" dirty="0">
                <a:effectLst/>
                <a:latin typeface="Times New Roman" panose="02020603050405020304" pitchFamily="18" charset="0"/>
                <a:ea typeface="Calibri" panose="020F0502020204030204" pitchFamily="34" charset="0"/>
                <a:cs typeface="Times New Roman" panose="02020603050405020304" pitchFamily="18" charset="0"/>
              </a:rPr>
              <a:t>For Rating Prediction projects one need to understand about various libraries NLTK, Tokenization and many other models building techniques.</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Prediction based on the categorical data is quite challenging as we can face issue with overfitting and underfitting.</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Working knowledge on Web scraping would help in fetching of right data.</a:t>
            </a:r>
          </a:p>
          <a:p>
            <a:pPr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17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026F1-8862-46A1-87B0-3707147EF2A8}"/>
              </a:ext>
            </a:extLst>
          </p:cNvPr>
          <p:cNvSpPr>
            <a:spLocks noGrp="1"/>
          </p:cNvSpPr>
          <p:nvPr>
            <p:ph type="title"/>
          </p:nvPr>
        </p:nvSpPr>
        <p:spPr/>
        <p:txBody>
          <a:bodyPr/>
          <a:lstStyle/>
          <a:p>
            <a:r>
              <a:rPr lang="en-IN" dirty="0"/>
              <a:t>EDA</a:t>
            </a:r>
          </a:p>
        </p:txBody>
      </p:sp>
      <p:sp>
        <p:nvSpPr>
          <p:cNvPr id="3" name="Content Placeholder 2">
            <a:extLst>
              <a:ext uri="{FF2B5EF4-FFF2-40B4-BE49-F238E27FC236}">
                <a16:creationId xmlns:a16="http://schemas.microsoft.com/office/drawing/2014/main" id="{D1B7DEF4-F26A-4DAE-B1A0-CB43E283EDF7}"/>
              </a:ext>
            </a:extLst>
          </p:cNvPr>
          <p:cNvSpPr>
            <a:spLocks noGrp="1"/>
          </p:cNvSpPr>
          <p:nvPr>
            <p:ph idx="1"/>
          </p:nvPr>
        </p:nvSpPr>
        <p:spPr>
          <a:xfrm>
            <a:off x="1097279" y="2108201"/>
            <a:ext cx="8570595" cy="3760891"/>
          </a:xfrm>
        </p:spPr>
        <p:txBody>
          <a:bodyPr>
            <a:normAutofit/>
          </a:bodyPr>
          <a:lstStyle/>
          <a:p>
            <a:pPr marL="342900" lvl="0" indent="-342900">
              <a:lnSpc>
                <a:spcPct val="115000"/>
              </a:lnSpc>
              <a:buSzPts val="1400"/>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Mathematical/ Analytical Modelling of the Problem</a:t>
            </a:r>
          </a:p>
          <a:p>
            <a:pPr marL="742950" lvl="1" indent="-285750" algn="just">
              <a:lnSpc>
                <a:spcPct val="115000"/>
              </a:lnSpc>
              <a:buSzPts val="1200"/>
              <a:buFont typeface="Times New Roman" panose="02020603050405020304" pitchFamily="18" charset="0"/>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Pandas: The Python Data Analysis Library is used for storing the data in data frames and manipulation.</a:t>
            </a:r>
          </a:p>
          <a:p>
            <a:pPr marL="742950" lvl="1" indent="-285750" algn="just">
              <a:lnSpc>
                <a:spcPct val="115000"/>
              </a:lnSpc>
              <a:buSzPts val="1200"/>
              <a:buFont typeface="Times New Roman" panose="02020603050405020304" pitchFamily="18" charset="0"/>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NumPy: Python scientific computing library.</a:t>
            </a:r>
          </a:p>
          <a:p>
            <a:pPr marL="742950" lvl="1" indent="-285750" algn="just">
              <a:lnSpc>
                <a:spcPct val="115000"/>
              </a:lnSpc>
              <a:buSzPts val="1200"/>
              <a:buFont typeface="Times New Roman" panose="02020603050405020304" pitchFamily="18" charset="0"/>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Matplotlib: Python plotting library.</a:t>
            </a:r>
          </a:p>
          <a:p>
            <a:pPr marL="742950" lvl="1" indent="-285750" algn="just">
              <a:lnSpc>
                <a:spcPct val="115000"/>
              </a:lnSpc>
              <a:buSzPts val="1200"/>
              <a:buFont typeface="Times New Roman" panose="02020603050405020304" pitchFamily="18" charset="0"/>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Seaborn: Statistical data visualization based on matplotlib.</a:t>
            </a:r>
          </a:p>
          <a:p>
            <a:pPr marL="742950" lvl="1" indent="-285750" algn="just">
              <a:lnSpc>
                <a:spcPct val="115000"/>
              </a:lnSpc>
              <a:buSzPts val="1200"/>
              <a:buFont typeface="Times New Roman" panose="02020603050405020304" pitchFamily="18" charset="0"/>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NLTK: Neural Networking Libraries.</a:t>
            </a:r>
          </a:p>
          <a:p>
            <a:pPr marL="742950" lvl="1" indent="-285750" algn="just">
              <a:lnSpc>
                <a:spcPct val="115000"/>
              </a:lnSpc>
              <a:buSzPts val="1200"/>
              <a:buFont typeface="Times New Roman" panose="02020603050405020304" pitchFamily="18" charset="0"/>
              <a:buAutoNum type="alphaLcPeriod"/>
            </a:pPr>
            <a:r>
              <a:rPr lang="en-IN" dirty="0">
                <a:latin typeface="Times New Roman" panose="02020603050405020304" pitchFamily="18" charset="0"/>
                <a:ea typeface="Calibri" panose="020F0502020204030204" pitchFamily="34" charset="0"/>
                <a:cs typeface="Times New Roman" panose="02020603050405020304" pitchFamily="18" charset="0"/>
              </a:rPr>
              <a:t>Tokenization: Systematic breaking of </a:t>
            </a:r>
            <a:r>
              <a:rPr lang="en-IN" dirty="0" err="1">
                <a:latin typeface="Times New Roman" panose="02020603050405020304" pitchFamily="18" charset="0"/>
                <a:ea typeface="Calibri" panose="020F0502020204030204" pitchFamily="34" charset="0"/>
                <a:cs typeface="Times New Roman" panose="02020603050405020304" pitchFamily="18" charset="0"/>
              </a:rPr>
              <a:t>senstences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200"/>
              <a:buFont typeface="Times New Roman" panose="02020603050405020304" pitchFamily="18" charset="0"/>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SciPy. Stats: Provides a number of probability distributions and statistical functions.</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64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E4D8-10AA-465D-8ED4-EEFA33CF17D8}"/>
              </a:ext>
            </a:extLst>
          </p:cNvPr>
          <p:cNvSpPr>
            <a:spLocks noGrp="1"/>
          </p:cNvSpPr>
          <p:nvPr>
            <p:ph type="title"/>
          </p:nvPr>
        </p:nvSpPr>
        <p:spPr/>
        <p:txBody>
          <a:bodyPr/>
          <a:lstStyle/>
          <a:p>
            <a:r>
              <a:rPr lang="en-IN" dirty="0"/>
              <a:t>EDA</a:t>
            </a:r>
          </a:p>
        </p:txBody>
      </p:sp>
      <p:sp>
        <p:nvSpPr>
          <p:cNvPr id="3" name="Content Placeholder 2">
            <a:extLst>
              <a:ext uri="{FF2B5EF4-FFF2-40B4-BE49-F238E27FC236}">
                <a16:creationId xmlns:a16="http://schemas.microsoft.com/office/drawing/2014/main" id="{FE08702D-5264-42C3-B502-30AFF343AAA4}"/>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rPr>
              <a:t>Data exploration is the first step in data analysis and typically involves summarizing the main characteristics of a data set, including its size, accuracy, initial patterns in the data and other attributes. It is commonly conducted by data analysts using visual analytics tools, but it can also be done in more advanced statistical software, Python</a:t>
            </a:r>
            <a:r>
              <a:rPr lang="en-IN" sz="1800" b="1"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Before it can conduct analysis on data collected by multiple data sources and stored in data warehouses, an organization must know how many cases are in a data set, what variables are included, how many missing values there are and what general hypotheses the data is likely to support.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cleaning module removes the noise, and check that all the values are not empty, otherwise the item is dropped. This is done for simplicity; indeed, it could be better to try to inference them later. After the cleaning part done, the item is sent to the formatting module.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5955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164B-7824-4415-BB82-4EF607F51C1B}"/>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Visualisation – Univariant Analysis</a:t>
            </a:r>
          </a:p>
        </p:txBody>
      </p:sp>
      <p:pic>
        <p:nvPicPr>
          <p:cNvPr id="3" name="Picture 3" descr="Chart, histogram&#10;&#10;Description automatically generated">
            <a:extLst>
              <a:ext uri="{FF2B5EF4-FFF2-40B4-BE49-F238E27FC236}">
                <a16:creationId xmlns:a16="http://schemas.microsoft.com/office/drawing/2014/main" id="{6FF9D6D9-62BE-435F-816A-DAB9BC0F5362}"/>
              </a:ext>
            </a:extLst>
          </p:cNvPr>
          <p:cNvPicPr>
            <a:picLocks noChangeAspect="1"/>
          </p:cNvPicPr>
          <p:nvPr/>
        </p:nvPicPr>
        <p:blipFill>
          <a:blip r:embed="rId2"/>
          <a:stretch>
            <a:fillRect/>
          </a:stretch>
        </p:blipFill>
        <p:spPr>
          <a:xfrm>
            <a:off x="123647" y="90009"/>
            <a:ext cx="11844066" cy="4305718"/>
          </a:xfrm>
          <a:prstGeom prst="rect">
            <a:avLst/>
          </a:prstGeom>
        </p:spPr>
      </p:pic>
    </p:spTree>
    <p:extLst>
      <p:ext uri="{BB962C8B-B14F-4D97-AF65-F5344CB8AC3E}">
        <p14:creationId xmlns:p14="http://schemas.microsoft.com/office/powerpoint/2010/main" val="18336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14AD-05F5-43AD-9B70-9F3122127678}"/>
              </a:ext>
            </a:extLst>
          </p:cNvPr>
          <p:cNvSpPr>
            <a:spLocks noGrp="1"/>
          </p:cNvSpPr>
          <p:nvPr>
            <p:ph type="title"/>
          </p:nvPr>
        </p:nvSpPr>
        <p:spPr>
          <a:xfrm>
            <a:off x="1036320" y="286603"/>
            <a:ext cx="10058400" cy="1450757"/>
          </a:xfrm>
        </p:spPr>
        <p:txBody>
          <a:bodyPr>
            <a:normAutofit/>
          </a:bodyPr>
          <a:lstStyle/>
          <a:p>
            <a:r>
              <a:rPr lang="en-IN"/>
              <a:t>Steps and Assumptions</a:t>
            </a:r>
            <a:endParaRPr lang="en-IN" dirty="0"/>
          </a:p>
        </p:txBody>
      </p:sp>
      <p:sp>
        <p:nvSpPr>
          <p:cNvPr id="15" name="Content Placeholder 2">
            <a:extLst>
              <a:ext uri="{FF2B5EF4-FFF2-40B4-BE49-F238E27FC236}">
                <a16:creationId xmlns:a16="http://schemas.microsoft.com/office/drawing/2014/main" id="{34E3E518-07DD-41F4-9DC2-F184866D4FE0}"/>
              </a:ext>
            </a:extLst>
          </p:cNvPr>
          <p:cNvSpPr>
            <a:spLocks noGrp="1"/>
          </p:cNvSpPr>
          <p:nvPr>
            <p:ph idx="1"/>
          </p:nvPr>
        </p:nvSpPr>
        <p:spPr>
          <a:xfrm>
            <a:off x="4706460" y="2108201"/>
            <a:ext cx="6388260" cy="3760891"/>
          </a:xfrm>
        </p:spPr>
        <p:txBody>
          <a:bodyPr>
            <a:normAutofit/>
          </a:bodyPr>
          <a:lstStyle/>
          <a:p>
            <a:pPr>
              <a:buFont typeface="Wingdings" panose="05000000000000000000" pitchFamily="2" charset="2"/>
              <a:buChar char="v"/>
            </a:pPr>
            <a:r>
              <a:rPr lang="en-IN" sz="1900">
                <a:latin typeface="Times New Roman" panose="02020603050405020304" pitchFamily="18" charset="0"/>
                <a:cs typeface="Times New Roman" panose="02020603050405020304" pitchFamily="18" charset="0"/>
              </a:rPr>
              <a:t>Drop Unnecessary Columns</a:t>
            </a:r>
          </a:p>
          <a:p>
            <a:pPr>
              <a:buFont typeface="Wingdings" panose="05000000000000000000" pitchFamily="2" charset="2"/>
              <a:buChar char="v"/>
            </a:pPr>
            <a:r>
              <a:rPr lang="en-IN" sz="1900">
                <a:latin typeface="Times New Roman" panose="02020603050405020304" pitchFamily="18" charset="0"/>
                <a:cs typeface="Times New Roman" panose="02020603050405020304" pitchFamily="18" charset="0"/>
              </a:rPr>
              <a:t>Modelling data</a:t>
            </a:r>
          </a:p>
          <a:p>
            <a:pPr>
              <a:buFont typeface="Wingdings" panose="05000000000000000000" pitchFamily="2" charset="2"/>
              <a:buChar char="v"/>
            </a:pPr>
            <a:r>
              <a:rPr lang="en-IN" sz="1900">
                <a:latin typeface="Times New Roman" panose="02020603050405020304" pitchFamily="18" charset="0"/>
                <a:cs typeface="Times New Roman" panose="02020603050405020304" pitchFamily="18" charset="0"/>
              </a:rPr>
              <a:t>Using NLTK Libraries</a:t>
            </a:r>
          </a:p>
          <a:p>
            <a:pPr>
              <a:buFont typeface="Wingdings" panose="05000000000000000000" pitchFamily="2" charset="2"/>
              <a:buChar char="v"/>
            </a:pPr>
            <a:r>
              <a:rPr lang="en-IN" sz="1900">
                <a:latin typeface="Times New Roman" panose="02020603050405020304" pitchFamily="18" charset="0"/>
                <a:cs typeface="Times New Roman" panose="02020603050405020304" pitchFamily="18" charset="0"/>
              </a:rPr>
              <a:t>Vectorising the Words for model building</a:t>
            </a:r>
          </a:p>
          <a:p>
            <a:pPr>
              <a:buFont typeface="Wingdings" panose="05000000000000000000" pitchFamily="2" charset="2"/>
              <a:buChar char="v"/>
            </a:pPr>
            <a:r>
              <a:rPr lang="en-IN" sz="1900">
                <a:latin typeface="Times New Roman" panose="02020603050405020304" pitchFamily="18" charset="0"/>
                <a:cs typeface="Times New Roman" panose="02020603050405020304" pitchFamily="18" charset="0"/>
              </a:rPr>
              <a:t>Assumptions:</a:t>
            </a:r>
          </a:p>
          <a:p>
            <a:pPr>
              <a:buFont typeface="Wingdings" panose="05000000000000000000" pitchFamily="2" charset="2"/>
              <a:buChar char="v"/>
            </a:pPr>
            <a:r>
              <a:rPr lang="en-IN" sz="1900">
                <a:latin typeface="Times New Roman" panose="02020603050405020304" pitchFamily="18" charset="0"/>
                <a:cs typeface="Times New Roman" panose="02020603050405020304" pitchFamily="18" charset="0"/>
              </a:rPr>
              <a:t>Add Product Name and Model in the data could bring more accuracy.</a:t>
            </a:r>
          </a:p>
          <a:p>
            <a:pPr>
              <a:buFont typeface="Wingdings" panose="05000000000000000000" pitchFamily="2" charset="2"/>
              <a:buChar char="v"/>
            </a:pPr>
            <a:r>
              <a:rPr lang="en-IN" sz="1900">
                <a:latin typeface="Times New Roman" panose="02020603050405020304" pitchFamily="18" charset="0"/>
                <a:cs typeface="Times New Roman" panose="02020603050405020304" pitchFamily="18" charset="0"/>
              </a:rPr>
              <a:t>This a generalised prediction can’t be considered specifically.</a:t>
            </a:r>
          </a:p>
          <a:p>
            <a:pPr>
              <a:buFont typeface="Wingdings" panose="05000000000000000000" pitchFamily="2" charset="2"/>
              <a:buChar char="v"/>
            </a:pPr>
            <a:endParaRPr lang="en-IN" sz="1900">
              <a:latin typeface="Times New Roman" panose="02020603050405020304" pitchFamily="18" charset="0"/>
              <a:cs typeface="Times New Roman" panose="02020603050405020304" pitchFamily="18" charset="0"/>
            </a:endParaRPr>
          </a:p>
        </p:txBody>
      </p:sp>
      <p:pic>
        <p:nvPicPr>
          <p:cNvPr id="7" name="Graphic 6" descr="Statistics">
            <a:extLst>
              <a:ext uri="{FF2B5EF4-FFF2-40B4-BE49-F238E27FC236}">
                <a16:creationId xmlns:a16="http://schemas.microsoft.com/office/drawing/2014/main" id="{008F90F9-83B1-4548-9CF4-12FEBC0AE0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Tree>
    <p:extLst>
      <p:ext uri="{BB962C8B-B14F-4D97-AF65-F5344CB8AC3E}">
        <p14:creationId xmlns:p14="http://schemas.microsoft.com/office/powerpoint/2010/main" val="268495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9082-7C3D-467C-94DB-0F30D3F5B0CE}"/>
              </a:ext>
            </a:extLst>
          </p:cNvPr>
          <p:cNvSpPr>
            <a:spLocks noGrp="1"/>
          </p:cNvSpPr>
          <p:nvPr>
            <p:ph type="title"/>
          </p:nvPr>
        </p:nvSpPr>
        <p:spPr/>
        <p:txBody>
          <a:bodyPr>
            <a:normAutofit/>
          </a:bodyPr>
          <a:lstStyle/>
          <a:p>
            <a:r>
              <a:rPr lang="en-IN"/>
              <a:t>Word Cloud</a:t>
            </a:r>
            <a:endParaRPr lang="en-IN" dirty="0"/>
          </a:p>
        </p:txBody>
      </p:sp>
      <p:sp>
        <p:nvSpPr>
          <p:cNvPr id="3" name="Content Placeholder 2">
            <a:extLst>
              <a:ext uri="{FF2B5EF4-FFF2-40B4-BE49-F238E27FC236}">
                <a16:creationId xmlns:a16="http://schemas.microsoft.com/office/drawing/2014/main" id="{733238D1-F0DC-4F4D-A39E-6C8C4694DCE1}"/>
              </a:ext>
            </a:extLst>
          </p:cNvPr>
          <p:cNvSpPr>
            <a:spLocks noGrp="1"/>
          </p:cNvSpPr>
          <p:nvPr>
            <p:ph idx="1"/>
          </p:nvPr>
        </p:nvSpPr>
        <p:spPr>
          <a:xfrm>
            <a:off x="1097280" y="2108201"/>
            <a:ext cx="10058400" cy="1117441"/>
          </a:xfrm>
        </p:spPr>
        <p:txBody>
          <a:bodyPr>
            <a:normAutofit/>
          </a:bodyPr>
          <a:lstStyle/>
          <a:p>
            <a:r>
              <a:rPr lang="en-IN" sz="2400" dirty="0">
                <a:latin typeface="Times New Roman" panose="02020603050405020304" pitchFamily="18" charset="0"/>
                <a:cs typeface="Times New Roman" panose="02020603050405020304" pitchFamily="18" charset="0"/>
              </a:rPr>
              <a:t>Word cloud helps in understanding the top set of words which are impacting the study in a meaningful way.</a:t>
            </a:r>
          </a:p>
        </p:txBody>
      </p:sp>
      <p:pic>
        <p:nvPicPr>
          <p:cNvPr id="4" name="Picture 4">
            <a:extLst>
              <a:ext uri="{FF2B5EF4-FFF2-40B4-BE49-F238E27FC236}">
                <a16:creationId xmlns:a16="http://schemas.microsoft.com/office/drawing/2014/main" id="{A4932738-39BD-4257-A147-EE04A7C57131}"/>
              </a:ext>
            </a:extLst>
          </p:cNvPr>
          <p:cNvPicPr>
            <a:picLocks noChangeAspect="1"/>
          </p:cNvPicPr>
          <p:nvPr/>
        </p:nvPicPr>
        <p:blipFill>
          <a:blip r:embed="rId2"/>
          <a:stretch>
            <a:fillRect/>
          </a:stretch>
        </p:blipFill>
        <p:spPr>
          <a:xfrm>
            <a:off x="918322" y="3636164"/>
            <a:ext cx="3016369" cy="2278681"/>
          </a:xfrm>
          <a:prstGeom prst="rect">
            <a:avLst/>
          </a:prstGeom>
        </p:spPr>
      </p:pic>
      <p:pic>
        <p:nvPicPr>
          <p:cNvPr id="5" name="Picture 5" descr="Text&#10;&#10;Description automatically generated">
            <a:extLst>
              <a:ext uri="{FF2B5EF4-FFF2-40B4-BE49-F238E27FC236}">
                <a16:creationId xmlns:a16="http://schemas.microsoft.com/office/drawing/2014/main" id="{4FCBB674-719A-452F-9247-83EA75750C22}"/>
              </a:ext>
            </a:extLst>
          </p:cNvPr>
          <p:cNvPicPr>
            <a:picLocks noChangeAspect="1"/>
          </p:cNvPicPr>
          <p:nvPr/>
        </p:nvPicPr>
        <p:blipFill>
          <a:blip r:embed="rId3"/>
          <a:stretch>
            <a:fillRect/>
          </a:stretch>
        </p:blipFill>
        <p:spPr>
          <a:xfrm>
            <a:off x="4494362" y="3637000"/>
            <a:ext cx="3088256" cy="2272566"/>
          </a:xfrm>
          <a:prstGeom prst="rect">
            <a:avLst/>
          </a:prstGeom>
        </p:spPr>
      </p:pic>
      <p:pic>
        <p:nvPicPr>
          <p:cNvPr id="6" name="Picture 6" descr="A picture containing text, newspaper&#10;&#10;Description automatically generated">
            <a:extLst>
              <a:ext uri="{FF2B5EF4-FFF2-40B4-BE49-F238E27FC236}">
                <a16:creationId xmlns:a16="http://schemas.microsoft.com/office/drawing/2014/main" id="{17B76D56-C1FE-4566-AEF2-2DF7A359BA02}"/>
              </a:ext>
            </a:extLst>
          </p:cNvPr>
          <p:cNvPicPr>
            <a:picLocks noChangeAspect="1"/>
          </p:cNvPicPr>
          <p:nvPr/>
        </p:nvPicPr>
        <p:blipFill>
          <a:blip r:embed="rId4"/>
          <a:stretch>
            <a:fillRect/>
          </a:stretch>
        </p:blipFill>
        <p:spPr>
          <a:xfrm>
            <a:off x="8218098" y="3636678"/>
            <a:ext cx="2958860" cy="2273210"/>
          </a:xfrm>
          <a:prstGeom prst="rect">
            <a:avLst/>
          </a:prstGeom>
        </p:spPr>
      </p:pic>
    </p:spTree>
    <p:extLst>
      <p:ext uri="{BB962C8B-B14F-4D97-AF65-F5344CB8AC3E}">
        <p14:creationId xmlns:p14="http://schemas.microsoft.com/office/powerpoint/2010/main" val="1729022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BF76-1774-4E8D-BB95-476C7ADC7C28}"/>
              </a:ext>
            </a:extLst>
          </p:cNvPr>
          <p:cNvSpPr>
            <a:spLocks noGrp="1"/>
          </p:cNvSpPr>
          <p:nvPr>
            <p:ph type="title"/>
          </p:nvPr>
        </p:nvSpPr>
        <p:spPr>
          <a:xfrm>
            <a:off x="8096885" y="640080"/>
            <a:ext cx="3659246" cy="2886145"/>
          </a:xfrm>
        </p:spPr>
        <p:txBody>
          <a:bodyPr vert="horz" lIns="91440" tIns="45720" rIns="91440" bIns="45720" rtlCol="0" anchor="b">
            <a:normAutofit/>
          </a:bodyPr>
          <a:lstStyle/>
          <a:p>
            <a:r>
              <a:rPr lang="en-US" sz="4400" dirty="0">
                <a:solidFill>
                  <a:srgbClr val="FFFFFF"/>
                </a:solidFill>
              </a:rPr>
              <a:t>Logistic Regression</a:t>
            </a:r>
          </a:p>
        </p:txBody>
      </p:sp>
      <p:pic>
        <p:nvPicPr>
          <p:cNvPr id="4" name="Picture 4">
            <a:extLst>
              <a:ext uri="{FF2B5EF4-FFF2-40B4-BE49-F238E27FC236}">
                <a16:creationId xmlns:a16="http://schemas.microsoft.com/office/drawing/2014/main" id="{31740941-D5FC-40EE-8CF1-DF90A40D5E07}"/>
              </a:ext>
            </a:extLst>
          </p:cNvPr>
          <p:cNvPicPr>
            <a:picLocks noChangeAspect="1"/>
          </p:cNvPicPr>
          <p:nvPr/>
        </p:nvPicPr>
        <p:blipFill>
          <a:blip r:embed="rId2"/>
          <a:stretch>
            <a:fillRect/>
          </a:stretch>
        </p:blipFill>
        <p:spPr>
          <a:xfrm>
            <a:off x="741872" y="678591"/>
            <a:ext cx="6193765" cy="5256403"/>
          </a:xfrm>
          <a:prstGeom prst="rect">
            <a:avLst/>
          </a:prstGeom>
        </p:spPr>
      </p:pic>
    </p:spTree>
    <p:extLst>
      <p:ext uri="{BB962C8B-B14F-4D97-AF65-F5344CB8AC3E}">
        <p14:creationId xmlns:p14="http://schemas.microsoft.com/office/powerpoint/2010/main" val="367285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{21DA24B4-BDD0-44FB-BDFA-468E74AE6FA1}tf11437505_win32</Template>
  <TotalTime>66</TotalTime>
  <Words>616</Words>
  <Application>Microsoft Office PowerPoint</Application>
  <PresentationFormat>Widescreen</PresentationFormat>
  <Paragraphs>42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Mesh</vt:lpstr>
      <vt:lpstr>Rate and Review Prediction</vt:lpstr>
      <vt:lpstr>Problem Statement</vt:lpstr>
      <vt:lpstr>Understanding</vt:lpstr>
      <vt:lpstr>EDA</vt:lpstr>
      <vt:lpstr>EDA</vt:lpstr>
      <vt:lpstr>Visualisation – Univariant Analysis</vt:lpstr>
      <vt:lpstr>Steps and Assumptions</vt:lpstr>
      <vt:lpstr>Word Cloud</vt:lpstr>
      <vt:lpstr>Logistic Regression</vt:lpstr>
      <vt:lpstr>MultinomialNB</vt:lpstr>
      <vt:lpstr>Decision Tree</vt:lpstr>
      <vt:lpstr>Random Forest</vt:lpstr>
      <vt:lpstr>Gradient Boosting Classifier– Finalised 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Mehaboob Basha Sheik</dc:creator>
  <cp:lastModifiedBy>Mehaboob Basha Sheik</cp:lastModifiedBy>
  <cp:revision>100</cp:revision>
  <dcterms:created xsi:type="dcterms:W3CDTF">2021-06-06T17:48:00Z</dcterms:created>
  <dcterms:modified xsi:type="dcterms:W3CDTF">2022-01-15T14:36:18Z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