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8380E-03C5-4037-B704-6CD0291744C4}" v="712" dt="2021-12-12T15:04:30.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12/12/2021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288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995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2379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254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9301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9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1351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75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90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463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338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411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659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104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27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214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756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12/12/2021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46807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44D3F-2F69-4480-B8F2-D1B73D93C403}"/>
              </a:ext>
            </a:extLst>
          </p:cNvPr>
          <p:cNvSpPr>
            <a:spLocks noGrp="1"/>
          </p:cNvSpPr>
          <p:nvPr>
            <p:ph type="title"/>
          </p:nvPr>
        </p:nvSpPr>
        <p:spPr>
          <a:xfrm>
            <a:off x="501171" y="631435"/>
            <a:ext cx="10515600" cy="1127454"/>
          </a:xfrm>
        </p:spPr>
        <p:txBody>
          <a:bodyPr/>
          <a:lstStyle/>
          <a:p>
            <a:pPr algn="ctr"/>
            <a:r>
              <a:rPr lang="en-GB" b="1" dirty="0">
                <a:cs typeface="Calibri Light"/>
              </a:rPr>
              <a:t>Used Car Price Prediction</a:t>
            </a:r>
            <a:endParaRPr lang="en-US"/>
          </a:p>
        </p:txBody>
      </p:sp>
      <p:sp>
        <p:nvSpPr>
          <p:cNvPr id="5" name="Text Placeholder 4">
            <a:extLst>
              <a:ext uri="{FF2B5EF4-FFF2-40B4-BE49-F238E27FC236}">
                <a16:creationId xmlns:a16="http://schemas.microsoft.com/office/drawing/2014/main" id="{D5E8CDCF-370A-476B-8AC5-A5BDD39C711D}"/>
              </a:ext>
            </a:extLst>
          </p:cNvPr>
          <p:cNvSpPr>
            <a:spLocks noGrp="1"/>
          </p:cNvSpPr>
          <p:nvPr>
            <p:ph type="body" idx="1"/>
          </p:nvPr>
        </p:nvSpPr>
        <p:spPr>
          <a:xfrm>
            <a:off x="831850" y="4589463"/>
            <a:ext cx="10515600" cy="853206"/>
          </a:xfrm>
        </p:spPr>
        <p:txBody>
          <a:bodyPr vert="horz" lIns="91440" tIns="45720" rIns="91440" bIns="45720" rtlCol="0" anchor="t">
            <a:normAutofit/>
          </a:bodyPr>
          <a:lstStyle/>
          <a:p>
            <a:r>
              <a:rPr lang="en-GB" sz="3200" b="1" dirty="0">
                <a:cs typeface="Calibri"/>
              </a:rPr>
              <a:t>Rohan V </a:t>
            </a:r>
            <a:r>
              <a:rPr lang="en-GB" sz="3200" b="1" dirty="0" err="1">
                <a:cs typeface="Calibri"/>
              </a:rPr>
              <a:t>Borade</a:t>
            </a:r>
            <a:endParaRPr lang="en-GB" sz="3200" b="1"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8823-7B02-40B5-BFB4-E94383A00C5A}"/>
              </a:ext>
            </a:extLst>
          </p:cNvPr>
          <p:cNvSpPr>
            <a:spLocks noGrp="1"/>
          </p:cNvSpPr>
          <p:nvPr>
            <p:ph type="title"/>
          </p:nvPr>
        </p:nvSpPr>
        <p:spPr/>
        <p:txBody>
          <a:bodyPr/>
          <a:lstStyle/>
          <a:p>
            <a:r>
              <a:rPr lang="en-US" dirty="0">
                <a:ea typeface="+mj-lt"/>
                <a:cs typeface="+mj-lt"/>
              </a:rPr>
              <a:t>Data Set</a:t>
            </a:r>
            <a:endParaRPr lang="en-GB" dirty="0">
              <a:ea typeface="+mj-lt"/>
              <a:cs typeface="+mj-lt"/>
            </a:endParaRPr>
          </a:p>
          <a:p>
            <a:r>
              <a:rPr lang="en-GB" dirty="0">
                <a:cs typeface="Calibri Light"/>
              </a:rPr>
              <a:t>Used car price prediction</a:t>
            </a:r>
          </a:p>
        </p:txBody>
      </p:sp>
      <p:sp>
        <p:nvSpPr>
          <p:cNvPr id="3" name="Content Placeholder 2">
            <a:extLst>
              <a:ext uri="{FF2B5EF4-FFF2-40B4-BE49-F238E27FC236}">
                <a16:creationId xmlns:a16="http://schemas.microsoft.com/office/drawing/2014/main" id="{90267013-1B6A-4F6F-845C-55BCAFC13F67}"/>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b="1" dirty="0">
                <a:ea typeface="+mn-lt"/>
                <a:cs typeface="+mn-lt"/>
              </a:rPr>
              <a:t>Source : I have created data using the selenium from the various sites</a:t>
            </a:r>
            <a:r>
              <a:rPr lang="en-US" dirty="0">
                <a:ea typeface="+mn-lt"/>
                <a:cs typeface="+mn-lt"/>
              </a:rPr>
              <a:t>.</a:t>
            </a:r>
          </a:p>
          <a:p>
            <a:pPr marL="342900" indent="-342900">
              <a:lnSpc>
                <a:spcPct val="100000"/>
              </a:lnSpc>
              <a:buFont typeface="Arial"/>
              <a:buChar char="•"/>
            </a:pPr>
            <a:r>
              <a:rPr lang="en-US" b="1" dirty="0">
                <a:ea typeface="+mn-lt"/>
                <a:cs typeface="+mn-lt"/>
              </a:rPr>
              <a:t>Abstract : </a:t>
            </a:r>
            <a:endParaRPr lang="en-US" dirty="0">
              <a:ea typeface="+mn-lt"/>
              <a:cs typeface="+mn-lt"/>
            </a:endParaRPr>
          </a:p>
          <a:p>
            <a:pPr marL="0" indent="0">
              <a:lnSpc>
                <a:spcPct val="100000"/>
              </a:lnSpc>
              <a:buNone/>
            </a:pPr>
            <a:r>
              <a:rPr lang="en-US" dirty="0">
                <a:ea typeface="+mn-lt"/>
                <a:cs typeface="+mn-lt"/>
              </a:rPr>
              <a:t>            Number of Instances (5493)</a:t>
            </a:r>
          </a:p>
          <a:p>
            <a:pPr marL="0" indent="0">
              <a:lnSpc>
                <a:spcPct val="100000"/>
              </a:lnSpc>
              <a:buNone/>
            </a:pPr>
            <a:r>
              <a:rPr lang="en-US" dirty="0">
                <a:ea typeface="+mn-lt"/>
                <a:cs typeface="+mn-lt"/>
              </a:rPr>
              <a:t>            Attributes (Float, Integer, String)</a:t>
            </a:r>
          </a:p>
          <a:p>
            <a:pPr marL="0" indent="0">
              <a:lnSpc>
                <a:spcPct val="100000"/>
              </a:lnSpc>
              <a:buNone/>
            </a:pPr>
            <a:r>
              <a:rPr lang="en-US" dirty="0">
                <a:ea typeface="+mn-lt"/>
                <a:cs typeface="+mn-lt"/>
              </a:rPr>
              <a:t>            Number Of Attributes (8) –</a:t>
            </a:r>
          </a:p>
          <a:p>
            <a:pPr marL="0" indent="0">
              <a:lnSpc>
                <a:spcPct val="100000"/>
              </a:lnSpc>
              <a:buNone/>
            </a:pPr>
            <a:r>
              <a:rPr lang="en-US" dirty="0">
                <a:ea typeface="+mn-lt"/>
                <a:cs typeface="+mn-lt"/>
              </a:rPr>
              <a:t>Brand, Variant ,Transmission, Owner, Kilometer ,Fuel ,</a:t>
            </a:r>
            <a:r>
              <a:rPr lang="en-US" dirty="0" err="1">
                <a:ea typeface="+mn-lt"/>
                <a:cs typeface="+mn-lt"/>
              </a:rPr>
              <a:t>Year_of_purchase</a:t>
            </a:r>
            <a:r>
              <a:rPr lang="en-US" dirty="0">
                <a:ea typeface="+mn-lt"/>
                <a:cs typeface="+mn-lt"/>
              </a:rPr>
              <a:t>,  Location, Price</a:t>
            </a:r>
            <a:endParaRPr lang="en-US" dirty="0"/>
          </a:p>
        </p:txBody>
      </p:sp>
    </p:spTree>
    <p:extLst>
      <p:ext uri="{BB962C8B-B14F-4D97-AF65-F5344CB8AC3E}">
        <p14:creationId xmlns:p14="http://schemas.microsoft.com/office/powerpoint/2010/main" val="64924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F0AE-423B-4FE3-8457-DD420FF62D40}"/>
              </a:ext>
            </a:extLst>
          </p:cNvPr>
          <p:cNvSpPr>
            <a:spLocks noGrp="1"/>
          </p:cNvSpPr>
          <p:nvPr>
            <p:ph type="title"/>
          </p:nvPr>
        </p:nvSpPr>
        <p:spPr/>
        <p:txBody>
          <a:bodyPr/>
          <a:lstStyle/>
          <a:p>
            <a:r>
              <a:rPr lang="en-US" dirty="0">
                <a:ea typeface="+mj-lt"/>
                <a:cs typeface="+mj-lt"/>
              </a:rPr>
              <a:t>Problem Statement</a:t>
            </a:r>
            <a:endParaRPr lang="en-US" dirty="0"/>
          </a:p>
        </p:txBody>
      </p:sp>
      <p:sp>
        <p:nvSpPr>
          <p:cNvPr id="3" name="Content Placeholder 2">
            <a:extLst>
              <a:ext uri="{FF2B5EF4-FFF2-40B4-BE49-F238E27FC236}">
                <a16:creationId xmlns:a16="http://schemas.microsoft.com/office/drawing/2014/main" id="{2F6AED99-B925-4843-9E6F-DE6A78B57E1B}"/>
              </a:ext>
            </a:extLst>
          </p:cNvPr>
          <p:cNvSpPr>
            <a:spLocks noGrp="1"/>
          </p:cNvSpPr>
          <p:nvPr>
            <p:ph idx="1"/>
          </p:nvPr>
        </p:nvSpPr>
        <p:spPr/>
        <p:txBody>
          <a:bodyPr vert="horz" lIns="91440" tIns="45720" rIns="91440" bIns="45720" rtlCol="0" anchor="t">
            <a:normAutofit/>
          </a:bodyPr>
          <a:lstStyle/>
          <a:p>
            <a:r>
              <a:rPr lang="en-GB" dirty="0">
                <a:ea typeface="+mn-lt"/>
                <a:cs typeface="+mn-lt"/>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r>
              <a:rPr lang="en-GB" dirty="0">
                <a:cs typeface="Calibri"/>
              </a:rPr>
              <a:t>What to achieve:(Used car price)</a:t>
            </a:r>
          </a:p>
          <a:p>
            <a:pPr marL="0" indent="0">
              <a:buNone/>
            </a:pPr>
            <a:r>
              <a:rPr lang="en-GB" dirty="0">
                <a:cs typeface="Calibri"/>
              </a:rPr>
              <a:t>            Best price for the used car.</a:t>
            </a:r>
          </a:p>
        </p:txBody>
      </p:sp>
    </p:spTree>
    <p:extLst>
      <p:ext uri="{BB962C8B-B14F-4D97-AF65-F5344CB8AC3E}">
        <p14:creationId xmlns:p14="http://schemas.microsoft.com/office/powerpoint/2010/main" val="232384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35E1-A5D7-4A91-8C28-6230886AFAA3}"/>
              </a:ext>
            </a:extLst>
          </p:cNvPr>
          <p:cNvSpPr>
            <a:spLocks noGrp="1"/>
          </p:cNvSpPr>
          <p:nvPr>
            <p:ph type="title"/>
          </p:nvPr>
        </p:nvSpPr>
        <p:spPr/>
        <p:txBody>
          <a:bodyPr/>
          <a:lstStyle/>
          <a:p>
            <a:r>
              <a:rPr lang="en-US" dirty="0">
                <a:ea typeface="+mj-lt"/>
                <a:cs typeface="+mj-lt"/>
              </a:rPr>
              <a:t>Data Exploration &amp; Facts</a:t>
            </a:r>
            <a:endParaRPr lang="en-GB" dirty="0">
              <a:ea typeface="+mj-lt"/>
              <a:cs typeface="+mj-lt"/>
            </a:endParaRPr>
          </a:p>
        </p:txBody>
      </p:sp>
      <p:sp>
        <p:nvSpPr>
          <p:cNvPr id="3" name="Content Placeholder 2">
            <a:extLst>
              <a:ext uri="{FF2B5EF4-FFF2-40B4-BE49-F238E27FC236}">
                <a16:creationId xmlns:a16="http://schemas.microsoft.com/office/drawing/2014/main" id="{5D14FB0E-91A6-4F28-ABD2-1C59781CA452}"/>
              </a:ext>
            </a:extLst>
          </p:cNvPr>
          <p:cNvSpPr>
            <a:spLocks noGrp="1"/>
          </p:cNvSpPr>
          <p:nvPr>
            <p:ph idx="1"/>
          </p:nvPr>
        </p:nvSpPr>
        <p:spPr/>
        <p:txBody>
          <a:bodyPr vert="horz" lIns="91440" tIns="45720" rIns="91440" bIns="45720" rtlCol="0" anchor="t">
            <a:normAutofit/>
          </a:bodyPr>
          <a:lstStyle/>
          <a:p>
            <a:pPr>
              <a:lnSpc>
                <a:spcPct val="100000"/>
              </a:lnSpc>
            </a:pPr>
            <a:r>
              <a:rPr lang="en-US" dirty="0">
                <a:ea typeface="+mn-lt"/>
                <a:cs typeface="+mn-lt"/>
              </a:rPr>
              <a:t>Data set target column classified as below</a:t>
            </a:r>
          </a:p>
          <a:p>
            <a:pPr>
              <a:lnSpc>
                <a:spcPct val="100000"/>
              </a:lnSpc>
            </a:pPr>
            <a:endParaRPr lang="en-US" dirty="0">
              <a:ea typeface="+mn-lt"/>
              <a:cs typeface="+mn-lt"/>
            </a:endParaRPr>
          </a:p>
          <a:p>
            <a:pPr>
              <a:lnSpc>
                <a:spcPct val="100000"/>
              </a:lnSpc>
            </a:pPr>
            <a:endParaRPr lang="en-US" dirty="0">
              <a:ea typeface="+mn-lt"/>
              <a:cs typeface="+mn-lt"/>
            </a:endParaRPr>
          </a:p>
          <a:p>
            <a:pPr>
              <a:lnSpc>
                <a:spcPct val="100000"/>
              </a:lnSpc>
            </a:pPr>
            <a:endParaRPr lang="en-US" dirty="0">
              <a:ea typeface="+mn-lt"/>
              <a:cs typeface="+mn-lt"/>
            </a:endParaRPr>
          </a:p>
          <a:p>
            <a:pPr>
              <a:lnSpc>
                <a:spcPct val="100000"/>
              </a:lnSpc>
            </a:pPr>
            <a:endParaRPr lang="en-US" dirty="0">
              <a:ea typeface="+mn-lt"/>
              <a:cs typeface="+mn-lt"/>
            </a:endParaRPr>
          </a:p>
          <a:p>
            <a:pPr>
              <a:lnSpc>
                <a:spcPct val="100000"/>
              </a:lnSpc>
            </a:pPr>
            <a:endParaRPr lang="en-US" dirty="0">
              <a:ea typeface="+mn-lt"/>
              <a:cs typeface="+mn-lt"/>
            </a:endParaRPr>
          </a:p>
          <a:p>
            <a:pPr>
              <a:lnSpc>
                <a:spcPct val="100000"/>
              </a:lnSpc>
            </a:pPr>
            <a:endParaRPr lang="en-US" dirty="0">
              <a:ea typeface="+mn-lt"/>
              <a:cs typeface="+mn-lt"/>
            </a:endParaRPr>
          </a:p>
          <a:p>
            <a:pPr>
              <a:lnSpc>
                <a:spcPct val="100000"/>
              </a:lnSpc>
            </a:pPr>
            <a:endParaRPr lang="en-US" dirty="0">
              <a:ea typeface="+mn-lt"/>
              <a:cs typeface="+mn-lt"/>
            </a:endParaRPr>
          </a:p>
          <a:p>
            <a:pPr marL="0" indent="0">
              <a:lnSpc>
                <a:spcPct val="100000"/>
              </a:lnSpc>
              <a:buNone/>
            </a:pPr>
            <a:endParaRPr lang="en-US" dirty="0">
              <a:ea typeface="+mn-lt"/>
              <a:cs typeface="+mn-lt"/>
            </a:endParaRPr>
          </a:p>
          <a:p>
            <a:pPr>
              <a:lnSpc>
                <a:spcPct val="100000"/>
              </a:lnSpc>
            </a:pPr>
            <a:endParaRPr lang="en-US" dirty="0">
              <a:ea typeface="+mn-lt"/>
              <a:cs typeface="+mn-lt"/>
            </a:endParaRPr>
          </a:p>
          <a:p>
            <a:pPr>
              <a:lnSpc>
                <a:spcPct val="100000"/>
              </a:lnSpc>
            </a:pPr>
            <a:endParaRPr lang="en-IN" dirty="0">
              <a:ea typeface="+mn-lt"/>
              <a:cs typeface="+mn-lt"/>
            </a:endParaRPr>
          </a:p>
          <a:p>
            <a:endParaRPr lang="en-GB" dirty="0">
              <a:ea typeface="+mn-lt"/>
              <a:cs typeface="+mn-lt"/>
            </a:endParaRPr>
          </a:p>
        </p:txBody>
      </p:sp>
      <p:pic>
        <p:nvPicPr>
          <p:cNvPr id="4" name="Picture 4" descr="Chart, histogram&#10;&#10;Description automatically generated">
            <a:extLst>
              <a:ext uri="{FF2B5EF4-FFF2-40B4-BE49-F238E27FC236}">
                <a16:creationId xmlns:a16="http://schemas.microsoft.com/office/drawing/2014/main" id="{A4370EE8-312A-49AB-B33C-376199DB13B0}"/>
              </a:ext>
            </a:extLst>
          </p:cNvPr>
          <p:cNvPicPr>
            <a:picLocks noChangeAspect="1"/>
          </p:cNvPicPr>
          <p:nvPr/>
        </p:nvPicPr>
        <p:blipFill>
          <a:blip r:embed="rId2"/>
          <a:stretch>
            <a:fillRect/>
          </a:stretch>
        </p:blipFill>
        <p:spPr>
          <a:xfrm>
            <a:off x="1216324" y="3525168"/>
            <a:ext cx="3404558" cy="1935514"/>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CB9F2405-AA70-466D-8B23-4097580092D7}"/>
              </a:ext>
            </a:extLst>
          </p:cNvPr>
          <p:cNvPicPr>
            <a:picLocks noChangeAspect="1"/>
          </p:cNvPicPr>
          <p:nvPr/>
        </p:nvPicPr>
        <p:blipFill>
          <a:blip r:embed="rId3"/>
          <a:stretch>
            <a:fillRect/>
          </a:stretch>
        </p:blipFill>
        <p:spPr>
          <a:xfrm>
            <a:off x="5773947" y="3616555"/>
            <a:ext cx="3088256" cy="1781494"/>
          </a:xfrm>
          <a:prstGeom prst="rect">
            <a:avLst/>
          </a:prstGeom>
        </p:spPr>
      </p:pic>
    </p:spTree>
    <p:extLst>
      <p:ext uri="{BB962C8B-B14F-4D97-AF65-F5344CB8AC3E}">
        <p14:creationId xmlns:p14="http://schemas.microsoft.com/office/powerpoint/2010/main" val="423221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E58A-F66B-4079-AA9E-E04E0043F4A5}"/>
              </a:ext>
            </a:extLst>
          </p:cNvPr>
          <p:cNvSpPr>
            <a:spLocks noGrp="1"/>
          </p:cNvSpPr>
          <p:nvPr>
            <p:ph type="title"/>
          </p:nvPr>
        </p:nvSpPr>
        <p:spPr>
          <a:xfrm>
            <a:off x="838200" y="638295"/>
            <a:ext cx="10299940" cy="994884"/>
          </a:xfrm>
        </p:spPr>
        <p:txBody>
          <a:bodyPr/>
          <a:lstStyle/>
          <a:p>
            <a:r>
              <a:rPr lang="en-US" dirty="0">
                <a:ea typeface="+mj-lt"/>
                <a:cs typeface="+mj-lt"/>
              </a:rPr>
              <a:t>Attribute’s Correlation &amp; Recommendations</a:t>
            </a:r>
            <a:endParaRPr lang="en-GB">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2C826667-3AB0-43C8-8FA1-B446B2278CAC}"/>
              </a:ext>
            </a:extLst>
          </p:cNvPr>
          <p:cNvSpPr>
            <a:spLocks noGrp="1"/>
          </p:cNvSpPr>
          <p:nvPr>
            <p:ph idx="1"/>
          </p:nvPr>
        </p:nvSpPr>
        <p:spPr>
          <a:xfrm>
            <a:off x="838200" y="2357587"/>
            <a:ext cx="10515600" cy="4293829"/>
          </a:xfrm>
        </p:spPr>
        <p:txBody>
          <a:bodyPr vert="horz" lIns="91440" tIns="45720" rIns="91440" bIns="45720" rtlCol="0" anchor="t">
            <a:noAutofit/>
          </a:bodyPr>
          <a:lstStyle/>
          <a:p>
            <a:pPr>
              <a:lnSpc>
                <a:spcPct val="100000"/>
              </a:lnSpc>
            </a:pPr>
            <a:r>
              <a:rPr lang="en-US" sz="2000" dirty="0">
                <a:ea typeface="+mn-lt"/>
                <a:cs typeface="+mn-lt"/>
              </a:rPr>
              <a:t>Below plot shows mutual relation between attributes , correlation increases from light to dark color.  </a:t>
            </a:r>
          </a:p>
          <a:p>
            <a:r>
              <a:rPr lang="en-US" sz="2000" dirty="0">
                <a:ea typeface="+mn-lt"/>
                <a:cs typeface="+mn-lt"/>
              </a:rPr>
              <a:t>Recommendations- </a:t>
            </a:r>
            <a:r>
              <a:rPr lang="en-IN" sz="2000" dirty="0">
                <a:ea typeface="+mn-lt"/>
                <a:cs typeface="+mn-lt"/>
              </a:rPr>
              <a:t>Used Cars Price Prediction depends upon below –</a:t>
            </a:r>
            <a:endParaRPr lang="en-IN" sz="2000">
              <a:ea typeface="+mn-lt"/>
              <a:cs typeface="+mn-lt"/>
            </a:endParaRPr>
          </a:p>
          <a:p>
            <a:pPr>
              <a:lnSpc>
                <a:spcPct val="100000"/>
              </a:lnSpc>
            </a:pPr>
            <a:r>
              <a:rPr lang="en-IN" sz="2000" dirty="0">
                <a:ea typeface="+mn-lt"/>
                <a:cs typeface="+mn-lt"/>
              </a:rPr>
              <a:t>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a:t>
            </a:r>
            <a:endParaRPr lang="en-IN" sz="2000">
              <a:cs typeface="Calibri"/>
            </a:endParaRPr>
          </a:p>
        </p:txBody>
      </p:sp>
      <p:pic>
        <p:nvPicPr>
          <p:cNvPr id="5" name="Picture 5">
            <a:extLst>
              <a:ext uri="{FF2B5EF4-FFF2-40B4-BE49-F238E27FC236}">
                <a16:creationId xmlns:a16="http://schemas.microsoft.com/office/drawing/2014/main" id="{CAEA28C0-DE40-4988-A282-75B75812A9EE}"/>
              </a:ext>
            </a:extLst>
          </p:cNvPr>
          <p:cNvPicPr>
            <a:picLocks noChangeAspect="1"/>
          </p:cNvPicPr>
          <p:nvPr/>
        </p:nvPicPr>
        <p:blipFill>
          <a:blip r:embed="rId2"/>
          <a:stretch>
            <a:fillRect/>
          </a:stretch>
        </p:blipFill>
        <p:spPr>
          <a:xfrm>
            <a:off x="3703608" y="5186936"/>
            <a:ext cx="4468482" cy="1861262"/>
          </a:xfrm>
          <a:prstGeom prst="rect">
            <a:avLst/>
          </a:prstGeom>
        </p:spPr>
      </p:pic>
    </p:spTree>
    <p:extLst>
      <p:ext uri="{BB962C8B-B14F-4D97-AF65-F5344CB8AC3E}">
        <p14:creationId xmlns:p14="http://schemas.microsoft.com/office/powerpoint/2010/main" val="127473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FDC0-8087-4B60-8E21-0E02A94EB49C}"/>
              </a:ext>
            </a:extLst>
          </p:cNvPr>
          <p:cNvSpPr>
            <a:spLocks noGrp="1"/>
          </p:cNvSpPr>
          <p:nvPr>
            <p:ph type="title"/>
          </p:nvPr>
        </p:nvSpPr>
        <p:spPr/>
        <p:txBody>
          <a:bodyPr/>
          <a:lstStyle/>
          <a:p>
            <a:r>
              <a:rPr lang="en-US" dirty="0">
                <a:ea typeface="+mj-lt"/>
                <a:cs typeface="+mj-lt"/>
              </a:rPr>
              <a:t>Requirement of Machine Learning</a:t>
            </a:r>
            <a:endParaRPr lang="en-GB" dirty="0">
              <a:ea typeface="+mj-lt"/>
              <a:cs typeface="+mj-lt"/>
            </a:endParaRPr>
          </a:p>
        </p:txBody>
      </p:sp>
      <p:sp>
        <p:nvSpPr>
          <p:cNvPr id="3" name="Content Placeholder 2">
            <a:extLst>
              <a:ext uri="{FF2B5EF4-FFF2-40B4-BE49-F238E27FC236}">
                <a16:creationId xmlns:a16="http://schemas.microsoft.com/office/drawing/2014/main" id="{EFA138F7-28BF-4620-9D62-638C6D9D69DD}"/>
              </a:ext>
            </a:extLst>
          </p:cNvPr>
          <p:cNvSpPr>
            <a:spLocks noGrp="1"/>
          </p:cNvSpPr>
          <p:nvPr>
            <p:ph idx="1"/>
          </p:nvPr>
        </p:nvSpPr>
        <p:spPr/>
        <p:txBody>
          <a:bodyPr vert="horz" lIns="91440" tIns="45720" rIns="91440" bIns="45720" rtlCol="0" anchor="t">
            <a:normAutofit/>
          </a:bodyPr>
          <a:lstStyle/>
          <a:p>
            <a:pPr>
              <a:lnSpc>
                <a:spcPct val="100000"/>
              </a:lnSpc>
            </a:pPr>
            <a:r>
              <a:rPr lang="en-US" dirty="0">
                <a:ea typeface="+mn-lt"/>
                <a:cs typeface="+mn-lt"/>
              </a:rPr>
              <a:t>Will try to find out accurate prediction for Used Car Price for the Client.</a:t>
            </a:r>
          </a:p>
          <a:p>
            <a:pPr>
              <a:lnSpc>
                <a:spcPct val="100000"/>
              </a:lnSpc>
            </a:pPr>
            <a:endParaRPr lang="en-US" dirty="0">
              <a:ea typeface="+mn-lt"/>
              <a:cs typeface="+mn-lt"/>
            </a:endParaRPr>
          </a:p>
          <a:p>
            <a:pPr>
              <a:lnSpc>
                <a:spcPct val="100000"/>
              </a:lnSpc>
            </a:pPr>
            <a:r>
              <a:rPr lang="en-US" dirty="0">
                <a:ea typeface="+mn-lt"/>
                <a:cs typeface="+mn-lt"/>
              </a:rPr>
              <a:t>To achieve this result , will build Regression model.</a:t>
            </a:r>
            <a:endParaRPr lang="en-GB" dirty="0"/>
          </a:p>
        </p:txBody>
      </p:sp>
    </p:spTree>
    <p:extLst>
      <p:ext uri="{BB962C8B-B14F-4D97-AF65-F5344CB8AC3E}">
        <p14:creationId xmlns:p14="http://schemas.microsoft.com/office/powerpoint/2010/main" val="277525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BBC3-0CEE-4C7E-853A-9F6A167CCFB3}"/>
              </a:ext>
            </a:extLst>
          </p:cNvPr>
          <p:cNvSpPr>
            <a:spLocks noGrp="1"/>
          </p:cNvSpPr>
          <p:nvPr>
            <p:ph type="title"/>
          </p:nvPr>
        </p:nvSpPr>
        <p:spPr/>
        <p:txBody>
          <a:bodyPr/>
          <a:lstStyle/>
          <a:p>
            <a:r>
              <a:rPr lang="en-US" dirty="0">
                <a:ea typeface="+mj-lt"/>
                <a:cs typeface="+mj-lt"/>
              </a:rPr>
              <a:t>Supervised Learning methods :</a:t>
            </a:r>
            <a:endParaRPr lang="en-GB" dirty="0">
              <a:ea typeface="+mj-lt"/>
              <a:cs typeface="+mj-lt"/>
            </a:endParaRPr>
          </a:p>
        </p:txBody>
      </p:sp>
      <p:sp>
        <p:nvSpPr>
          <p:cNvPr id="3" name="Content Placeholder 2">
            <a:extLst>
              <a:ext uri="{FF2B5EF4-FFF2-40B4-BE49-F238E27FC236}">
                <a16:creationId xmlns:a16="http://schemas.microsoft.com/office/drawing/2014/main" id="{D720AB9D-297C-4D79-BA8C-0C73AD2039E0}"/>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en-US" b="1" dirty="0">
                <a:ea typeface="+mn-lt"/>
                <a:cs typeface="+mn-lt"/>
              </a:rPr>
              <a:t>Linear Regression </a:t>
            </a:r>
            <a:r>
              <a:rPr lang="en-US" dirty="0">
                <a:ea typeface="+mn-lt"/>
                <a:cs typeface="+mn-lt"/>
              </a:rPr>
              <a:t>– Hyper parameters</a:t>
            </a:r>
          </a:p>
          <a:p>
            <a:pPr>
              <a:lnSpc>
                <a:spcPct val="100000"/>
              </a:lnSpc>
            </a:pPr>
            <a:r>
              <a:rPr lang="en-US" b="1" dirty="0">
                <a:ea typeface="+mn-lt"/>
                <a:cs typeface="+mn-lt"/>
              </a:rPr>
              <a:t>KNN</a:t>
            </a:r>
            <a:r>
              <a:rPr lang="en-US" dirty="0">
                <a:ea typeface="+mn-lt"/>
                <a:cs typeface="+mn-lt"/>
              </a:rPr>
              <a:t> </a:t>
            </a:r>
            <a:r>
              <a:rPr lang="en-US" b="1" dirty="0" err="1">
                <a:ea typeface="+mn-lt"/>
                <a:cs typeface="+mn-lt"/>
              </a:rPr>
              <a:t>Resgressor</a:t>
            </a:r>
            <a:r>
              <a:rPr lang="en-US" b="1" dirty="0">
                <a:ea typeface="+mn-lt"/>
                <a:cs typeface="+mn-lt"/>
              </a:rPr>
              <a:t> </a:t>
            </a:r>
            <a:r>
              <a:rPr lang="en-US" dirty="0">
                <a:ea typeface="+mn-lt"/>
                <a:cs typeface="+mn-lt"/>
              </a:rPr>
              <a:t>– Best neighbor get picked</a:t>
            </a:r>
          </a:p>
          <a:p>
            <a:pPr>
              <a:lnSpc>
                <a:spcPct val="100000"/>
              </a:lnSpc>
            </a:pPr>
            <a:r>
              <a:rPr lang="en-US" b="1" dirty="0">
                <a:ea typeface="+mn-lt"/>
                <a:cs typeface="+mn-lt"/>
              </a:rPr>
              <a:t>Decision Tree Regressor </a:t>
            </a:r>
            <a:r>
              <a:rPr lang="en-US" dirty="0">
                <a:ea typeface="+mn-lt"/>
                <a:cs typeface="+mn-lt"/>
              </a:rPr>
              <a:t>– Node Splitting on all available variables. </a:t>
            </a:r>
          </a:p>
          <a:p>
            <a:pPr>
              <a:lnSpc>
                <a:spcPct val="100000"/>
              </a:lnSpc>
            </a:pPr>
            <a:r>
              <a:rPr lang="en-US" b="1" dirty="0">
                <a:ea typeface="+mn-lt"/>
                <a:cs typeface="+mn-lt"/>
              </a:rPr>
              <a:t>Lasso</a:t>
            </a:r>
            <a:r>
              <a:rPr lang="en-US" dirty="0">
                <a:cs typeface="Calibri"/>
              </a:rPr>
              <a:t> – Hyper Parameters</a:t>
            </a:r>
          </a:p>
          <a:p>
            <a:pPr>
              <a:lnSpc>
                <a:spcPct val="100000"/>
              </a:lnSpc>
            </a:pPr>
            <a:r>
              <a:rPr lang="en-US" b="1" dirty="0">
                <a:ea typeface="+mn-lt"/>
                <a:cs typeface="+mn-lt"/>
              </a:rPr>
              <a:t>Ridge</a:t>
            </a:r>
            <a:r>
              <a:rPr lang="en-US" dirty="0">
                <a:cs typeface="Calibri"/>
              </a:rPr>
              <a:t> – Hyper parameters</a:t>
            </a:r>
          </a:p>
          <a:p>
            <a:r>
              <a:rPr lang="en-US" b="1" dirty="0">
                <a:ea typeface="+mn-lt"/>
                <a:cs typeface="+mn-lt"/>
              </a:rPr>
              <a:t>Ensemble </a:t>
            </a:r>
            <a:r>
              <a:rPr lang="en-US" b="1" dirty="0" err="1">
                <a:ea typeface="+mn-lt"/>
                <a:cs typeface="+mn-lt"/>
              </a:rPr>
              <a:t>Techinque's</a:t>
            </a:r>
            <a:r>
              <a:rPr lang="en-US" dirty="0">
                <a:cs typeface="Calibri"/>
              </a:rPr>
              <a:t> -- </a:t>
            </a:r>
            <a:endParaRPr lang="en-US" dirty="0">
              <a:ea typeface="+mn-lt"/>
              <a:cs typeface="+mn-lt"/>
            </a:endParaRPr>
          </a:p>
          <a:p>
            <a:r>
              <a:rPr lang="en-US" dirty="0">
                <a:ea typeface="+mn-lt"/>
                <a:cs typeface="+mn-lt"/>
              </a:rPr>
              <a:t>Gradient Boost regressor, XGB Regressor,</a:t>
            </a:r>
          </a:p>
          <a:p>
            <a:r>
              <a:rPr lang="en-US" dirty="0">
                <a:ea typeface="+mn-lt"/>
                <a:cs typeface="+mn-lt"/>
              </a:rPr>
              <a:t>Ada Boost </a:t>
            </a:r>
            <a:r>
              <a:rPr lang="en-US" dirty="0" err="1">
                <a:ea typeface="+mn-lt"/>
                <a:cs typeface="+mn-lt"/>
              </a:rPr>
              <a:t>regressor,Support</a:t>
            </a:r>
            <a:r>
              <a:rPr lang="en-US" dirty="0">
                <a:ea typeface="+mn-lt"/>
                <a:cs typeface="+mn-lt"/>
              </a:rPr>
              <a:t> vector regressor</a:t>
            </a:r>
            <a:br>
              <a:rPr lang="en-US" dirty="0"/>
            </a:br>
            <a:endParaRPr lang="en-US">
              <a:cs typeface="Calibri"/>
            </a:endParaRPr>
          </a:p>
          <a:p>
            <a:pPr>
              <a:lnSpc>
                <a:spcPct val="100000"/>
              </a:lnSpc>
            </a:pPr>
            <a:endParaRPr lang="en-US" dirty="0">
              <a:ea typeface="+mn-lt"/>
              <a:cs typeface="+mn-lt"/>
            </a:endParaRPr>
          </a:p>
          <a:p>
            <a:pPr>
              <a:lnSpc>
                <a:spcPct val="100000"/>
              </a:lnSpc>
            </a:pPr>
            <a:endParaRPr lang="en-US" dirty="0">
              <a:cs typeface="Calibri"/>
            </a:endParaRPr>
          </a:p>
          <a:p>
            <a:pPr marL="0" indent="0">
              <a:lnSpc>
                <a:spcPct val="100000"/>
              </a:lnSpc>
              <a:buNone/>
            </a:pPr>
            <a:endParaRPr lang="en-US" dirty="0">
              <a:cs typeface="Calibri"/>
            </a:endParaRPr>
          </a:p>
          <a:p>
            <a:pPr>
              <a:lnSpc>
                <a:spcPct val="100000"/>
              </a:lnSpc>
            </a:pPr>
            <a:endParaRPr lang="en-US" dirty="0">
              <a:cs typeface="Calibri"/>
            </a:endParaRPr>
          </a:p>
          <a:p>
            <a:pPr>
              <a:lnSpc>
                <a:spcPct val="100000"/>
              </a:lnSpc>
            </a:pPr>
            <a:endParaRPr lang="en-US" dirty="0">
              <a:cs typeface="Calibri"/>
            </a:endParaRPr>
          </a:p>
        </p:txBody>
      </p:sp>
    </p:spTree>
    <p:extLst>
      <p:ext uri="{BB962C8B-B14F-4D97-AF65-F5344CB8AC3E}">
        <p14:creationId xmlns:p14="http://schemas.microsoft.com/office/powerpoint/2010/main" val="132007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E7D8-5869-47EB-BFCF-0FD69740961E}"/>
              </a:ext>
            </a:extLst>
          </p:cNvPr>
          <p:cNvSpPr>
            <a:spLocks noGrp="1"/>
          </p:cNvSpPr>
          <p:nvPr>
            <p:ph type="title"/>
          </p:nvPr>
        </p:nvSpPr>
        <p:spPr/>
        <p:txBody>
          <a:bodyPr/>
          <a:lstStyle/>
          <a:p>
            <a:r>
              <a:rPr lang="en-US" dirty="0">
                <a:ea typeface="+mj-lt"/>
                <a:cs typeface="+mj-lt"/>
              </a:rPr>
              <a:t>Model Training </a:t>
            </a:r>
            <a:r>
              <a:rPr lang="nn-NO" dirty="0">
                <a:ea typeface="+mj-lt"/>
                <a:cs typeface="+mj-lt"/>
              </a:rPr>
              <a:t>Using </a:t>
            </a:r>
            <a:r>
              <a:rPr lang="nn-NO" dirty="0" err="1">
                <a:ea typeface="+mj-lt"/>
                <a:cs typeface="+mj-lt"/>
              </a:rPr>
              <a:t>Numbers</a:t>
            </a:r>
            <a:r>
              <a:rPr lang="nn-NO" dirty="0">
                <a:ea typeface="+mj-lt"/>
                <a:cs typeface="+mj-lt"/>
              </a:rPr>
              <a:t> </a:t>
            </a:r>
            <a:r>
              <a:rPr lang="nn-NO" dirty="0" err="1">
                <a:ea typeface="+mj-lt"/>
                <a:cs typeface="+mj-lt"/>
              </a:rPr>
              <a:t>Of</a:t>
            </a:r>
            <a:r>
              <a:rPr lang="nn-NO" dirty="0">
                <a:ea typeface="+mj-lt"/>
                <a:cs typeface="+mj-lt"/>
              </a:rPr>
              <a:t> Folds =  4</a:t>
            </a:r>
            <a:endParaRPr lang="en-US" dirty="0"/>
          </a:p>
        </p:txBody>
      </p:sp>
      <p:sp>
        <p:nvSpPr>
          <p:cNvPr id="3" name="Content Placeholder 2">
            <a:extLst>
              <a:ext uri="{FF2B5EF4-FFF2-40B4-BE49-F238E27FC236}">
                <a16:creationId xmlns:a16="http://schemas.microsoft.com/office/drawing/2014/main" id="{F7D9C926-B329-4AF4-B7E8-A34E8B53AC6F}"/>
              </a:ext>
            </a:extLst>
          </p:cNvPr>
          <p:cNvSpPr>
            <a:spLocks noGrp="1"/>
          </p:cNvSpPr>
          <p:nvPr>
            <p:ph idx="1"/>
          </p:nvPr>
        </p:nvSpPr>
        <p:spPr/>
        <p:txBody>
          <a:bodyPr vert="horz" lIns="91440" tIns="45720" rIns="91440" bIns="45720" rtlCol="0" anchor="t">
            <a:normAutofit fontScale="85000" lnSpcReduction="20000"/>
          </a:bodyPr>
          <a:lstStyle/>
          <a:p>
            <a:pPr>
              <a:lnSpc>
                <a:spcPct val="100000"/>
              </a:lnSpc>
            </a:pPr>
            <a:r>
              <a:rPr lang="en-US" dirty="0">
                <a:cs typeface="Calibri"/>
              </a:rPr>
              <a:t>Linear Regression – Accuracy score achieved </a:t>
            </a:r>
            <a:r>
              <a:rPr lang="en-US" dirty="0">
                <a:ea typeface="+mn-lt"/>
                <a:cs typeface="+mn-lt"/>
              </a:rPr>
              <a:t>44.7148999220649%</a:t>
            </a:r>
          </a:p>
          <a:p>
            <a:pPr>
              <a:lnSpc>
                <a:spcPct val="100000"/>
              </a:lnSpc>
            </a:pPr>
            <a:r>
              <a:rPr lang="en-US" dirty="0">
                <a:cs typeface="Calibri"/>
              </a:rPr>
              <a:t>KNN Regressor – </a:t>
            </a:r>
            <a:r>
              <a:rPr lang="en-US" dirty="0">
                <a:ea typeface="+mn-lt"/>
                <a:cs typeface="+mn-lt"/>
              </a:rPr>
              <a:t>Accuracy score achieved 53.89650823287294%</a:t>
            </a:r>
          </a:p>
          <a:p>
            <a:pPr>
              <a:lnSpc>
                <a:spcPct val="100000"/>
              </a:lnSpc>
            </a:pPr>
            <a:r>
              <a:rPr lang="en-US" dirty="0">
                <a:cs typeface="Calibri"/>
              </a:rPr>
              <a:t>Decision Tree Regressor – </a:t>
            </a:r>
            <a:r>
              <a:rPr lang="en-US" dirty="0">
                <a:ea typeface="+mn-lt"/>
                <a:cs typeface="+mn-lt"/>
              </a:rPr>
              <a:t>Accuracy score achieved 73.7555373784057%</a:t>
            </a:r>
          </a:p>
          <a:p>
            <a:pPr>
              <a:lnSpc>
                <a:spcPct val="100000"/>
              </a:lnSpc>
            </a:pPr>
            <a:r>
              <a:rPr lang="en-US" dirty="0">
                <a:cs typeface="Calibri"/>
              </a:rPr>
              <a:t>Lasso</a:t>
            </a:r>
            <a:r>
              <a:rPr lang="en-US" dirty="0">
                <a:ea typeface="+mn-lt"/>
                <a:cs typeface="+mn-lt"/>
              </a:rPr>
              <a:t> – Accuracy score achieved 45.20133559139351%</a:t>
            </a:r>
          </a:p>
          <a:p>
            <a:pPr>
              <a:lnSpc>
                <a:spcPct val="100000"/>
              </a:lnSpc>
            </a:pPr>
            <a:r>
              <a:rPr lang="en-US" dirty="0">
                <a:cs typeface="Calibri"/>
              </a:rPr>
              <a:t>Ridge</a:t>
            </a:r>
            <a:r>
              <a:rPr lang="en-US" dirty="0">
                <a:ea typeface="+mn-lt"/>
                <a:cs typeface="+mn-lt"/>
              </a:rPr>
              <a:t> -- Accuracy score achieved 45.19408844383788%</a:t>
            </a:r>
          </a:p>
          <a:p>
            <a:r>
              <a:rPr lang="en-US" dirty="0">
                <a:cs typeface="Calibri"/>
              </a:rPr>
              <a:t>Gradient Boost regressor -- </a:t>
            </a:r>
            <a:r>
              <a:rPr lang="en-US" dirty="0">
                <a:ea typeface="+mn-lt"/>
                <a:cs typeface="+mn-lt"/>
              </a:rPr>
              <a:t>Accuracy score achieved 82.71799688842563%</a:t>
            </a:r>
          </a:p>
          <a:p>
            <a:r>
              <a:rPr lang="en-US" dirty="0">
                <a:cs typeface="Calibri"/>
              </a:rPr>
              <a:t>XGB Regressor -- </a:t>
            </a:r>
            <a:r>
              <a:rPr lang="en-US" dirty="0">
                <a:ea typeface="+mn-lt"/>
                <a:cs typeface="+mn-lt"/>
              </a:rPr>
              <a:t>Accuracy score achieved 88.85240510454851%</a:t>
            </a:r>
          </a:p>
          <a:p>
            <a:r>
              <a:rPr lang="en-US" dirty="0">
                <a:cs typeface="Calibri"/>
              </a:rPr>
              <a:t>Ada Boost regressor -- </a:t>
            </a:r>
            <a:r>
              <a:rPr lang="en-US" dirty="0">
                <a:ea typeface="+mn-lt"/>
                <a:cs typeface="+mn-lt"/>
              </a:rPr>
              <a:t>Accuracy score achieved 52.40225971771041 %</a:t>
            </a:r>
          </a:p>
          <a:p>
            <a:r>
              <a:rPr lang="en-US" dirty="0">
                <a:cs typeface="Calibri"/>
              </a:rPr>
              <a:t>Support vector regressor -- </a:t>
            </a:r>
            <a:r>
              <a:rPr lang="en-US" dirty="0">
                <a:ea typeface="+mn-lt"/>
                <a:cs typeface="+mn-lt"/>
              </a:rPr>
              <a:t>Accuracy score achieved 59.28771150880987%</a:t>
            </a:r>
          </a:p>
          <a:p>
            <a:pPr marL="0" indent="0">
              <a:buNone/>
            </a:pPr>
            <a:br>
              <a:rPr lang="en-US" b="1" dirty="0">
                <a:cs typeface="Calibri"/>
              </a:rPr>
            </a:br>
            <a:endParaRPr lang="en-US" dirty="0">
              <a:cs typeface="Calibri"/>
            </a:endParaRPr>
          </a:p>
        </p:txBody>
      </p:sp>
    </p:spTree>
    <p:extLst>
      <p:ext uri="{BB962C8B-B14F-4D97-AF65-F5344CB8AC3E}">
        <p14:creationId xmlns:p14="http://schemas.microsoft.com/office/powerpoint/2010/main" val="221582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145162-820E-422C-B413-304D4C48E453}"/>
              </a:ext>
            </a:extLst>
          </p:cNvPr>
          <p:cNvSpPr>
            <a:spLocks noGrp="1"/>
          </p:cNvSpPr>
          <p:nvPr>
            <p:ph type="title"/>
          </p:nvPr>
        </p:nvSpPr>
        <p:spPr>
          <a:xfrm>
            <a:off x="838200" y="2881163"/>
            <a:ext cx="10515600" cy="1325563"/>
          </a:xfrm>
        </p:spPr>
        <p:txBody>
          <a:bodyPr/>
          <a:lstStyle/>
          <a:p>
            <a:pPr algn="ctr"/>
            <a:r>
              <a:rPr lang="en-GB" dirty="0">
                <a:solidFill>
                  <a:srgbClr val="0070C0"/>
                </a:solidFill>
                <a:cs typeface="Calibri Light" panose="020F0302020204030204"/>
              </a:rPr>
              <a:t>Thank you</a:t>
            </a:r>
          </a:p>
        </p:txBody>
      </p:sp>
    </p:spTree>
    <p:extLst>
      <p:ext uri="{BB962C8B-B14F-4D97-AF65-F5344CB8AC3E}">
        <p14:creationId xmlns:p14="http://schemas.microsoft.com/office/powerpoint/2010/main" val="835281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Used Car Price Prediction</vt:lpstr>
      <vt:lpstr>Data Set Used car price prediction</vt:lpstr>
      <vt:lpstr>Problem Statement</vt:lpstr>
      <vt:lpstr>Data Exploration &amp; Facts</vt:lpstr>
      <vt:lpstr>Attribute’s Correlation &amp; Recommendations </vt:lpstr>
      <vt:lpstr>Requirement of Machine Learning</vt:lpstr>
      <vt:lpstr>Supervised Learning methods :</vt:lpstr>
      <vt:lpstr>Model Training Using Numbers Of Folds =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230</cp:revision>
  <dcterms:created xsi:type="dcterms:W3CDTF">2013-07-15T20:26:40Z</dcterms:created>
  <dcterms:modified xsi:type="dcterms:W3CDTF">2021-12-12T15:07:04Z</dcterms:modified>
</cp:coreProperties>
</file>