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tr-TR"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tr-TR"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tr-TR"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tr-TR"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tr-TR"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tr-TR"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tr-TR" sz="3200" spc="-1" strike="noStrike">
                <a:solidFill>
                  <a:srgbClr val="ffffff"/>
                </a:solidFill>
                <a:latin typeface="Noto Sans Black"/>
              </a:rPr>
              <a:t>Click to edit the title text format</a:t>
            </a:r>
            <a:endParaRPr b="1" lang="tr-TR"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tr-TR" sz="2600" spc="-1" strike="noStrike">
                <a:solidFill>
                  <a:srgbClr val="1c1c1c"/>
                </a:solidFill>
                <a:latin typeface="Noto Sans SemiBold"/>
              </a:rPr>
              <a:t>Click to edit the outline text format</a:t>
            </a:r>
            <a:endParaRPr b="1" lang="tr-TR" sz="2600" spc="-1" strike="noStrike">
              <a:solidFill>
                <a:srgbClr val="1c1c1c"/>
              </a:solidFill>
              <a:latin typeface="Noto Sans SemiBold"/>
            </a:endParaRPr>
          </a:p>
          <a:p>
            <a:pPr lvl="1" marL="288000">
              <a:spcAft>
                <a:spcPts val="1134"/>
              </a:spcAft>
            </a:pPr>
            <a:r>
              <a:rPr b="0" lang="tr-TR" sz="2200" spc="-1" strike="noStrike">
                <a:solidFill>
                  <a:srgbClr val="1c1c1c"/>
                </a:solidFill>
                <a:latin typeface="Noto Sans Light"/>
              </a:rPr>
              <a:t>Second Outline Level</a:t>
            </a:r>
            <a:endParaRPr b="0" lang="tr-TR" sz="2200" spc="-1" strike="noStrike">
              <a:solidFill>
                <a:srgbClr val="1c1c1c"/>
              </a:solidFill>
              <a:latin typeface="Noto Sans Light"/>
            </a:endParaRPr>
          </a:p>
          <a:p>
            <a:pPr lvl="2" marL="576000">
              <a:spcAft>
                <a:spcPts val="850"/>
              </a:spcAft>
            </a:pPr>
            <a:r>
              <a:rPr b="0" lang="tr-TR" sz="1800" spc="-1" strike="noStrike">
                <a:solidFill>
                  <a:srgbClr val="1c1c1c"/>
                </a:solidFill>
                <a:latin typeface="Noto Sans Light"/>
              </a:rPr>
              <a:t>Third Outline Level</a:t>
            </a:r>
            <a:endParaRPr b="0" lang="tr-TR" sz="1800" spc="-1" strike="noStrike">
              <a:solidFill>
                <a:srgbClr val="1c1c1c"/>
              </a:solidFill>
              <a:latin typeface="Noto Sans Light"/>
            </a:endParaRPr>
          </a:p>
          <a:p>
            <a:pPr lvl="3" marL="864000">
              <a:spcAft>
                <a:spcPts val="567"/>
              </a:spcAft>
            </a:pPr>
            <a:r>
              <a:rPr b="0" lang="tr-TR" sz="1600" spc="-1" strike="noStrike">
                <a:solidFill>
                  <a:srgbClr val="1c1c1c"/>
                </a:solidFill>
                <a:latin typeface="Noto Sans Light"/>
              </a:rPr>
              <a:t>Fourth Outline Level</a:t>
            </a:r>
            <a:endParaRPr b="0" lang="tr-TR" sz="1600" spc="-1" strike="noStrike">
              <a:solidFill>
                <a:srgbClr val="1c1c1c"/>
              </a:solidFill>
              <a:latin typeface="Noto Sans Light"/>
            </a:endParaRPr>
          </a:p>
          <a:p>
            <a:pPr lvl="4" marL="1152000">
              <a:spcAft>
                <a:spcPts val="283"/>
              </a:spcAft>
            </a:pPr>
            <a:r>
              <a:rPr b="0" lang="tr-TR" sz="1600" spc="-1" strike="noStrike">
                <a:solidFill>
                  <a:srgbClr val="1c1c1c"/>
                </a:solidFill>
                <a:latin typeface="Noto Sans Light"/>
              </a:rPr>
              <a:t>Fifth Outline Level</a:t>
            </a:r>
            <a:endParaRPr b="0" lang="tr-TR" sz="1600" spc="-1" strike="noStrike">
              <a:solidFill>
                <a:srgbClr val="1c1c1c"/>
              </a:solidFill>
              <a:latin typeface="Noto Sans Light"/>
            </a:endParaRPr>
          </a:p>
          <a:p>
            <a:pPr lvl="5" marL="1440000">
              <a:spcAft>
                <a:spcPts val="283"/>
              </a:spcAft>
            </a:pPr>
            <a:r>
              <a:rPr b="0" lang="tr-TR" sz="1600" spc="-1" strike="noStrike">
                <a:solidFill>
                  <a:srgbClr val="1c1c1c"/>
                </a:solidFill>
                <a:latin typeface="Noto Sans Light"/>
              </a:rPr>
              <a:t>Sixth Outline Level</a:t>
            </a:r>
            <a:endParaRPr b="0" lang="tr-TR" sz="1600" spc="-1" strike="noStrike">
              <a:solidFill>
                <a:srgbClr val="1c1c1c"/>
              </a:solidFill>
              <a:latin typeface="Noto Sans Light"/>
            </a:endParaRPr>
          </a:p>
          <a:p>
            <a:pPr lvl="6" marL="1728000">
              <a:spcAft>
                <a:spcPts val="283"/>
              </a:spcAft>
            </a:pPr>
            <a:r>
              <a:rPr b="0" lang="tr-TR" sz="1600" spc="-1" strike="noStrike">
                <a:solidFill>
                  <a:srgbClr val="1c1c1c"/>
                </a:solidFill>
                <a:latin typeface="Noto Sans Light"/>
              </a:rPr>
              <a:t>Seventh Outline Level</a:t>
            </a:r>
            <a:endParaRPr b="0" lang="tr-TR"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tr-TR" sz="1800" spc="-1" strike="noStrike">
                <a:solidFill>
                  <a:srgbClr val="ffffff"/>
                </a:solidFill>
                <a:latin typeface="Noto Sans Black"/>
              </a:rPr>
              <a:t>&lt;date/time&gt;</a:t>
            </a:r>
            <a:endParaRPr b="1" lang="tr-TR"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tr-TR" sz="1800" spc="-1" strike="noStrike">
                <a:solidFill>
                  <a:srgbClr val="ffffff"/>
                </a:solidFill>
                <a:latin typeface="Noto Sans Black"/>
              </a:rPr>
              <a:t>&lt;footer&gt;</a:t>
            </a:r>
            <a:endParaRPr b="1" lang="tr-TR"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4E8C1FCC-345B-4254-A23D-84F0ED46B93E}" type="slidenum">
              <a:rPr b="1" lang="tr-TR" sz="1800" spc="-1" strike="noStrike">
                <a:solidFill>
                  <a:srgbClr val="ffffff"/>
                </a:solidFill>
                <a:latin typeface="Noto Sans Black"/>
              </a:rPr>
              <a:t>&lt;number&gt;</a:t>
            </a:fld>
            <a:endParaRPr b="1" lang="tr-TR"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tr-TR" sz="3200" spc="-1" strike="noStrike">
                <a:solidFill>
                  <a:srgbClr val="ffffff"/>
                </a:solidFill>
                <a:latin typeface="Noto Sans Black"/>
              </a:rPr>
              <a:t>Click to edit the title text format</a:t>
            </a:r>
            <a:endParaRPr b="1" lang="tr-TR"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tr-TR" sz="2600" spc="-1" strike="noStrike">
                <a:solidFill>
                  <a:srgbClr val="1c1c1c"/>
                </a:solidFill>
                <a:latin typeface="Noto Sans SemiBold"/>
              </a:rPr>
              <a:t>Click to edit the outline text format</a:t>
            </a:r>
            <a:endParaRPr b="1" lang="tr-TR" sz="2600" spc="-1" strike="noStrike">
              <a:solidFill>
                <a:srgbClr val="1c1c1c"/>
              </a:solidFill>
              <a:latin typeface="Noto Sans SemiBold"/>
            </a:endParaRPr>
          </a:p>
          <a:p>
            <a:pPr lvl="1" marL="288000">
              <a:spcAft>
                <a:spcPts val="1131"/>
              </a:spcAft>
            </a:pPr>
            <a:r>
              <a:rPr b="0" lang="tr-TR" sz="2200" spc="-1" strike="noStrike">
                <a:solidFill>
                  <a:srgbClr val="1c1c1c"/>
                </a:solidFill>
                <a:latin typeface="Noto Sans Light"/>
              </a:rPr>
              <a:t>Second Outline Level</a:t>
            </a:r>
            <a:endParaRPr b="0" lang="tr-TR" sz="2200" spc="-1" strike="noStrike">
              <a:solidFill>
                <a:srgbClr val="1c1c1c"/>
              </a:solidFill>
              <a:latin typeface="Noto Sans Light"/>
            </a:endParaRPr>
          </a:p>
          <a:p>
            <a:pPr lvl="2" marL="576000">
              <a:spcAft>
                <a:spcPts val="850"/>
              </a:spcAft>
            </a:pPr>
            <a:r>
              <a:rPr b="0" lang="tr-TR" sz="1800" spc="-1" strike="noStrike">
                <a:solidFill>
                  <a:srgbClr val="1c1c1c"/>
                </a:solidFill>
                <a:latin typeface="Noto Sans Light"/>
              </a:rPr>
              <a:t>Third Outline Level</a:t>
            </a:r>
            <a:endParaRPr b="0" lang="tr-TR" sz="1800" spc="-1" strike="noStrike">
              <a:solidFill>
                <a:srgbClr val="1c1c1c"/>
              </a:solidFill>
              <a:latin typeface="Noto Sans Light"/>
            </a:endParaRPr>
          </a:p>
          <a:p>
            <a:pPr lvl="3" marL="864000">
              <a:spcAft>
                <a:spcPts val="567"/>
              </a:spcAft>
            </a:pPr>
            <a:r>
              <a:rPr b="0" lang="tr-TR" sz="1600" spc="-1" strike="noStrike">
                <a:solidFill>
                  <a:srgbClr val="1c1c1c"/>
                </a:solidFill>
                <a:latin typeface="Noto Sans Light"/>
              </a:rPr>
              <a:t>Fourth Outline Level</a:t>
            </a:r>
            <a:endParaRPr b="0" lang="tr-TR" sz="1600" spc="-1" strike="noStrike">
              <a:solidFill>
                <a:srgbClr val="1c1c1c"/>
              </a:solidFill>
              <a:latin typeface="Noto Sans Light"/>
            </a:endParaRPr>
          </a:p>
          <a:p>
            <a:pPr lvl="4" marL="1152000">
              <a:spcAft>
                <a:spcPts val="283"/>
              </a:spcAft>
            </a:pPr>
            <a:r>
              <a:rPr b="0" lang="tr-TR" sz="1600" spc="-1" strike="noStrike">
                <a:solidFill>
                  <a:srgbClr val="1c1c1c"/>
                </a:solidFill>
                <a:latin typeface="Noto Sans Light"/>
              </a:rPr>
              <a:t>Fifth Outline Level</a:t>
            </a:r>
            <a:endParaRPr b="0" lang="tr-TR" sz="1600" spc="-1" strike="noStrike">
              <a:solidFill>
                <a:srgbClr val="1c1c1c"/>
              </a:solidFill>
              <a:latin typeface="Noto Sans Light"/>
            </a:endParaRPr>
          </a:p>
          <a:p>
            <a:pPr lvl="5" marL="1440000">
              <a:spcAft>
                <a:spcPts val="283"/>
              </a:spcAft>
            </a:pPr>
            <a:r>
              <a:rPr b="0" lang="tr-TR" sz="1600" spc="-1" strike="noStrike">
                <a:solidFill>
                  <a:srgbClr val="1c1c1c"/>
                </a:solidFill>
                <a:latin typeface="Noto Sans Light"/>
              </a:rPr>
              <a:t>Sixth Outline Level</a:t>
            </a:r>
            <a:endParaRPr b="0" lang="tr-TR" sz="1600" spc="-1" strike="noStrike">
              <a:solidFill>
                <a:srgbClr val="1c1c1c"/>
              </a:solidFill>
              <a:latin typeface="Noto Sans Light"/>
            </a:endParaRPr>
          </a:p>
          <a:p>
            <a:pPr lvl="6" marL="1728000">
              <a:spcAft>
                <a:spcPts val="283"/>
              </a:spcAft>
            </a:pPr>
            <a:r>
              <a:rPr b="0" lang="tr-TR" sz="1600" spc="-1" strike="noStrike">
                <a:solidFill>
                  <a:srgbClr val="1c1c1c"/>
                </a:solidFill>
                <a:latin typeface="Noto Sans Light"/>
              </a:rPr>
              <a:t>Seventh Outline Level</a:t>
            </a:r>
            <a:endParaRPr b="0" lang="tr-TR"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tr-TR" sz="1800" spc="-1" strike="noStrike">
                <a:solidFill>
                  <a:srgbClr val="e74c3c"/>
                </a:solidFill>
                <a:latin typeface="Noto Sans Black"/>
              </a:rPr>
              <a:t>&lt;date/time&gt;</a:t>
            </a:r>
            <a:endParaRPr b="1" lang="tr-TR"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tr-TR" sz="1800" spc="-1" strike="noStrike">
                <a:solidFill>
                  <a:srgbClr val="e74c3c"/>
                </a:solidFill>
                <a:latin typeface="Noto Sans Black"/>
              </a:rPr>
              <a:t>&lt;footer&gt;</a:t>
            </a:r>
            <a:endParaRPr b="1" lang="tr-TR"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CBD3F8C1-9AFD-449F-ABA8-3199DEDC2E17}" type="slidenum">
              <a:rPr b="1" lang="tr-TR" sz="1800" spc="-1" strike="noStrike">
                <a:solidFill>
                  <a:srgbClr val="e74c3c"/>
                </a:solidFill>
                <a:latin typeface="Noto Sans Black"/>
              </a:rPr>
              <a:t>&lt;number&gt;</a:t>
            </a:fld>
            <a:endParaRPr b="1" lang="tr-TR"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tr-TR" sz="3200" spc="-1" strike="noStrike">
                <a:solidFill>
                  <a:srgbClr val="ffffff"/>
                </a:solidFill>
                <a:latin typeface="Noto Sans Black"/>
              </a:rPr>
              <a:t>Week 2 - Hello World App and getting Command Line Input</a:t>
            </a:r>
            <a:endParaRPr b="1" lang="tr-TR" sz="32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0" lang="tr-TR" sz="2200" spc="-1" strike="noStrike">
                <a:solidFill>
                  <a:srgbClr val="1c1c1c"/>
                </a:solidFill>
                <a:latin typeface="Noto Sans Light"/>
              </a:rPr>
              <a:t>Bora Güngören</a:t>
            </a:r>
            <a:endParaRPr b="0" lang="tr-TR" sz="2200" spc="-1" strike="noStrike">
              <a:solidFill>
                <a:srgbClr val="1c1c1c"/>
              </a:solidFill>
              <a:latin typeface="Noto Sans Light"/>
            </a:endParaRPr>
          </a:p>
          <a:p>
            <a:r>
              <a:rPr b="0" lang="tr-TR" sz="2200" spc="-1" strike="noStrike">
                <a:solidFill>
                  <a:srgbClr val="1c1c1c"/>
                </a:solidFill>
                <a:latin typeface="Noto Sans Light"/>
              </a:rPr>
              <a:t>gbora@metu.edu.tr</a:t>
            </a:r>
            <a:endParaRPr b="0" lang="tr-TR"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tr-TR" sz="3200" spc="-1" strike="noStrike">
                <a:solidFill>
                  <a:srgbClr val="ffffff"/>
                </a:solidFill>
                <a:latin typeface="Noto Sans Black"/>
              </a:rPr>
              <a:t>What’s a Computer Program and How Does It Work?</a:t>
            </a:r>
            <a:endParaRPr b="1" lang="tr-TR" sz="3200" spc="-1" strike="noStrike">
              <a:solidFill>
                <a:srgbClr val="ffffff"/>
              </a:solidFill>
              <a:latin typeface="Noto Sans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fontScale="73000"/>
          </a:bodyPr>
          <a:p>
            <a:pPr>
              <a:spcAft>
                <a:spcPts val="1142"/>
              </a:spcAft>
            </a:pPr>
            <a:r>
              <a:rPr b="1" lang="tr-TR" sz="2600" spc="-1" strike="noStrike">
                <a:solidFill>
                  <a:srgbClr val="1c1c1c"/>
                </a:solidFill>
                <a:latin typeface="Noto Sans SemiBold"/>
              </a:rPr>
              <a:t>“</a:t>
            </a:r>
            <a:r>
              <a:rPr b="1" lang="tr-TR" sz="2600" spc="-1" strike="noStrike">
                <a:solidFill>
                  <a:srgbClr val="1c1c1c"/>
                </a:solidFill>
                <a:latin typeface="Noto Sans SemiBold"/>
              </a:rPr>
              <a:t>A computer program is a collection of instructions that can be executed by a computer to perform a specific task.” - Wikipedia</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Instructions have to be specified in a way that the computer can understand and a human being can design. Therefore we need programming languages as an intermediary. The programming languages we use most are called high level because their language structure is closer to human languages, in particular that of English.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There are a number of languages that resemble the workings of the Turkish language. They are heavily used in Artificial Intelligence field. </a:t>
            </a:r>
            <a:endParaRPr b="1" lang="tr-TR"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tr-TR" sz="3200" spc="-1" strike="noStrike">
                <a:solidFill>
                  <a:srgbClr val="ffffff"/>
                </a:solidFill>
                <a:latin typeface="Noto Sans Black"/>
              </a:rPr>
              <a:t>What’s a Computer Program and How Does It Work?</a:t>
            </a:r>
            <a:endParaRPr b="1" lang="tr-TR" sz="3200" spc="-1" strike="noStrike">
              <a:solidFill>
                <a:srgbClr val="ffffff"/>
              </a:solidFill>
              <a:latin typeface="Noto Sans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fontScale="78000"/>
          </a:bodyPr>
          <a:p>
            <a:pPr>
              <a:spcAft>
                <a:spcPts val="1142"/>
              </a:spcAft>
            </a:pPr>
            <a:r>
              <a:rPr b="1" lang="tr-TR" sz="2600" spc="-1" strike="noStrike">
                <a:solidFill>
                  <a:srgbClr val="1c1c1c"/>
                </a:solidFill>
                <a:latin typeface="Noto Sans SemiBold"/>
              </a:rPr>
              <a:t>A modern computer programs runs on top of another computer program called the operating system(OS).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Examples of OS’es include Windows, Linux, MacOS, Android and iOS.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Programs are usually developed for a targeted OS hence Windows-programmers, Android-programmers.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However it is possible to develop code that would run the same on all operating systems. Those we call cross-platform. Languages that target cross-platform development exist and Python is a popular one of them. </a:t>
            </a:r>
            <a:endParaRPr b="1" lang="tr-TR"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r>
              <a:rPr b="1" lang="tr-TR" sz="3200" spc="-1" strike="noStrike">
                <a:solidFill>
                  <a:srgbClr val="ffffff"/>
                </a:solidFill>
                <a:latin typeface="Noto Sans Black"/>
              </a:rPr>
              <a:t>What’s a Computer Program and How Does It Work?</a:t>
            </a:r>
            <a:endParaRPr b="1" lang="tr-TR" sz="3200" spc="-1" strike="noStrike">
              <a:solidFill>
                <a:srgbClr val="ffffff"/>
              </a:solidFill>
              <a:latin typeface="Noto Sans Black"/>
            </a:endParaRPr>
          </a:p>
        </p:txBody>
      </p:sp>
      <p:sp>
        <p:nvSpPr>
          <p:cNvPr id="94" name="TextShape 2"/>
          <p:cNvSpPr txBox="1"/>
          <p:nvPr/>
        </p:nvSpPr>
        <p:spPr>
          <a:xfrm>
            <a:off x="360000" y="1980000"/>
            <a:ext cx="9180000" cy="4680000"/>
          </a:xfrm>
          <a:prstGeom prst="rect">
            <a:avLst/>
          </a:prstGeom>
          <a:noFill/>
          <a:ln>
            <a:noFill/>
          </a:ln>
        </p:spPr>
        <p:txBody>
          <a:bodyPr lIns="0" rIns="0" tIns="0" bIns="0">
            <a:normAutofit fontScale="78000"/>
          </a:bodyPr>
          <a:p>
            <a:pPr>
              <a:spcAft>
                <a:spcPts val="1142"/>
              </a:spcAft>
            </a:pPr>
            <a:r>
              <a:rPr b="1" lang="tr-TR" sz="2600" spc="-1" strike="noStrike">
                <a:solidFill>
                  <a:srgbClr val="1c1c1c"/>
                </a:solidFill>
                <a:latin typeface="Noto Sans SemiBold"/>
              </a:rPr>
              <a:t>As the size of our expectations grow, the size of programs grow as well. Since 1970’s there is a significant collective effort to manage this size problem.</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The industrialization of programming has been possible due to these efforts, mainly what we call object oriented programming (OOP).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In this course, we will be using the results of OOP from day 1, but we will not discuss them in detail.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If you want to advance more in programming what you should learn next after this course is basic principles and techniques of OOP.</a:t>
            </a:r>
            <a:endParaRPr b="1" lang="tr-TR"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noAutofit/>
          </a:bodyPr>
          <a:p>
            <a:r>
              <a:rPr b="1" lang="tr-TR" sz="3200" spc="-1" strike="noStrike">
                <a:solidFill>
                  <a:srgbClr val="ffffff"/>
                </a:solidFill>
                <a:latin typeface="Noto Sans Black"/>
              </a:rPr>
              <a:t>What’s a Computer Program and How Does It Work?</a:t>
            </a:r>
            <a:endParaRPr b="1" lang="tr-TR" sz="3200" spc="-1" strike="noStrike">
              <a:solidFill>
                <a:srgbClr val="ffffff"/>
              </a:solidFill>
              <a:latin typeface="Noto Sans Black"/>
            </a:endParaRPr>
          </a:p>
        </p:txBody>
      </p:sp>
      <p:sp>
        <p:nvSpPr>
          <p:cNvPr id="96"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tr-TR" sz="2600" spc="-1" strike="noStrike">
                <a:solidFill>
                  <a:srgbClr val="1c1c1c"/>
                </a:solidFill>
                <a:latin typeface="Noto Sans SemiBold"/>
              </a:rPr>
              <a:t>Python is cross-platform so that Python code works the same in all OS’es.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However, we should still take into consideration how an OS works. An OS manages the resources of the computer hardware and assigns the resources to each running program.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Our most important resources will be the user input via keyboard, simple output through a command-line formatted screen output, files from your computer and then files from network/internet.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 </a:t>
            </a:r>
            <a:endParaRPr b="1" lang="tr-TR"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tr-TR" sz="3200" spc="-1" strike="noStrike">
                <a:solidFill>
                  <a:srgbClr val="ffffff"/>
                </a:solidFill>
                <a:latin typeface="Noto Sans Black"/>
              </a:rPr>
              <a:t>Hello World and User Input</a:t>
            </a:r>
            <a:endParaRPr b="1" lang="tr-TR" sz="3200" spc="-1" strike="noStrike">
              <a:solidFill>
                <a:srgbClr val="ffffff"/>
              </a:solidFill>
              <a:latin typeface="Noto Sans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fontScale="94000"/>
          </a:bodyPr>
          <a:p>
            <a:pPr>
              <a:spcAft>
                <a:spcPts val="1142"/>
              </a:spcAft>
            </a:pPr>
            <a:r>
              <a:rPr b="1" lang="tr-TR" sz="2600" spc="-1" strike="noStrike">
                <a:solidFill>
                  <a:srgbClr val="1c1c1c"/>
                </a:solidFill>
                <a:latin typeface="Noto Sans SemiBold"/>
              </a:rPr>
              <a:t>Printing the Hello World message requires acces to the screen. There are two basic modes of such access. The command line and the graphical user interface. Command line is much simpler and will be our default.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When we access the keyboard, we may have some considerations such as</a:t>
            </a:r>
            <a:endParaRPr b="1" lang="tr-TR" sz="2600" spc="-1" strike="noStrike">
              <a:solidFill>
                <a:srgbClr val="1c1c1c"/>
              </a:solidFill>
              <a:latin typeface="Noto Sans SemiBold"/>
            </a:endParaRPr>
          </a:p>
          <a:p>
            <a:pPr marL="216000" indent="-216000">
              <a:spcAft>
                <a:spcPts val="1142"/>
              </a:spcAft>
              <a:buClr>
                <a:srgbClr val="000000"/>
              </a:buClr>
              <a:buSzPct val="45000"/>
              <a:buFont typeface="Wingdings" charset="2"/>
              <a:buChar char=""/>
            </a:pPr>
            <a:r>
              <a:rPr b="1" lang="tr-TR" sz="2600" spc="-1" strike="noStrike">
                <a:solidFill>
                  <a:srgbClr val="1c1c1c"/>
                </a:solidFill>
                <a:latin typeface="Noto Sans SemiBold"/>
              </a:rPr>
              <a:t>Keyboard layout</a:t>
            </a:r>
            <a:endParaRPr b="1" lang="tr-TR" sz="2600" spc="-1" strike="noStrike">
              <a:solidFill>
                <a:srgbClr val="1c1c1c"/>
              </a:solidFill>
              <a:latin typeface="Noto Sans SemiBold"/>
            </a:endParaRPr>
          </a:p>
          <a:p>
            <a:pPr marL="216000" indent="-216000">
              <a:spcAft>
                <a:spcPts val="1142"/>
              </a:spcAft>
              <a:buClr>
                <a:srgbClr val="000000"/>
              </a:buClr>
              <a:buSzPct val="45000"/>
              <a:buFont typeface="Wingdings" charset="2"/>
              <a:buChar char=""/>
            </a:pPr>
            <a:r>
              <a:rPr b="1" lang="tr-TR" sz="2600" spc="-1" strike="noStrike">
                <a:solidFill>
                  <a:srgbClr val="1c1c1c"/>
                </a:solidFill>
                <a:latin typeface="Noto Sans SemiBold"/>
              </a:rPr>
              <a:t>Localization settings of your OS</a:t>
            </a:r>
            <a:endParaRPr b="1" lang="tr-TR" sz="2600" spc="-1" strike="noStrike">
              <a:solidFill>
                <a:srgbClr val="1c1c1c"/>
              </a:solidFill>
              <a:latin typeface="Noto Sans SemiBold"/>
            </a:endParaRPr>
          </a:p>
          <a:p>
            <a:r>
              <a:rPr b="1" lang="tr-TR" sz="2600" spc="-1" strike="noStrike">
                <a:solidFill>
                  <a:srgbClr val="1c1c1c"/>
                </a:solidFill>
                <a:latin typeface="Noto Sans SemiBold"/>
              </a:rPr>
              <a:t>We will not take them into much care now. But they are important. </a:t>
            </a:r>
            <a:endParaRPr b="1" lang="tr-TR"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noAutofit/>
          </a:bodyPr>
          <a:p>
            <a:r>
              <a:rPr b="1" lang="tr-TR" sz="3200" spc="-1" strike="noStrike">
                <a:solidFill>
                  <a:srgbClr val="ffffff"/>
                </a:solidFill>
                <a:latin typeface="Noto Sans Black"/>
              </a:rPr>
              <a:t>So let’s begin.</a:t>
            </a:r>
            <a:endParaRPr b="1" lang="tr-TR" sz="3200" spc="-1" strike="noStrike">
              <a:solidFill>
                <a:srgbClr val="ffffff"/>
              </a:solidFill>
              <a:latin typeface="Noto Sans Black"/>
            </a:endParaRPr>
          </a:p>
        </p:txBody>
      </p:sp>
      <p:sp>
        <p:nvSpPr>
          <p:cNvPr id="10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tr-TR" sz="2600" spc="-1" strike="noStrike">
                <a:solidFill>
                  <a:srgbClr val="1c1c1c"/>
                </a:solidFill>
                <a:latin typeface="Noto Sans SemiBold"/>
              </a:rPr>
              <a:t>We need a development environment to begin. </a:t>
            </a:r>
            <a:endParaRPr b="1" lang="tr-TR" sz="2600" spc="-1" strike="noStrike">
              <a:solidFill>
                <a:srgbClr val="1c1c1c"/>
              </a:solidFill>
              <a:latin typeface="Noto Sans SemiBold"/>
            </a:endParaRPr>
          </a:p>
          <a:p>
            <a:pPr>
              <a:spcAft>
                <a:spcPts val="1142"/>
              </a:spcAft>
            </a:pPr>
            <a:r>
              <a:rPr b="1" lang="tr-TR" sz="2600" spc="-1" strike="noStrike">
                <a:solidFill>
                  <a:srgbClr val="1c1c1c"/>
                </a:solidFill>
                <a:latin typeface="Noto Sans SemiBold"/>
              </a:rPr>
              <a:t>Thonny because of its simplicity and ample screen space will be our </a:t>
            </a:r>
            <a:r>
              <a:rPr b="1" lang="tr-TR" sz="2600" spc="-1" strike="noStrike">
                <a:solidFill>
                  <a:srgbClr val="1c1c1c"/>
                </a:solidFill>
                <a:latin typeface="Noto Sans SemiBold"/>
              </a:rPr>
              <a:t>choice. </a:t>
            </a:r>
            <a:endParaRPr b="1" lang="tr-TR"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2021-03-22T10:35:11Z</dcterms:created>
  <dc:creator/>
  <dc:description/>
  <dc:language>tr-TR</dc:language>
  <cp:lastModifiedBy/>
  <dcterms:modified xsi:type="dcterms:W3CDTF">2021-03-22T10:59:48Z</dcterms:modified>
  <cp:revision>6</cp:revision>
  <dc:subject/>
  <dc:title>Alizarin</dc:title>
</cp:coreProperties>
</file>