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4" r:id="rId9"/>
    <p:sldId id="264" r:id="rId10"/>
    <p:sldId id="266" r:id="rId11"/>
    <p:sldId id="265" r:id="rId12"/>
    <p:sldId id="267" r:id="rId13"/>
    <p:sldId id="268" r:id="rId14"/>
    <p:sldId id="28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56" autoAdjust="0"/>
  </p:normalViewPr>
  <p:slideViewPr>
    <p:cSldViewPr>
      <p:cViewPr varScale="1">
        <p:scale>
          <a:sx n="84" d="100"/>
          <a:sy n="84" d="100"/>
        </p:scale>
        <p:origin x="137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F8EC2-FB2A-4CE5-9844-F16531A30DA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97B9-AA0B-4038-9CC8-CDA20C475A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9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793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73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31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42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29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26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513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53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4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6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35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73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08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17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1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4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95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C43024-FE1C-4FD4-B605-0C456A5B71BB}" type="datetimeFigureOut">
              <a:rPr lang="ru-RU" smtClean="0"/>
              <a:pPr/>
              <a:t>07.09.2019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7CBBA6-62EE-428D-9A96-1897CFEC31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01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SDLC Methodologies (V-model, Waterfall, Rup, Agile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V.A.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Kyiv, Ukraine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Phases</a:t>
            </a:r>
            <a:endParaRPr lang="ru-RU" dirty="0"/>
          </a:p>
        </p:txBody>
      </p:sp>
      <p:pic>
        <p:nvPicPr>
          <p:cNvPr id="4" name="Содержимое 3" descr="V-Model-Developm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772816"/>
            <a:ext cx="6264696" cy="49209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(Main principles)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the project more transparent and improves the quality of project control</a:t>
            </a:r>
          </a:p>
          <a:p>
            <a:r>
              <a:rPr lang="en-US" dirty="0" smtClean="0"/>
              <a:t>Enhancement and Quality Assurance: Intermediate Results Can Be Checked Early</a:t>
            </a:r>
          </a:p>
          <a:p>
            <a:r>
              <a:rPr lang="en-US" dirty="0" smtClean="0"/>
              <a:t>Reducing the total cost of the project</a:t>
            </a:r>
          </a:p>
          <a:p>
            <a:r>
              <a:rPr lang="en-US" dirty="0" smtClean="0"/>
              <a:t>Improves the quality of communication between project participants</a:t>
            </a:r>
          </a:p>
          <a:p>
            <a:endParaRPr lang="ru-RU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(pros)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Intermediate testing</a:t>
            </a:r>
          </a:p>
          <a:p>
            <a:r>
              <a:rPr lang="en-US" dirty="0" smtClean="0"/>
              <a:t>Planning, testing and verification of the system is carried out in the early stages.</a:t>
            </a:r>
          </a:p>
          <a:p>
            <a:r>
              <a:rPr lang="en-US" dirty="0" smtClean="0"/>
              <a:t>Simplicity and ease of use</a:t>
            </a:r>
          </a:p>
          <a:p>
            <a:r>
              <a:rPr lang="en-US" dirty="0" smtClean="0"/>
              <a:t>Bugs can be detected in the early stages.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(cons)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nsufficient model flexibility</a:t>
            </a:r>
          </a:p>
          <a:p>
            <a:r>
              <a:rPr lang="en-US" dirty="0" smtClean="0"/>
              <a:t>No work with concurrent events and the possibility of dynamic changes</a:t>
            </a:r>
          </a:p>
          <a:p>
            <a:r>
              <a:rPr lang="en-US" dirty="0" smtClean="0"/>
              <a:t>Early software prototypes not produced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V-model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projects in which time and financial restrictions exist</a:t>
            </a:r>
          </a:p>
          <a:p>
            <a:r>
              <a:rPr lang="en-US" dirty="0" smtClean="0"/>
              <a:t>For tasks that involve a wider test coverage than the cascade model.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gile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combination of different approaches. Based on the "agile manifest"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and interaction are more important than processes and tools.</a:t>
            </a:r>
          </a:p>
          <a:p>
            <a:r>
              <a:rPr lang="en-US" dirty="0" smtClean="0"/>
              <a:t>A working product is more important than comprehensive documentation</a:t>
            </a:r>
          </a:p>
          <a:p>
            <a:r>
              <a:rPr lang="en-US" dirty="0" smtClean="0"/>
              <a:t>Collaboration with the customer is more important than negotiating the terms of the contract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Preparedness for change is more important than following the original plan.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model</a:t>
            </a:r>
            <a:endParaRPr lang="ru-RU" dirty="0"/>
          </a:p>
        </p:txBody>
      </p:sp>
      <p:pic>
        <p:nvPicPr>
          <p:cNvPr id="4" name="Содержимое 3" descr="software-engineering-agile-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382" y="2667000"/>
            <a:ext cx="4484699" cy="33321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model (Main principles)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type of basis is based on short daily meetings - “Scrum” and regularly repeated meetings (once a week, once every two weeks or once a month), which are called “Sprint”.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oldest and most famous model for building a multi-level development process is the waterfall model: in it, each stage of development corresponding to the stage of the software life cycle continues the previous one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model (pros)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and continuous delivery of viable software</a:t>
            </a:r>
          </a:p>
          <a:p>
            <a:r>
              <a:rPr lang="en-US" dirty="0" smtClean="0"/>
              <a:t>Face to Face Communication</a:t>
            </a:r>
          </a:p>
          <a:p>
            <a:r>
              <a:rPr lang="en-US" dirty="0" smtClean="0"/>
              <a:t>Close collaboration between business analysts and programmers</a:t>
            </a:r>
          </a:p>
          <a:p>
            <a:r>
              <a:rPr lang="en-US" dirty="0" smtClean="0"/>
              <a:t>Regular adaptation to changing circumstances</a:t>
            </a:r>
          </a:p>
          <a:p>
            <a:r>
              <a:rPr lang="en-US" smtClean="0"/>
              <a:t>Possible late changes in requirements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model (cons)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Perhaps the software will be developed forever.</a:t>
            </a:r>
          </a:p>
          <a:p>
            <a:r>
              <a:rPr lang="en-US" dirty="0" smtClean="0"/>
              <a:t>Lack of long-term planning</a:t>
            </a:r>
          </a:p>
          <a:p>
            <a:r>
              <a:rPr lang="en-US" dirty="0" smtClean="0"/>
              <a:t>All incoming tasks are solved in quick and simple ways.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 AGILE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client is ready to regularly spend his time communicating with the team.</a:t>
            </a:r>
          </a:p>
          <a:p>
            <a:r>
              <a:rPr lang="en-US" dirty="0" smtClean="0"/>
              <a:t>If you need a quick launch of the product</a:t>
            </a:r>
          </a:p>
          <a:p>
            <a:r>
              <a:rPr lang="en-US" dirty="0" smtClean="0"/>
              <a:t>If there are no long-term plans</a:t>
            </a:r>
          </a:p>
          <a:p>
            <a:r>
              <a:rPr lang="en-US" dirty="0" smtClean="0"/>
              <a:t>If there is no strict budget and timeline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(Rational Unified Process)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Methodology Created by Rational Software</a:t>
            </a:r>
          </a:p>
          <a:p>
            <a:r>
              <a:rPr lang="en-US" dirty="0" smtClean="0"/>
              <a:t>At the end of each iteration (ideally lasting from 2 to 6 weeks), the project team must achieve the goals planned for the given iteration, create or modify the project artifacts and get an intermediate but functional version of the final product.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</a:t>
            </a:r>
            <a:endParaRPr lang="ru-RU" dirty="0"/>
          </a:p>
        </p:txBody>
      </p:sp>
      <p:pic>
        <p:nvPicPr>
          <p:cNvPr id="4" name="Содержимое 3" descr="inde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700808"/>
            <a:ext cx="6496721" cy="4176464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RUP (Main principles)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identification and continuous (until the end of the project) elimination of the main risks</a:t>
            </a:r>
          </a:p>
          <a:p>
            <a:r>
              <a:rPr lang="en-US" dirty="0" smtClean="0"/>
              <a:t>Concentration on fulfilling customer requirements for the executable program.</a:t>
            </a:r>
          </a:p>
          <a:p>
            <a:r>
              <a:rPr lang="en-US" dirty="0" smtClean="0"/>
              <a:t>Waiting for changes in requirements, design decisions and implementation during development.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(Main principles)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implemented and tested in the early stages of the project.</a:t>
            </a:r>
          </a:p>
          <a:p>
            <a:r>
              <a:rPr lang="en-US" dirty="0" smtClean="0"/>
              <a:t>Constant quality assurance at all stages of development</a:t>
            </a:r>
          </a:p>
          <a:p>
            <a:r>
              <a:rPr lang="en-US" dirty="0" smtClean="0"/>
              <a:t>Work on a project in a close-knit team, in which architects play a key role.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RUP (Pros)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RUP methodology allows you to cope with changes in requirements, regardless of whether they come from the client or arise during the work on the project.</a:t>
            </a:r>
          </a:p>
          <a:p>
            <a:r>
              <a:rPr lang="en-US" dirty="0" smtClean="0"/>
              <a:t>RUP emphasizes the need for accurate documentation.</a:t>
            </a:r>
          </a:p>
          <a:p>
            <a:r>
              <a:rPr lang="en-US" dirty="0" smtClean="0"/>
              <a:t>Integration of requirements occurs throughout the development process, and in particular in the construction phase.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(cons)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RUP relies on the ability of experts and professionals to assign actions to specific employees, who are then required to deliver planned results in the form of artifacts.</a:t>
            </a:r>
          </a:p>
          <a:p>
            <a:r>
              <a:rPr lang="en-US" dirty="0" smtClean="0"/>
              <a:t>Integration into the development process may adversely affect other more fundamental activities at the testing stages.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 RUP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methodology is difficult to apply in small companies and small projects.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Phases</a:t>
            </a:r>
            <a:endParaRPr lang="ru-RU" dirty="0"/>
          </a:p>
        </p:txBody>
      </p:sp>
      <p:pic>
        <p:nvPicPr>
          <p:cNvPr id="4" name="Содержимое 3" descr="Waterfall-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3207" y="1238030"/>
            <a:ext cx="8007225" cy="4135186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Comparison Chart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003062"/>
              </p:ext>
            </p:extLst>
          </p:nvPr>
        </p:nvGraphicFramePr>
        <p:xfrm>
          <a:off x="1604962" y="1847374"/>
          <a:ext cx="5934075" cy="40157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360"/>
                <a:gridCol w="1483360"/>
                <a:gridCol w="1483360"/>
                <a:gridCol w="1483995"/>
              </a:tblGrid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Model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Testing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Waterfall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 dirty="0">
                          <a:effectLst/>
                        </a:rPr>
                        <a:t>Each stage has a clear verifiable result.</a:t>
                      </a:r>
                      <a:endParaRPr lang="ru-RU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 dirty="0">
                          <a:effectLst/>
                        </a:rPr>
                        <a:t>At each point in time, the team performs one type of work</a:t>
                      </a:r>
                      <a:endParaRPr lang="ru-RU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 dirty="0">
                          <a:effectLst/>
                        </a:rPr>
                        <a:t>Works well for small tasks.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>
                          <a:effectLst/>
                        </a:rPr>
                        <a:t>Complete inability to adapt the project to changes in requirements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>
                          <a:effectLst/>
                        </a:rPr>
                        <a:t>Very late creation of a working product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>
                          <a:effectLst/>
                        </a:rPr>
                        <a:t>From the middle of the project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V model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>
                          <a:effectLst/>
                        </a:rPr>
                        <a:t>Each stage has a clear verifiable result.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>
                          <a:effectLst/>
                        </a:rPr>
                        <a:t>Attention is paid to testing from the first stage.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>
                          <a:effectLst/>
                        </a:rPr>
                        <a:t>Works well for projects with stable requirements.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>
                          <a:effectLst/>
                        </a:rPr>
                        <a:t>Lack of flexibility and adaptability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>
                          <a:effectLst/>
                        </a:rPr>
                        <a:t>Lack of early prototypes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>
                          <a:effectLst/>
                        </a:rPr>
                        <a:t>Difficulty resolving problems missed in the early stages of the project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100" dirty="0" err="1">
                          <a:effectLst/>
                        </a:rPr>
                        <a:t>On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transitions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between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stages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90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Comparison Chart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</p:nvPr>
        </p:nvGraphicFramePr>
        <p:xfrm>
          <a:off x="1604962" y="2654617"/>
          <a:ext cx="5934075" cy="2409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360"/>
                <a:gridCol w="1483360"/>
                <a:gridCol w="1483360"/>
                <a:gridCol w="1483995"/>
              </a:tblGrid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Model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Testing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Agile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100">
                          <a:effectLst/>
                        </a:rPr>
                        <a:t>Maximum customer involvement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>
                          <a:effectLst/>
                        </a:rPr>
                        <a:t>A lot of work with requirements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>
                          <a:effectLst/>
                        </a:rPr>
                        <a:t>Close integration of testing and development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>
                          <a:effectLst/>
                        </a:rPr>
                        <a:t>Documentation minimization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>
                          <a:effectLst/>
                        </a:rPr>
                        <a:t>Complexity of implementation for large projects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>
                          <a:effectLst/>
                        </a:rPr>
                        <a:t>Building complexity for large projects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 dirty="0">
                          <a:effectLst/>
                        </a:rPr>
                        <a:t>At a certain moment of iteration or at any necessary moment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11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Comparison Chart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745143"/>
              </p:ext>
            </p:extLst>
          </p:nvPr>
        </p:nvGraphicFramePr>
        <p:xfrm>
          <a:off x="2123728" y="1852700"/>
          <a:ext cx="4912897" cy="4974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8093"/>
                <a:gridCol w="1228093"/>
                <a:gridCol w="1228093"/>
                <a:gridCol w="1228618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Model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78" marR="567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78" marR="567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78" marR="567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Testing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78" marR="56778" marT="0" marB="0"/>
                </a:tc>
              </a:tr>
              <a:tr h="41584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RUP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78" marR="5677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>
                          <a:effectLst/>
                        </a:rPr>
                        <a:t>Comparative ease of description and visibility of models</a:t>
                      </a:r>
                      <a:endParaRPr lang="ru-RU" sz="9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>
                          <a:effectLst/>
                        </a:rPr>
                        <a:t>Reducing the impact of serious risks in the early stages of the project, which minimizes the cost of addressing them</a:t>
                      </a:r>
                      <a:endParaRPr lang="ru-RU" sz="9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>
                          <a:effectLst/>
                        </a:rPr>
                        <a:t>Organization of effective feedback of the project team with the consumer and the customer and the creation of a product that really meets his needs</a:t>
                      </a:r>
                      <a:endParaRPr lang="ru-RU" sz="9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>
                          <a:effectLst/>
                        </a:rPr>
                        <a:t>Focus on the most important and critical areas of the project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78" marR="5677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>
                          <a:effectLst/>
                        </a:rPr>
                        <a:t>The inability to conduct a detailed analysis of processes</a:t>
                      </a:r>
                      <a:endParaRPr lang="ru-RU" sz="9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>
                          <a:effectLst/>
                        </a:rPr>
                        <a:t>A holistic understanding of the project’s capabilities and limitations has been absent for a very long time</a:t>
                      </a:r>
                      <a:endParaRPr lang="ru-RU" sz="9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>
                          <a:effectLst/>
                        </a:rPr>
                        <a:t>During iterations, it is necessary to discard part of the work done earlier.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78" marR="5677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 dirty="0">
                          <a:effectLst/>
                        </a:rPr>
                        <a:t>Testing is possible throughout the work cycle.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78" marR="5677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46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 (Main principles)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execution of each phase of the project</a:t>
            </a:r>
          </a:p>
          <a:p>
            <a:r>
              <a:rPr lang="en-US" dirty="0" smtClean="0"/>
              <a:t>Each phase must be completed before the next</a:t>
            </a:r>
          </a:p>
          <a:p>
            <a:r>
              <a:rPr lang="en-US" dirty="0" smtClean="0"/>
              <a:t>All requirements must be identified.</a:t>
            </a:r>
          </a:p>
          <a:p>
            <a:r>
              <a:rPr lang="en-US" dirty="0" smtClean="0"/>
              <a:t>At the end of each phase, a review is conducted.</a:t>
            </a:r>
          </a:p>
          <a:p>
            <a:r>
              <a:rPr lang="en-US" dirty="0" smtClean="0"/>
              <a:t>Testing begins when development is complete.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 (Pros)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documentation of each step</a:t>
            </a:r>
          </a:p>
          <a:p>
            <a:r>
              <a:rPr lang="en-US" dirty="0" smtClean="0"/>
              <a:t>Clear time and cost planning</a:t>
            </a:r>
          </a:p>
          <a:p>
            <a:r>
              <a:rPr lang="en-US" dirty="0" smtClean="0"/>
              <a:t>Process transparency for the customer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 (cons)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to approve the full amount of requirements for the system at the first stage</a:t>
            </a:r>
          </a:p>
          <a:p>
            <a:r>
              <a:rPr lang="en-US" dirty="0" smtClean="0"/>
              <a:t>If it is necessary to amend the requirements later, return to the first stage and rework all the work done again.</a:t>
            </a:r>
          </a:p>
          <a:p>
            <a:r>
              <a:rPr lang="en-US" dirty="0" smtClean="0"/>
              <a:t>Increase in cost of funds and time in case of need to change requirements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 (cons)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risk and uncertainty</a:t>
            </a:r>
          </a:p>
          <a:p>
            <a:r>
              <a:rPr lang="en-US" dirty="0" smtClean="0"/>
              <a:t>During testing, it is difficult to fix something at a conceptual level.</a:t>
            </a:r>
          </a:p>
          <a:p>
            <a:r>
              <a:rPr lang="en-US" dirty="0" smtClean="0"/>
              <a:t>Workable software only appears in the last stages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 Application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medium and large projects, where dozens of programmers and several different project teams are involved</a:t>
            </a:r>
          </a:p>
          <a:p>
            <a:r>
              <a:rPr lang="en-US" dirty="0" smtClean="0"/>
              <a:t>Projects in which requirements and boundaries are transparent and precisely known at the beginning of the project life cycle.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V-Model is a model for the development aimed at simplifying the understanding of the complexities associated with the development of systems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467</TotalTime>
  <Words>1172</Words>
  <Application>Microsoft Office PowerPoint</Application>
  <PresentationFormat>Экран (4:3)</PresentationFormat>
  <Paragraphs>143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Corbel</vt:lpstr>
      <vt:lpstr>Times New Roman</vt:lpstr>
      <vt:lpstr>Параллакс</vt:lpstr>
      <vt:lpstr>SDLC Methodologies (V-model, Waterfall, Rup, Agile</vt:lpstr>
      <vt:lpstr>Waterfall Model</vt:lpstr>
      <vt:lpstr>Main Phases</vt:lpstr>
      <vt:lpstr>Waterfall model (Main principles)</vt:lpstr>
      <vt:lpstr>Waterfall model (Pros)</vt:lpstr>
      <vt:lpstr>Waterfall model (cons)</vt:lpstr>
      <vt:lpstr>Waterfall model (cons)</vt:lpstr>
      <vt:lpstr>Waterfall Model Application</vt:lpstr>
      <vt:lpstr>V-model</vt:lpstr>
      <vt:lpstr>Main Phases</vt:lpstr>
      <vt:lpstr>V-model (Main principles)</vt:lpstr>
      <vt:lpstr>V-model (pros)</vt:lpstr>
      <vt:lpstr>V-model (cons)</vt:lpstr>
      <vt:lpstr>Application V-model</vt:lpstr>
      <vt:lpstr>Agile model</vt:lpstr>
      <vt:lpstr>Agile Manifest</vt:lpstr>
      <vt:lpstr>Agile Manifest</vt:lpstr>
      <vt:lpstr>Agile model</vt:lpstr>
      <vt:lpstr>Agile model (Main principles)</vt:lpstr>
      <vt:lpstr>Agile model (pros)</vt:lpstr>
      <vt:lpstr>Agile model (cons)</vt:lpstr>
      <vt:lpstr>Where to use AGILE</vt:lpstr>
      <vt:lpstr>RUP (Rational Unified Process)</vt:lpstr>
      <vt:lpstr>RUP</vt:lpstr>
      <vt:lpstr>RUP (Main principles)</vt:lpstr>
      <vt:lpstr>RUP (Main principles)</vt:lpstr>
      <vt:lpstr>RUP (Pros)</vt:lpstr>
      <vt:lpstr>RUP (cons)</vt:lpstr>
      <vt:lpstr>Where to use RUP </vt:lpstr>
      <vt:lpstr>Feature Comparison Chart</vt:lpstr>
      <vt:lpstr>Feature Comparison Chart</vt:lpstr>
      <vt:lpstr>Feature Comparison Chart</vt:lpstr>
    </vt:vector>
  </TitlesOfParts>
  <Company>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Methodologies (V-model, Waterfall, Rup, Agile</dc:title>
  <dc:creator>install</dc:creator>
  <cp:lastModifiedBy>Valera</cp:lastModifiedBy>
  <cp:revision>48</cp:revision>
  <dcterms:created xsi:type="dcterms:W3CDTF">2019-09-05T01:41:25Z</dcterms:created>
  <dcterms:modified xsi:type="dcterms:W3CDTF">2019-09-07T20:55:56Z</dcterms:modified>
</cp:coreProperties>
</file>