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65" r:id="rId2"/>
    <p:sldId id="424" r:id="rId3"/>
    <p:sldId id="450" r:id="rId4"/>
    <p:sldId id="440" r:id="rId5"/>
    <p:sldId id="441" r:id="rId6"/>
    <p:sldId id="442" r:id="rId7"/>
    <p:sldId id="443" r:id="rId8"/>
    <p:sldId id="451" r:id="rId9"/>
    <p:sldId id="444" r:id="rId10"/>
    <p:sldId id="452" r:id="rId11"/>
    <p:sldId id="445" r:id="rId12"/>
    <p:sldId id="446" r:id="rId13"/>
    <p:sldId id="447" r:id="rId14"/>
    <p:sldId id="448" r:id="rId15"/>
    <p:sldId id="454" r:id="rId16"/>
    <p:sldId id="453" r:id="rId17"/>
    <p:sldId id="449" r:id="rId18"/>
  </p:sldIdLst>
  <p:sldSz cx="12192000" cy="6858000"/>
  <p:notesSz cx="6858000" cy="9144000"/>
  <p:embeddedFontLst>
    <p:embeddedFont>
      <p:font typeface="나눔스퀘어 Bold" panose="020B0600000101010101" pitchFamily="50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6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E"/>
    <a:srgbClr val="33CC33"/>
    <a:srgbClr val="8E063B"/>
    <a:srgbClr val="FFFE6D"/>
    <a:srgbClr val="E2E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1" autoAdjust="0"/>
    <p:restoredTop sz="94333" autoAdjust="0"/>
  </p:normalViewPr>
  <p:slideViewPr>
    <p:cSldViewPr snapToGrid="0">
      <p:cViewPr varScale="1">
        <p:scale>
          <a:sx n="65" d="100"/>
          <a:sy n="6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E8A96-8A21-44A6-A987-754AF708933E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8A58-CEEA-4AE2-BEDB-DABF39FFF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1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smtClean="0"/>
              <a:t>업데이트 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질문보기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bigcontest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홈페이지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선행연구와 도메인 지식을 통해 문제 접근하기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5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8A58-CEEA-4AE2-BEDB-DABF39FFF3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88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3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7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0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5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6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0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5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4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3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9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0959-249E-41EC-940E-955D9BE1D88B}" type="datetimeFigureOut">
              <a:rPr lang="ko-KR" altLang="en-US" smtClean="0"/>
              <a:t>2017-10-09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531B-AF35-463E-9D62-F06434E30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3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8774" y="2677153"/>
            <a:ext cx="989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SCI /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한화생명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/ SKT</a:t>
            </a: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                  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빅콘테스트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5537" y="6116174"/>
            <a:ext cx="383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신미영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김한범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권혁주 </a:t>
            </a:r>
            <a:r>
              <a:rPr lang="ko-KR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정보람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16822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21000"/>
                    </a:prstClr>
                  </a:outerShdw>
                </a:effectLst>
                <a:latin typeface="+mj-lt"/>
              </a:rPr>
              <a:t>&lt;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21000"/>
                    </a:prstClr>
                  </a:outerShdw>
                </a:effectLst>
                <a:latin typeface="+mj-lt"/>
              </a:rPr>
              <a:t>빅콘테스트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21000"/>
                    </a:prstClr>
                  </a:outerShdw>
                </a:effectLst>
                <a:latin typeface="+mj-lt"/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21000"/>
                    </a:prstClr>
                  </a:outerShdw>
                </a:effectLst>
                <a:latin typeface="+mj-lt"/>
              </a:rPr>
              <a:t>2017&gt;</a:t>
            </a:r>
          </a:p>
        </p:txBody>
      </p:sp>
      <p:sp>
        <p:nvSpPr>
          <p:cNvPr id="8" name="직각 삼각형 7"/>
          <p:cNvSpPr/>
          <p:nvPr/>
        </p:nvSpPr>
        <p:spPr>
          <a:xfrm>
            <a:off x="0" y="5489848"/>
            <a:ext cx="2808312" cy="1368152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flipH="1" flipV="1">
            <a:off x="8928944" y="-44245"/>
            <a:ext cx="3263056" cy="180020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4843867"/>
            <a:ext cx="3384376" cy="194421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365537" y="29992"/>
            <a:ext cx="3816424" cy="23762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4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648070" y="2086840"/>
            <a:ext cx="3994951" cy="5437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n-US" altLang="ko-KR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모델링</a:t>
            </a:r>
            <a:endParaRPr lang="ko-KR" altLang="en-US" sz="44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3D7541-F075-4167-BF9D-441B42C064CF}"/>
              </a:ext>
            </a:extLst>
          </p:cNvPr>
          <p:cNvCxnSpPr>
            <a:cxnSpLocks/>
          </p:cNvCxnSpPr>
          <p:nvPr/>
        </p:nvCxnSpPr>
        <p:spPr>
          <a:xfrm flipV="1">
            <a:off x="648070" y="2924175"/>
            <a:ext cx="11017188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46390B-1CBD-464C-89C7-BE543DBC47EE}"/>
              </a:ext>
            </a:extLst>
          </p:cNvPr>
          <p:cNvSpPr txBox="1"/>
          <p:nvPr/>
        </p:nvSpPr>
        <p:spPr>
          <a:xfrm>
            <a:off x="791592" y="2952216"/>
            <a:ext cx="108736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Training vs Test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l </a:t>
            </a:r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Imbalanced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err="1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ㅣ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변수선택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err="1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ㅣ모델적용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6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모델링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205923"/>
            <a:ext cx="11357810" cy="3447095"/>
            <a:chOff x="529389" y="1146929"/>
            <a:chExt cx="11357810" cy="3084257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(1). Training / Test set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25610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lvl="0" indent="-457200">
                <a:buFontTx/>
                <a:buAutoNum type="arabicPeriod"/>
              </a:pPr>
              <a:r>
                <a:rPr lang="ko-KR" altLang="en-US" sz="2000" dirty="0">
                  <a:solidFill>
                    <a:prstClr val="black"/>
                  </a:solidFill>
                </a:rPr>
                <a:t>금액 단위 맞춰 주기 </a:t>
              </a:r>
              <a:r>
                <a:rPr lang="en-US" altLang="ko-KR" sz="2000" dirty="0">
                  <a:solidFill>
                    <a:prstClr val="black"/>
                  </a:solidFill>
                </a:rPr>
                <a:t>–</a:t>
              </a:r>
            </a:p>
            <a:p>
              <a:pPr lvl="0"/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6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대출 현재 </a:t>
              </a:r>
              <a:r>
                <a:rPr lang="ko-KR" altLang="en-US" sz="2000" dirty="0" err="1">
                  <a:solidFill>
                    <a:prstClr val="black"/>
                  </a:solidFill>
                </a:rPr>
                <a:t>총금액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(TOT_LNIF_AMT) : 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7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신용 대출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</a:t>
              </a:r>
              <a:r>
                <a:rPr lang="en-US" altLang="ko-KR" sz="2000" b="1" dirty="0">
                  <a:solidFill>
                    <a:prstClr val="black"/>
                  </a:solidFill>
                </a:rPr>
                <a:t>TOT_CLIF_AMT) : </a:t>
              </a:r>
              <a:r>
                <a:rPr lang="en-US" altLang="ko-KR" sz="2000" dirty="0">
                  <a:solidFill>
                    <a:prstClr val="black"/>
                  </a:solidFill>
                </a:rPr>
                <a:t>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8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은행 대출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</a:t>
              </a:r>
              <a:r>
                <a:rPr lang="en-US" altLang="ko-KR" sz="2000" b="1" dirty="0">
                  <a:solidFill>
                    <a:prstClr val="black"/>
                  </a:solidFill>
                </a:rPr>
                <a:t>BNK_LNIF_AMT) : </a:t>
              </a:r>
              <a:r>
                <a:rPr lang="en-US" altLang="ko-KR" sz="2000" dirty="0">
                  <a:solidFill>
                    <a:prstClr val="black"/>
                  </a:solidFill>
                </a:rPr>
                <a:t>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9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</a:t>
              </a:r>
              <a:r>
                <a:rPr lang="ko-KR" altLang="en-US" sz="2000" dirty="0" err="1">
                  <a:solidFill>
                    <a:prstClr val="black"/>
                  </a:solidFill>
                </a:rPr>
                <a:t>카할캐</a:t>
              </a:r>
              <a:r>
                <a:rPr lang="ko-KR" altLang="en-US" sz="2000" dirty="0">
                  <a:solidFill>
                    <a:prstClr val="black"/>
                  </a:solidFill>
                </a:rPr>
                <a:t> 대출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(CPT_LNIF_AMT</a:t>
              </a:r>
              <a:r>
                <a:rPr lang="en-US" altLang="ko-KR" sz="2000" b="1" dirty="0">
                  <a:solidFill>
                    <a:prstClr val="black"/>
                  </a:solidFill>
                </a:rPr>
                <a:t>) : </a:t>
              </a:r>
              <a:r>
                <a:rPr lang="en-US" altLang="ko-KR" sz="2000" dirty="0">
                  <a:solidFill>
                    <a:prstClr val="black"/>
                  </a:solidFill>
                </a:rPr>
                <a:t>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15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보증 총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(CB_GUIF_AMT) : 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b="1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 </a:t>
              </a:r>
              <a:endParaRPr lang="en-US" altLang="ko-KR" sz="2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23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모델링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205923"/>
            <a:ext cx="11357810" cy="2523765"/>
            <a:chOff x="529389" y="1146929"/>
            <a:chExt cx="11357810" cy="2258116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(2). Imbalanced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17348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lvl="0" indent="-457200">
                <a:buFontTx/>
                <a:buAutoNum type="arabicPeriod"/>
              </a:pPr>
              <a:r>
                <a:rPr lang="en-US" altLang="ko-KR" sz="2000" dirty="0" smtClean="0">
                  <a:solidFill>
                    <a:prstClr val="black"/>
                  </a:solidFill>
                </a:rPr>
                <a:t>Imbalanced</a:t>
              </a:r>
            </a:p>
            <a:p>
              <a:pPr marL="457200" lvl="0" indent="-457200">
                <a:buFontTx/>
                <a:buAutoNum type="arabicPeriod"/>
              </a:pPr>
              <a:endParaRPr lang="en-US" altLang="ko-KR" sz="2000" dirty="0">
                <a:solidFill>
                  <a:prstClr val="black"/>
                </a:solidFill>
              </a:endParaRPr>
            </a:p>
            <a:p>
              <a:pPr marL="457200" lvl="0" indent="-457200">
                <a:buFontTx/>
                <a:buAutoNum type="arabicPeriod"/>
              </a:pPr>
              <a:r>
                <a:rPr lang="en-US" altLang="ko-KR" sz="2000" dirty="0" smtClean="0">
                  <a:solidFill>
                    <a:prstClr val="black"/>
                  </a:solidFill>
                </a:rPr>
                <a:t>SMOTE : </a:t>
              </a:r>
              <a:r>
                <a:rPr lang="en-US" altLang="ko-KR" sz="2000" dirty="0" err="1" smtClean="0">
                  <a:solidFill>
                    <a:prstClr val="black"/>
                  </a:solidFill>
                </a:rPr>
                <a:t>perc.over</a:t>
              </a:r>
              <a:r>
                <a:rPr lang="en-US" altLang="ko-KR" sz="2000" dirty="0" smtClean="0">
                  <a:solidFill>
                    <a:prstClr val="black"/>
                  </a:solidFill>
                </a:rPr>
                <a:t> / </a:t>
              </a:r>
              <a:r>
                <a:rPr lang="en-US" altLang="ko-KR" sz="2000" dirty="0" err="1" smtClean="0">
                  <a:solidFill>
                    <a:prstClr val="black"/>
                  </a:solidFill>
                </a:rPr>
                <a:t>perc.under</a:t>
              </a:r>
              <a:r>
                <a:rPr lang="en-US" altLang="ko-KR" sz="2000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2000" dirty="0" smtClean="0">
                  <a:solidFill>
                    <a:prstClr val="black"/>
                  </a:solidFill>
                </a:rPr>
                <a:t>비율 어떻게</a:t>
              </a:r>
              <a:r>
                <a:rPr lang="en-US" altLang="ko-KR" sz="2000" dirty="0" smtClean="0">
                  <a:solidFill>
                    <a:prstClr val="black"/>
                  </a:solidFill>
                </a:rPr>
                <a:t>??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b="1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 </a:t>
              </a:r>
              <a:endParaRPr lang="en-US" altLang="ko-KR" sz="2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26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모델링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205923"/>
            <a:ext cx="11357810" cy="2523765"/>
            <a:chOff x="529389" y="1146929"/>
            <a:chExt cx="11357810" cy="2258116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(3). </a:t>
              </a:r>
              <a:r>
                <a:rPr lang="ko-KR" altLang="en-US" sz="2800" b="1" dirty="0" smtClean="0"/>
                <a:t>변수선택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17348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lvl="0" indent="-457200">
                <a:buFontTx/>
                <a:buAutoNum type="arabicPeriod"/>
              </a:pPr>
              <a:r>
                <a:rPr lang="en-US" altLang="ko-KR" sz="2000" dirty="0" smtClean="0">
                  <a:solidFill>
                    <a:prstClr val="black"/>
                  </a:solidFill>
                </a:rPr>
                <a:t>stepwise</a:t>
              </a:r>
            </a:p>
            <a:p>
              <a:pPr marL="457200" lvl="0" indent="-457200">
                <a:buFontTx/>
                <a:buAutoNum type="arabicPeriod"/>
              </a:pPr>
              <a:endParaRPr lang="en-US" altLang="ko-KR" sz="2000" dirty="0">
                <a:solidFill>
                  <a:prstClr val="black"/>
                </a:solidFill>
              </a:endParaRPr>
            </a:p>
            <a:p>
              <a:pPr marL="457200" lvl="0" indent="-457200">
                <a:buFontTx/>
                <a:buAutoNum type="arabicPeriod"/>
              </a:pPr>
              <a:r>
                <a:rPr lang="ko-KR" altLang="en-US" sz="2000" dirty="0" smtClean="0">
                  <a:solidFill>
                    <a:prstClr val="black"/>
                  </a:solidFill>
                </a:rPr>
                <a:t>상관관계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b="1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 </a:t>
              </a:r>
              <a:endParaRPr lang="en-US" altLang="ko-KR" sz="2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76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모델링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205923"/>
            <a:ext cx="11357810" cy="2523765"/>
            <a:chOff x="529389" y="1146929"/>
            <a:chExt cx="11357810" cy="2258116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(3). </a:t>
              </a:r>
              <a:r>
                <a:rPr lang="ko-KR" altLang="en-US" sz="2800" b="1" dirty="0" smtClean="0"/>
                <a:t>변수선택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17348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lvl="0" indent="-457200">
                <a:buFontTx/>
                <a:buAutoNum type="arabicPeriod"/>
              </a:pPr>
              <a:r>
                <a:rPr lang="en-US" altLang="ko-KR" sz="2000" dirty="0" smtClean="0">
                  <a:solidFill>
                    <a:prstClr val="black"/>
                  </a:solidFill>
                </a:rPr>
                <a:t>stepwise</a:t>
              </a:r>
            </a:p>
            <a:p>
              <a:pPr marL="457200" lvl="0" indent="-457200">
                <a:buFontTx/>
                <a:buAutoNum type="arabicPeriod"/>
              </a:pPr>
              <a:endParaRPr lang="en-US" altLang="ko-KR" sz="2000" dirty="0">
                <a:solidFill>
                  <a:prstClr val="black"/>
                </a:solidFill>
              </a:endParaRPr>
            </a:p>
            <a:p>
              <a:pPr marL="457200" lvl="0" indent="-457200">
                <a:buFontTx/>
                <a:buAutoNum type="arabicPeriod"/>
              </a:pPr>
              <a:r>
                <a:rPr lang="ko-KR" altLang="en-US" sz="2000" dirty="0" smtClean="0">
                  <a:solidFill>
                    <a:prstClr val="black"/>
                  </a:solidFill>
                </a:rPr>
                <a:t>상관관계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b="1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 </a:t>
              </a:r>
              <a:endParaRPr lang="en-US" altLang="ko-KR" sz="2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15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모델링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205923"/>
            <a:ext cx="11357810" cy="2523765"/>
            <a:chOff x="529389" y="1146929"/>
            <a:chExt cx="11357810" cy="2258116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7449488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(4). </a:t>
              </a:r>
              <a:r>
                <a:rPr lang="ko-KR" altLang="en-US" sz="2800" b="1" dirty="0" err="1" smtClean="0"/>
                <a:t>모델적용</a:t>
              </a:r>
              <a:r>
                <a:rPr lang="ko-KR" altLang="en-US" sz="2800" b="1" dirty="0" smtClean="0"/>
                <a:t> </a:t>
              </a:r>
              <a:r>
                <a:rPr lang="en-US" altLang="ko-KR" sz="2800" b="1" dirty="0" smtClean="0"/>
                <a:t>– (</a:t>
              </a:r>
              <a:r>
                <a:rPr lang="en-US" altLang="ko-KR" sz="2800" b="1" dirty="0" err="1" smtClean="0"/>
                <a:t>i</a:t>
              </a:r>
              <a:r>
                <a:rPr lang="en-US" altLang="ko-KR" sz="2800" b="1" dirty="0" smtClean="0"/>
                <a:t>)Logistic regression 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17348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lvl="0" indent="-457200">
                <a:buFontTx/>
                <a:buAutoNum type="arabicPeriod"/>
              </a:pPr>
              <a:r>
                <a:rPr lang="en-US" altLang="ko-KR" sz="2000" dirty="0" smtClean="0">
                  <a:solidFill>
                    <a:prstClr val="black"/>
                  </a:solidFill>
                </a:rPr>
                <a:t>Logistic regression : </a:t>
              </a:r>
            </a:p>
            <a:p>
              <a:pPr marL="457200" lvl="0" indent="-457200">
                <a:buFontTx/>
                <a:buAutoNum type="arabicPeriod"/>
              </a:pPr>
              <a:endParaRPr lang="en-US" altLang="ko-KR" sz="2000" dirty="0">
                <a:solidFill>
                  <a:prstClr val="black"/>
                </a:solidFill>
              </a:endParaRPr>
            </a:p>
            <a:p>
              <a:pPr marL="457200" lvl="0" indent="-457200">
                <a:buFontTx/>
                <a:buAutoNum type="arabicPeriod"/>
              </a:pP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b="1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 </a:t>
              </a:r>
              <a:endParaRPr lang="en-US" altLang="ko-KR" sz="2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1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648070" y="2086840"/>
            <a:ext cx="3994951" cy="5437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결과</a:t>
            </a:r>
            <a:endParaRPr lang="ko-KR" altLang="en-US" sz="44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3D7541-F075-4167-BF9D-441B42C064CF}"/>
              </a:ext>
            </a:extLst>
          </p:cNvPr>
          <p:cNvCxnSpPr>
            <a:cxnSpLocks/>
          </p:cNvCxnSpPr>
          <p:nvPr/>
        </p:nvCxnSpPr>
        <p:spPr>
          <a:xfrm flipV="1">
            <a:off x="648070" y="2924175"/>
            <a:ext cx="11017188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46390B-1CBD-464C-89C7-BE543DBC47EE}"/>
              </a:ext>
            </a:extLst>
          </p:cNvPr>
          <p:cNvSpPr txBox="1"/>
          <p:nvPr/>
        </p:nvSpPr>
        <p:spPr>
          <a:xfrm>
            <a:off x="791592" y="2952216"/>
            <a:ext cx="108736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600" spc="-100" baseline="-25000" dirty="0" err="1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결과비교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l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최종모형결정 </a:t>
            </a:r>
            <a:r>
              <a:rPr lang="ko-KR" altLang="en-US" sz="3600" spc="-100" baseline="-25000" dirty="0" err="1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ㅣ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결과 해석 </a:t>
            </a:r>
            <a:r>
              <a:rPr lang="ko-KR" altLang="en-US" sz="3600" spc="-100" baseline="-25000" dirty="0" err="1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ㅣ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6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461665"/>
            <a:ext cx="11784392" cy="632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40011" y="-80715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결과 비교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975" y="571491"/>
            <a:ext cx="1108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[</a:t>
            </a:r>
            <a:r>
              <a:rPr lang="ko-KR" altLang="en-US" sz="2400" b="1" dirty="0" smtClean="0">
                <a:latin typeface="+mn-ea"/>
              </a:rPr>
              <a:t>모든 모형 결과 </a:t>
            </a:r>
            <a:r>
              <a:rPr lang="en-US" altLang="ko-KR" sz="2400" b="1" dirty="0" smtClean="0">
                <a:latin typeface="+mn-ea"/>
              </a:rPr>
              <a:t>– </a:t>
            </a:r>
            <a:r>
              <a:rPr lang="en-US" altLang="ko-KR" sz="2400" b="1" dirty="0" smtClean="0">
                <a:latin typeface="+mn-ea"/>
              </a:rPr>
              <a:t>F1 score + Accuracy</a:t>
            </a:r>
            <a:r>
              <a:rPr lang="ko-KR" altLang="en-US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비교</a:t>
            </a:r>
            <a:r>
              <a:rPr lang="en-US" altLang="ko-KR" sz="2400" b="1" dirty="0" smtClean="0">
                <a:latin typeface="+mn-ea"/>
              </a:rPr>
              <a:t>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082008-EEC8-49B2-821A-47B075B9D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84628"/>
              </p:ext>
            </p:extLst>
          </p:nvPr>
        </p:nvGraphicFramePr>
        <p:xfrm>
          <a:off x="815853" y="1033156"/>
          <a:ext cx="10560293" cy="540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081">
                  <a:extLst>
                    <a:ext uri="{9D8B030D-6E8A-4147-A177-3AD203B41FA5}">
                      <a16:colId xmlns:a16="http://schemas.microsoft.com/office/drawing/2014/main" val="3545566075"/>
                    </a:ext>
                  </a:extLst>
                </a:gridCol>
              </a:tblGrid>
              <a:tr h="418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Accuracy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F1</a:t>
                      </a:r>
                      <a:r>
                        <a:rPr lang="en-US" altLang="ko-KR" sz="2000" baseline="0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Score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+mn-ea"/>
                        </a:rPr>
                        <a:t>ordinal logistic regression(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X)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30.22%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3121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+mn-ea"/>
                        </a:rPr>
                        <a:t>ordinal logistic regression(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 </a:t>
                      </a:r>
                      <a:r>
                        <a:rPr lang="en-US" altLang="ko-KR" sz="2000" b="1" dirty="0" err="1" smtClean="0">
                          <a:latin typeface="+mn-ea"/>
                        </a:rPr>
                        <a:t>knn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)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32%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+mn-ea"/>
                        </a:rPr>
                        <a:t>ordinal logistic regression(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 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mice)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32.44%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+mn-ea"/>
                        </a:rPr>
                        <a:t>SVM(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X)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32.44%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+mn-ea"/>
                        </a:rPr>
                        <a:t>SVM(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</a:t>
                      </a:r>
                      <a:r>
                        <a:rPr lang="en-US" altLang="ko-KR" sz="2000" b="1" dirty="0" err="1" smtClean="0">
                          <a:latin typeface="+mn-ea"/>
                        </a:rPr>
                        <a:t>knn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)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33.78%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26134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+mn-ea"/>
                        </a:rPr>
                        <a:t>SVM(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mice)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33.78%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78337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>
                          <a:latin typeface="+mn-ea"/>
                        </a:rPr>
                        <a:t>randomForest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x)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26.67%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882522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randomForest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결측 </a:t>
                      </a:r>
                      <a:r>
                        <a:rPr lang="en-US" altLang="ko-KR" sz="2000" b="1" dirty="0" err="1" smtClean="0">
                          <a:solidFill>
                            <a:srgbClr val="FF0000"/>
                          </a:solidFill>
                          <a:latin typeface="+mn-ea"/>
                        </a:rPr>
                        <a:t>knn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  <a:endParaRPr lang="en-US" altLang="ko-KR" sz="2000" dirty="0" smtClean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36.89%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023697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>
                          <a:latin typeface="+mn-ea"/>
                        </a:rPr>
                        <a:t>randomForest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(</a:t>
                      </a:r>
                      <a:r>
                        <a:rPr lang="ko-KR" altLang="en-US" sz="2000" b="1" dirty="0" smtClean="0">
                          <a:latin typeface="+mn-ea"/>
                        </a:rPr>
                        <a:t>결측</a:t>
                      </a:r>
                      <a:r>
                        <a:rPr lang="en-US" altLang="ko-KR" sz="2000" b="1" baseline="0" dirty="0" smtClean="0">
                          <a:latin typeface="+mn-ea"/>
                        </a:rPr>
                        <a:t> mice</a:t>
                      </a:r>
                      <a:r>
                        <a:rPr lang="en-US" altLang="ko-KR" sz="2000" b="1" dirty="0" smtClean="0">
                          <a:latin typeface="+mn-ea"/>
                        </a:rPr>
                        <a:t>)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36%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087165"/>
                  </a:ext>
                </a:extLst>
              </a:tr>
              <a:tr h="209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xgBoost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결측 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32%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905018"/>
                  </a:ext>
                </a:extLst>
              </a:tr>
              <a:tr h="2094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xgBoost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결측 </a:t>
                      </a: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knn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33.33%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779714"/>
                  </a:ext>
                </a:extLst>
              </a:tr>
              <a:tr h="4189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xgBoost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결측 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mice)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32%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299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60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96217" y="380585"/>
            <a:ext cx="7488545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24879" y="380585"/>
            <a:ext cx="8342989" cy="128915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688525" y="504253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01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66536" y="1942061"/>
            <a:ext cx="6518225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95198" y="1942061"/>
            <a:ext cx="6937955" cy="128915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white"/>
                </a:solidFill>
                <a:latin typeface="+mj-ea"/>
                <a:ea typeface="+mj-ea"/>
              </a:rPr>
              <a:t>군집분석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658844" y="2065729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B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80B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86265" y="3458569"/>
            <a:ext cx="6098498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14927" y="3458569"/>
            <a:ext cx="6098498" cy="1289154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white"/>
                </a:solidFill>
                <a:latin typeface="+mj-ea"/>
                <a:ea typeface="+mj-ea"/>
              </a:rPr>
              <a:t>모델링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78572" y="3582237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03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96351" y="504253"/>
            <a:ext cx="6042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white"/>
                </a:solidFill>
                <a:latin typeface="+mj-ea"/>
                <a:ea typeface="+mj-ea"/>
              </a:rPr>
              <a:t>데이터 전처리</a:t>
            </a:r>
            <a:endParaRPr lang="en-US" altLang="ko-KR" sz="3600" dirty="0" smtClean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54701" y="5020045"/>
            <a:ext cx="7530060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83363" y="5020045"/>
            <a:ext cx="7305214" cy="1289154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647008" y="5143713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04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64892" y="5280625"/>
            <a:ext cx="4118843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ko-KR" altLang="en-US" sz="2800" dirty="0" smtClean="0">
                <a:solidFill>
                  <a:prstClr val="white"/>
                </a:solidFill>
                <a:latin typeface="+mj-ea"/>
                <a:ea typeface="+mj-ea"/>
              </a:rPr>
              <a:t>결과 </a:t>
            </a:r>
            <a:r>
              <a:rPr lang="ko-KR" altLang="en-US" sz="2800" dirty="0" smtClean="0">
                <a:solidFill>
                  <a:prstClr val="white"/>
                </a:solidFill>
                <a:latin typeface="+mj-ea"/>
                <a:ea typeface="+mj-ea"/>
              </a:rPr>
              <a:t>비교</a:t>
            </a:r>
            <a:endParaRPr lang="ko-KR" altLang="en-US" sz="280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30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648070" y="2086840"/>
            <a:ext cx="3994951" cy="5437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altLang="ko-KR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데이터 전처리</a:t>
            </a:r>
            <a:endParaRPr lang="ko-KR" altLang="en-US" sz="44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3D7541-F075-4167-BF9D-441B42C064CF}"/>
              </a:ext>
            </a:extLst>
          </p:cNvPr>
          <p:cNvCxnSpPr>
            <a:cxnSpLocks/>
          </p:cNvCxnSpPr>
          <p:nvPr/>
        </p:nvCxnSpPr>
        <p:spPr>
          <a:xfrm flipV="1">
            <a:off x="648070" y="2924175"/>
            <a:ext cx="11017188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46390B-1CBD-464C-89C7-BE543DBC47EE}"/>
              </a:ext>
            </a:extLst>
          </p:cNvPr>
          <p:cNvSpPr txBox="1"/>
          <p:nvPr/>
        </p:nvSpPr>
        <p:spPr>
          <a:xfrm>
            <a:off x="791592" y="2952216"/>
            <a:ext cx="108736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Data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불러오기 </a:t>
            </a:r>
            <a:r>
              <a:rPr lang="en-US" altLang="ko-KR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l </a:t>
            </a:r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Missing Value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err="1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ㅣ</a:t>
            </a:r>
            <a:r>
              <a:rPr lang="ko-KR" altLang="en-US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Scaling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err="1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ㅣ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데이터 전처리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146929"/>
            <a:ext cx="11357810" cy="5641337"/>
            <a:chOff x="529389" y="1146929"/>
            <a:chExt cx="11357810" cy="5047535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52322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(1). Data </a:t>
              </a:r>
              <a:r>
                <a:rPr lang="ko-KR" altLang="en-US" sz="2800" b="1" dirty="0" smtClean="0"/>
                <a:t>불러오기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452431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altLang="ko-KR" sz="2400" dirty="0" err="1" smtClean="0"/>
                <a:t>Int</a:t>
              </a:r>
              <a:r>
                <a:rPr lang="en-US" altLang="ko-KR" sz="2400" dirty="0" smtClean="0"/>
                <a:t> 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 Factor : </a:t>
              </a:r>
            </a:p>
            <a:p>
              <a:r>
                <a:rPr lang="en-US" altLang="ko-KR" sz="2400" dirty="0" smtClean="0">
                  <a:sym typeface="Wingdings" panose="05000000000000000000" pitchFamily="2" charset="2"/>
                </a:rPr>
                <a:t>2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(Target), 16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(OCCP_NAME_G), 22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(MATE_OCCP_NAME_G), 53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(SEX</a:t>
              </a:r>
              <a:r>
                <a:rPr lang="en-US" altLang="ko-KR" sz="2400" dirty="0">
                  <a:sym typeface="Wingdings" panose="05000000000000000000" pitchFamily="2" charset="2"/>
                </a:rPr>
                <a:t>), , 59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(CBPT_MBSP_YN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), 66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(PAYM_METD), 67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(LINE_STUS)</a:t>
              </a:r>
              <a:endParaRPr lang="en-US" altLang="ko-KR" sz="2400" dirty="0" smtClean="0"/>
            </a:p>
            <a:p>
              <a:endParaRPr lang="en-US" altLang="ko-KR" sz="2400" dirty="0" smtClean="0"/>
            </a:p>
            <a:p>
              <a:r>
                <a:rPr lang="en-US" altLang="ko-KR" sz="2400" dirty="0" smtClean="0"/>
                <a:t>2. </a:t>
              </a:r>
              <a:r>
                <a:rPr lang="en-US" altLang="ko-KR" sz="2400" dirty="0" err="1" smtClean="0"/>
                <a:t>Int</a:t>
              </a:r>
              <a:r>
                <a:rPr lang="en-US" altLang="ko-KR" sz="2400" dirty="0" smtClean="0"/>
                <a:t> </a:t>
              </a:r>
              <a:r>
                <a:rPr lang="en-US" altLang="ko-KR" sz="2400" dirty="0">
                  <a:sym typeface="Wingdings" panose="05000000000000000000" pitchFamily="2" charset="2"/>
                </a:rPr>
                <a:t> Ordinal : </a:t>
              </a:r>
              <a:endParaRPr lang="en-US" altLang="ko-KR" sz="2400" dirty="0" smtClean="0">
                <a:sym typeface="Wingdings" panose="05000000000000000000" pitchFamily="2" charset="2"/>
              </a:endParaRPr>
            </a:p>
            <a:p>
              <a:r>
                <a:rPr lang="en-US" altLang="ko-KR" sz="2400" dirty="0" smtClean="0">
                  <a:sym typeface="Wingdings" panose="05000000000000000000" pitchFamily="2" charset="2"/>
                </a:rPr>
                <a:t>31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(STRT_CRDT_GRAD), 32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(LTST_CRDT_GRAD), 56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(TEL_MBSP_GRAD)</a:t>
              </a:r>
              <a:endParaRPr lang="en-US" altLang="ko-KR" sz="2400" dirty="0" smtClean="0"/>
            </a:p>
            <a:p>
              <a:endParaRPr lang="en-US" altLang="ko-KR" sz="2400" dirty="0" smtClean="0"/>
            </a:p>
            <a:p>
              <a:r>
                <a:rPr lang="en-US" altLang="ko-KR" sz="2400" dirty="0" smtClean="0"/>
                <a:t>3. </a:t>
              </a:r>
              <a:r>
                <a:rPr lang="en-US" altLang="ko-KR" sz="2400" dirty="0" err="1" smtClean="0"/>
                <a:t>Chr</a:t>
              </a:r>
              <a:r>
                <a:rPr lang="en-US" altLang="ko-KR" sz="2400" dirty="0" smtClean="0"/>
                <a:t> </a:t>
              </a:r>
              <a:r>
                <a:rPr lang="en-US" altLang="ko-KR" sz="2400" dirty="0">
                  <a:sym typeface="Wingdings" panose="05000000000000000000" pitchFamily="2" charset="2"/>
                </a:rPr>
                <a:t> Integer : </a:t>
              </a:r>
              <a:endParaRPr lang="en-US" altLang="ko-KR" sz="2400" dirty="0" smtClean="0">
                <a:sym typeface="Wingdings" panose="05000000000000000000" pitchFamily="2" charset="2"/>
              </a:endParaRPr>
            </a:p>
            <a:p>
              <a:r>
                <a:rPr lang="en-US" altLang="ko-KR" sz="2400" dirty="0" smtClean="0">
                  <a:sym typeface="Wingdings" panose="05000000000000000000" pitchFamily="2" charset="2"/>
                </a:rPr>
                <a:t>52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(AGE), 65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(LT1Y_PEOD_RATE)</a:t>
              </a:r>
            </a:p>
            <a:p>
              <a:endParaRPr lang="en-US" altLang="ko-KR" sz="2400" dirty="0">
                <a:sym typeface="Wingdings" panose="05000000000000000000" pitchFamily="2" charset="2"/>
              </a:endParaRPr>
            </a:p>
            <a:p>
              <a:r>
                <a:rPr lang="en-US" altLang="ko-KR" sz="2400" dirty="0" smtClean="0">
                  <a:sym typeface="Wingdings" panose="05000000000000000000" pitchFamily="2" charset="2"/>
                </a:rPr>
                <a:t>4. 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신용대출금액은 있는데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, 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신용대출건수는 없는 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3</a:t>
              </a:r>
              <a:r>
                <a:rPr lang="ko-KR" altLang="en-US" sz="2400" dirty="0" smtClean="0">
                  <a:sym typeface="Wingdings" panose="05000000000000000000" pitchFamily="2" charset="2"/>
                </a:rPr>
                <a:t>개의 자료 지우기</a:t>
              </a:r>
              <a:r>
                <a:rPr lang="en-US" altLang="ko-KR" sz="2400" dirty="0">
                  <a:sym typeface="Wingdings" panose="05000000000000000000" pitchFamily="2" charset="2"/>
                </a:rPr>
                <a:t>.(15391, </a:t>
              </a:r>
              <a:r>
                <a:rPr lang="en-US" altLang="ko-KR" sz="2400" dirty="0" smtClean="0">
                  <a:sym typeface="Wingdings" panose="05000000000000000000" pitchFamily="2" charset="2"/>
                </a:rPr>
                <a:t>18581,86260)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46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데이터 전처리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146929"/>
            <a:ext cx="11357810" cy="5109088"/>
            <a:chOff x="529389" y="1146929"/>
            <a:chExt cx="11357810" cy="4571310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52322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(1). Data </a:t>
              </a:r>
              <a:r>
                <a:rPr lang="ko-KR" altLang="en-US" sz="2800" b="1" dirty="0" smtClean="0"/>
                <a:t>불러오기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404809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en-US" altLang="ko-KR" sz="2400" dirty="0" err="1"/>
                <a:t>Int</a:t>
              </a:r>
              <a:r>
                <a:rPr lang="en-US" altLang="ko-KR" sz="2400" dirty="0"/>
                <a:t> </a:t>
              </a:r>
              <a:r>
                <a:rPr lang="en-US" altLang="ko-KR" sz="2400" dirty="0">
                  <a:sym typeface="Wingdings" panose="05000000000000000000" pitchFamily="2" charset="2"/>
                </a:rPr>
                <a:t> Factor : </a:t>
              </a:r>
            </a:p>
            <a:p>
              <a:r>
                <a:rPr lang="en-US" altLang="ko-KR" sz="2400" dirty="0">
                  <a:sym typeface="Wingdings" panose="05000000000000000000" pitchFamily="2" charset="2"/>
                </a:rPr>
                <a:t>2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(Target), 16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(OCCP_NAME_G), 22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(MATE_OCCP_NAME_G), 53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(SEX), , 59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(CBPT_MBSP_YN), 66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(PAYM_METD), 67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(LINE_STUS)</a:t>
              </a:r>
              <a:endParaRPr lang="en-US" altLang="ko-KR" sz="2400" dirty="0"/>
            </a:p>
            <a:p>
              <a:endParaRPr lang="en-US" altLang="ko-KR" sz="2400" dirty="0"/>
            </a:p>
            <a:p>
              <a:r>
                <a:rPr lang="en-US" altLang="ko-KR" sz="2400" dirty="0"/>
                <a:t>2. </a:t>
              </a:r>
              <a:r>
                <a:rPr lang="en-US" altLang="ko-KR" sz="2400" dirty="0" err="1"/>
                <a:t>Int</a:t>
              </a:r>
              <a:r>
                <a:rPr lang="en-US" altLang="ko-KR" sz="2400" dirty="0"/>
                <a:t> </a:t>
              </a:r>
              <a:r>
                <a:rPr lang="en-US" altLang="ko-KR" sz="2400" dirty="0">
                  <a:sym typeface="Wingdings" panose="05000000000000000000" pitchFamily="2" charset="2"/>
                </a:rPr>
                <a:t> Ordinal : </a:t>
              </a:r>
            </a:p>
            <a:p>
              <a:r>
                <a:rPr lang="en-US" altLang="ko-KR" sz="2400" dirty="0">
                  <a:sym typeface="Wingdings" panose="05000000000000000000" pitchFamily="2" charset="2"/>
                </a:rPr>
                <a:t>31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(STRT_CRDT_GRAD), 32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(LTST_CRDT_GRAD), 56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(TEL_MBSP_GRAD)</a:t>
              </a:r>
              <a:endParaRPr lang="en-US" altLang="ko-KR" sz="2400" dirty="0"/>
            </a:p>
            <a:p>
              <a:endParaRPr lang="en-US" altLang="ko-KR" sz="2400" dirty="0"/>
            </a:p>
            <a:p>
              <a:r>
                <a:rPr lang="en-US" altLang="ko-KR" sz="2400" dirty="0"/>
                <a:t>3. </a:t>
              </a:r>
              <a:r>
                <a:rPr lang="en-US" altLang="ko-KR" sz="2400" dirty="0" err="1"/>
                <a:t>Chr</a:t>
              </a:r>
              <a:r>
                <a:rPr lang="en-US" altLang="ko-KR" sz="2400" dirty="0"/>
                <a:t> </a:t>
              </a:r>
              <a:r>
                <a:rPr lang="en-US" altLang="ko-KR" sz="2400" dirty="0">
                  <a:sym typeface="Wingdings" panose="05000000000000000000" pitchFamily="2" charset="2"/>
                </a:rPr>
                <a:t> Integer : </a:t>
              </a:r>
            </a:p>
            <a:p>
              <a:r>
                <a:rPr lang="en-US" altLang="ko-KR" sz="2400" dirty="0">
                  <a:sym typeface="Wingdings" panose="05000000000000000000" pitchFamily="2" charset="2"/>
                </a:rPr>
                <a:t>52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(AGE), 65</a:t>
              </a:r>
              <a:r>
                <a:rPr lang="ko-KR" altLang="en-US" sz="2400" dirty="0">
                  <a:sym typeface="Wingdings" panose="05000000000000000000" pitchFamily="2" charset="2"/>
                </a:rPr>
                <a:t>번</a:t>
              </a:r>
              <a:r>
                <a:rPr lang="en-US" altLang="ko-KR" sz="2400" dirty="0">
                  <a:sym typeface="Wingdings" panose="05000000000000000000" pitchFamily="2" charset="2"/>
                </a:rPr>
                <a:t>(LT1Y_PEOD_RATE)</a:t>
              </a:r>
            </a:p>
            <a:p>
              <a:endParaRPr lang="en-US" altLang="ko-KR" sz="2400" dirty="0">
                <a:sym typeface="Wingdings" panose="05000000000000000000" pitchFamily="2" charset="2"/>
              </a:endParaRPr>
            </a:p>
            <a:p>
              <a:r>
                <a:rPr lang="en-US" altLang="ko-KR" sz="2400" dirty="0">
                  <a:sym typeface="Wingdings" panose="05000000000000000000" pitchFamily="2" charset="2"/>
                </a:rPr>
                <a:t>4. </a:t>
              </a:r>
              <a:r>
                <a:rPr lang="ko-KR" altLang="en-US" sz="2400" dirty="0">
                  <a:sym typeface="Wingdings" panose="05000000000000000000" pitchFamily="2" charset="2"/>
                </a:rPr>
                <a:t>신용대출금액은 있는데</a:t>
              </a:r>
              <a:r>
                <a:rPr lang="en-US" altLang="ko-KR" sz="2400" dirty="0">
                  <a:sym typeface="Wingdings" panose="05000000000000000000" pitchFamily="2" charset="2"/>
                </a:rPr>
                <a:t>, </a:t>
              </a:r>
              <a:r>
                <a:rPr lang="ko-KR" altLang="en-US" sz="2400" dirty="0">
                  <a:sym typeface="Wingdings" panose="05000000000000000000" pitchFamily="2" charset="2"/>
                </a:rPr>
                <a:t>신용대출건수는 없는 </a:t>
              </a:r>
              <a:r>
                <a:rPr lang="en-US" altLang="ko-KR" sz="2400" dirty="0">
                  <a:sym typeface="Wingdings" panose="05000000000000000000" pitchFamily="2" charset="2"/>
                </a:rPr>
                <a:t>3</a:t>
              </a:r>
              <a:r>
                <a:rPr lang="ko-KR" altLang="en-US" sz="2400" dirty="0">
                  <a:sym typeface="Wingdings" panose="05000000000000000000" pitchFamily="2" charset="2"/>
                </a:rPr>
                <a:t>개의 자료 지우기</a:t>
              </a:r>
              <a:r>
                <a:rPr lang="en-US" altLang="ko-KR" sz="2400" dirty="0">
                  <a:sym typeface="Wingdings" panose="05000000000000000000" pitchFamily="2" charset="2"/>
                </a:rPr>
                <a:t>.(15391, 18581,86260)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968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데이터 전처리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146929"/>
            <a:ext cx="11357810" cy="4862867"/>
            <a:chOff x="529389" y="1146929"/>
            <a:chExt cx="11357810" cy="4351006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(2). Missing Value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382778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2900" lvl="0" indent="-342900">
                <a:buFontTx/>
                <a:buAutoNum type="arabicPeriod"/>
              </a:pPr>
              <a:r>
                <a:rPr lang="en-US" altLang="ko-KR" sz="1600" b="1" dirty="0">
                  <a:solidFill>
                    <a:prstClr val="black"/>
                  </a:solidFill>
                </a:rPr>
                <a:t>Missing Values </a:t>
              </a:r>
            </a:p>
            <a:p>
              <a:pPr marL="342900" lvl="0" indent="-342900">
                <a:buFontTx/>
                <a:buAutoNum type="arabicPeriod"/>
              </a:pPr>
              <a:endParaRPr lang="en-US" altLang="ko-KR" sz="1600" b="1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</a:rPr>
                <a:t>16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 변수</a:t>
              </a:r>
              <a:r>
                <a:rPr lang="en-US" altLang="ko-KR" sz="1600" dirty="0">
                  <a:solidFill>
                    <a:prstClr val="black"/>
                  </a:solidFill>
                </a:rPr>
                <a:t>(</a:t>
              </a:r>
              <a:r>
                <a:rPr lang="ko-KR" altLang="en-US" sz="1600" dirty="0">
                  <a:solidFill>
                    <a:prstClr val="black"/>
                  </a:solidFill>
                </a:rPr>
                <a:t>직업</a:t>
              </a:r>
              <a:r>
                <a:rPr lang="en-US" altLang="ko-KR" sz="1600" dirty="0">
                  <a:solidFill>
                    <a:prstClr val="black"/>
                  </a:solidFill>
                </a:rPr>
                <a:t>) OCCP_NAME_G--&gt; 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비식별</a:t>
              </a:r>
              <a:r>
                <a:rPr lang="ko-KR" altLang="en-US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</a:rPr>
                <a:t>1189, 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결측은</a:t>
              </a:r>
              <a:r>
                <a:rPr lang="ko-KR" altLang="en-US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</a:rPr>
                <a:t>464.</a:t>
              </a:r>
            </a:p>
            <a:p>
              <a:pPr lvl="0"/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</a:rPr>
                <a:t>21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 변수</a:t>
              </a:r>
              <a:r>
                <a:rPr lang="en-US" altLang="ko-KR" sz="1600" dirty="0">
                  <a:solidFill>
                    <a:prstClr val="black"/>
                  </a:solidFill>
                </a:rPr>
                <a:t>(</a:t>
              </a:r>
              <a:r>
                <a:rPr lang="ko-KR" altLang="en-US" sz="1600" dirty="0">
                  <a:solidFill>
                    <a:prstClr val="black"/>
                  </a:solidFill>
                </a:rPr>
                <a:t>막내자녀나이</a:t>
              </a:r>
              <a:r>
                <a:rPr lang="en-US" altLang="ko-KR" sz="1600" dirty="0">
                  <a:solidFill>
                    <a:prstClr val="black"/>
                  </a:solidFill>
                </a:rPr>
                <a:t>) LAST_CHLD_AGE</a:t>
              </a:r>
              <a:r>
                <a:rPr lang="en-US" altLang="ko-KR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</a:t>
              </a:r>
              <a:r>
                <a:rPr lang="en-US" altLang="ko-KR" sz="1600" dirty="0">
                  <a:solidFill>
                    <a:prstClr val="black"/>
                  </a:solidFill>
                </a:rPr>
                <a:t> 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결측치와</a:t>
              </a:r>
              <a:r>
                <a:rPr lang="ko-KR" altLang="en-US" sz="1600" dirty="0">
                  <a:solidFill>
                    <a:prstClr val="black"/>
                  </a:solidFill>
                </a:rPr>
                <a:t> 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비식별은</a:t>
              </a:r>
              <a:r>
                <a:rPr lang="ko-KR" altLang="en-US" sz="1600" dirty="0">
                  <a:solidFill>
                    <a:prstClr val="black"/>
                  </a:solidFill>
                </a:rPr>
                <a:t> 제거하고</a:t>
              </a:r>
              <a:r>
                <a:rPr lang="en-US" altLang="ko-KR" sz="1600" dirty="0">
                  <a:solidFill>
                    <a:prstClr val="black"/>
                  </a:solidFill>
                </a:rPr>
                <a:t>, 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자녀있으면</a:t>
              </a:r>
              <a:r>
                <a:rPr lang="en-US" altLang="ko-KR" sz="1600" dirty="0">
                  <a:solidFill>
                    <a:prstClr val="black"/>
                  </a:solidFill>
                </a:rPr>
                <a:t>0 </a:t>
              </a:r>
              <a:r>
                <a:rPr lang="ko-KR" altLang="en-US" sz="1600" dirty="0">
                  <a:solidFill>
                    <a:prstClr val="black"/>
                  </a:solidFill>
                </a:rPr>
                <a:t>없으면</a:t>
              </a:r>
              <a:r>
                <a:rPr lang="en-US" altLang="ko-KR" sz="1600" dirty="0">
                  <a:solidFill>
                    <a:prstClr val="black"/>
                  </a:solidFill>
                </a:rPr>
                <a:t>1</a:t>
              </a:r>
              <a:r>
                <a:rPr lang="ko-KR" altLang="en-US" sz="1600" dirty="0">
                  <a:solidFill>
                    <a:prstClr val="black"/>
                  </a:solidFill>
                </a:rPr>
                <a:t>로 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재코딩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</a:rPr>
                <a:t>22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 변수</a:t>
              </a:r>
              <a:r>
                <a:rPr lang="en-US" altLang="ko-KR" sz="1600" dirty="0">
                  <a:solidFill>
                    <a:prstClr val="black"/>
                  </a:solidFill>
                </a:rPr>
                <a:t>(</a:t>
              </a:r>
              <a:r>
                <a:rPr lang="ko-KR" altLang="en-US" sz="1600" dirty="0">
                  <a:solidFill>
                    <a:prstClr val="black"/>
                  </a:solidFill>
                </a:rPr>
                <a:t>배우자 직업</a:t>
              </a:r>
              <a:r>
                <a:rPr lang="en-US" altLang="ko-KR" sz="1600" dirty="0">
                  <a:solidFill>
                    <a:prstClr val="black"/>
                  </a:solidFill>
                </a:rPr>
                <a:t>) MATE_OCCP_NAME_G--&gt;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결측치가</a:t>
              </a:r>
              <a:r>
                <a:rPr lang="ko-KR" altLang="en-US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</a:rPr>
                <a:t>45%</a:t>
              </a:r>
              <a:r>
                <a:rPr lang="ko-KR" altLang="en-US" sz="1600" dirty="0">
                  <a:solidFill>
                    <a:prstClr val="black"/>
                  </a:solidFill>
                </a:rPr>
                <a:t>임으로 제거한다</a:t>
              </a:r>
              <a:r>
                <a:rPr lang="en-US" altLang="ko-KR" sz="1600" dirty="0">
                  <a:solidFill>
                    <a:prstClr val="black"/>
                  </a:solidFill>
                </a:rPr>
                <a:t>.(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비식별은</a:t>
              </a:r>
              <a:r>
                <a:rPr lang="ko-KR" altLang="en-US" sz="1600" dirty="0">
                  <a:solidFill>
                    <a:prstClr val="black"/>
                  </a:solidFill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</a:rPr>
                <a:t>1027)</a:t>
              </a:r>
            </a:p>
            <a:p>
              <a:pPr lvl="0"/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</a:rPr>
                <a:t>52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 변수</a:t>
              </a:r>
              <a:r>
                <a:rPr lang="en-US" altLang="ko-KR" sz="1600" dirty="0">
                  <a:solidFill>
                    <a:prstClr val="black"/>
                  </a:solidFill>
                </a:rPr>
                <a:t>(</a:t>
              </a:r>
              <a:r>
                <a:rPr lang="ko-KR" altLang="en-US" sz="1600" dirty="0">
                  <a:solidFill>
                    <a:prstClr val="black"/>
                  </a:solidFill>
                </a:rPr>
                <a:t>나이</a:t>
              </a:r>
              <a:r>
                <a:rPr lang="en-US" altLang="ko-KR" sz="1600" dirty="0">
                  <a:solidFill>
                    <a:prstClr val="black"/>
                  </a:solidFill>
                </a:rPr>
                <a:t>) AGE </a:t>
              </a:r>
              <a:r>
                <a:rPr lang="en-US" altLang="ko-KR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 </a:t>
              </a:r>
              <a:r>
                <a:rPr lang="ko-KR" altLang="en-US" sz="1600" dirty="0" err="1">
                  <a:solidFill>
                    <a:prstClr val="black"/>
                  </a:solidFill>
                  <a:sym typeface="Wingdings" panose="05000000000000000000" pitchFamily="2" charset="2"/>
                </a:rPr>
                <a:t>비식별</a:t>
              </a:r>
              <a:r>
                <a:rPr lang="ko-KR" altLang="en-US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430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</a:rPr>
                <a:t>52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 변수</a:t>
              </a:r>
              <a:r>
                <a:rPr lang="en-US" altLang="ko-KR" sz="1600" dirty="0">
                  <a:solidFill>
                    <a:prstClr val="black"/>
                  </a:solidFill>
                </a:rPr>
                <a:t>(</a:t>
              </a:r>
              <a:r>
                <a:rPr lang="ko-KR" altLang="en-US" sz="1600" dirty="0">
                  <a:solidFill>
                    <a:prstClr val="black"/>
                  </a:solidFill>
                </a:rPr>
                <a:t>성별</a:t>
              </a:r>
              <a:r>
                <a:rPr lang="en-US" altLang="ko-KR" sz="1600" dirty="0">
                  <a:solidFill>
                    <a:prstClr val="black"/>
                  </a:solidFill>
                </a:rPr>
                <a:t>) SEX </a:t>
              </a:r>
              <a:r>
                <a:rPr lang="en-US" altLang="ko-KR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 </a:t>
              </a:r>
              <a:r>
                <a:rPr lang="ko-KR" altLang="en-US" sz="1600" dirty="0" err="1">
                  <a:solidFill>
                    <a:prstClr val="black"/>
                  </a:solidFill>
                  <a:sym typeface="Wingdings" panose="05000000000000000000" pitchFamily="2" charset="2"/>
                </a:rPr>
                <a:t>비식별</a:t>
              </a:r>
              <a:r>
                <a:rPr lang="ko-KR" altLang="en-US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sz="1600" dirty="0">
                  <a:solidFill>
                    <a:prstClr val="black"/>
                  </a:solidFill>
                  <a:sym typeface="Wingdings" panose="05000000000000000000" pitchFamily="2" charset="2"/>
                </a:rPr>
                <a:t>430</a:t>
              </a:r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</a:rPr>
                <a:t>56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 변수</a:t>
              </a:r>
              <a:r>
                <a:rPr lang="en-US" altLang="ko-KR" sz="1600" dirty="0">
                  <a:solidFill>
                    <a:prstClr val="black"/>
                  </a:solidFill>
                </a:rPr>
                <a:t>(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멤버쉽</a:t>
              </a:r>
              <a:r>
                <a:rPr lang="ko-KR" altLang="en-US" sz="1600" dirty="0">
                  <a:solidFill>
                    <a:prstClr val="black"/>
                  </a:solidFill>
                </a:rPr>
                <a:t> 등급</a:t>
              </a:r>
              <a:r>
                <a:rPr lang="en-US" altLang="ko-KR" sz="1600" dirty="0">
                  <a:solidFill>
                    <a:prstClr val="black"/>
                  </a:solidFill>
                </a:rPr>
                <a:t>) TEL_MBSP_GRAD --&gt; </a:t>
              </a:r>
              <a:r>
                <a:rPr lang="ko-KR" altLang="en-US" sz="1600" dirty="0" err="1">
                  <a:solidFill>
                    <a:prstClr val="black"/>
                  </a:solidFill>
                </a:rPr>
                <a:t>월납부요금</a:t>
              </a:r>
              <a:r>
                <a:rPr lang="en-US" altLang="ko-KR" sz="1600" dirty="0">
                  <a:solidFill>
                    <a:prstClr val="black"/>
                  </a:solidFill>
                </a:rPr>
                <a:t>(58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</a:t>
              </a:r>
              <a:r>
                <a:rPr lang="en-US" altLang="ko-KR" sz="1600" dirty="0">
                  <a:solidFill>
                    <a:prstClr val="black"/>
                  </a:solidFill>
                </a:rPr>
                <a:t>), </a:t>
              </a:r>
            </a:p>
            <a:p>
              <a:pPr lvl="0"/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1600" dirty="0">
                  <a:solidFill>
                    <a:prstClr val="black"/>
                  </a:solidFill>
                </a:rPr>
                <a:t>66</a:t>
              </a:r>
              <a:r>
                <a:rPr lang="ko-KR" altLang="en-US" sz="1600" dirty="0">
                  <a:solidFill>
                    <a:prstClr val="black"/>
                  </a:solidFill>
                </a:rPr>
                <a:t>번 변수</a:t>
              </a:r>
              <a:r>
                <a:rPr lang="en-US" altLang="ko-KR" sz="1600" dirty="0">
                  <a:solidFill>
                    <a:prstClr val="black"/>
                  </a:solidFill>
                </a:rPr>
                <a:t>(</a:t>
              </a:r>
              <a:r>
                <a:rPr lang="ko-KR" altLang="en-US" sz="1600" dirty="0">
                  <a:solidFill>
                    <a:prstClr val="black"/>
                  </a:solidFill>
                </a:rPr>
                <a:t>납부방법</a:t>
              </a:r>
              <a:r>
                <a:rPr lang="en-US" altLang="ko-KR" sz="1600" dirty="0">
                  <a:solidFill>
                    <a:prstClr val="black"/>
                  </a:solidFill>
                </a:rPr>
                <a:t>) PAYM_METD--&gt;delete</a:t>
              </a:r>
            </a:p>
            <a:p>
              <a:pPr lvl="0"/>
              <a:endParaRPr lang="en-US" altLang="ko-KR" sz="1600" dirty="0">
                <a:solidFill>
                  <a:prstClr val="black"/>
                </a:solidFill>
              </a:endParaRPr>
            </a:p>
            <a:p>
              <a:pPr lvl="0"/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83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데이터 전처리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146929"/>
            <a:ext cx="11357810" cy="3447095"/>
            <a:chOff x="529389" y="1146929"/>
            <a:chExt cx="11357810" cy="3084257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(3). Scaling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25610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lvl="0" indent="-457200">
                <a:buFontTx/>
                <a:buAutoNum type="arabicPeriod"/>
              </a:pPr>
              <a:r>
                <a:rPr lang="ko-KR" altLang="en-US" sz="2000" dirty="0">
                  <a:solidFill>
                    <a:prstClr val="black"/>
                  </a:solidFill>
                </a:rPr>
                <a:t>금액 단위 맞춰 주기 </a:t>
              </a:r>
              <a:r>
                <a:rPr lang="en-US" altLang="ko-KR" sz="2000" dirty="0">
                  <a:solidFill>
                    <a:prstClr val="black"/>
                  </a:solidFill>
                </a:rPr>
                <a:t>–</a:t>
              </a:r>
            </a:p>
            <a:p>
              <a:pPr lvl="0"/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6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대출 현재 </a:t>
              </a:r>
              <a:r>
                <a:rPr lang="ko-KR" altLang="en-US" sz="2000" dirty="0" err="1">
                  <a:solidFill>
                    <a:prstClr val="black"/>
                  </a:solidFill>
                </a:rPr>
                <a:t>총금액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(TOT_LNIF_AMT) : 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7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신용 대출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</a:t>
              </a:r>
              <a:r>
                <a:rPr lang="en-US" altLang="ko-KR" sz="2000" b="1" dirty="0">
                  <a:solidFill>
                    <a:prstClr val="black"/>
                  </a:solidFill>
                </a:rPr>
                <a:t>TOT_CLIF_AMT) : </a:t>
              </a:r>
              <a:r>
                <a:rPr lang="en-US" altLang="ko-KR" sz="2000" dirty="0">
                  <a:solidFill>
                    <a:prstClr val="black"/>
                  </a:solidFill>
                </a:rPr>
                <a:t>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8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은행 대출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</a:t>
              </a:r>
              <a:r>
                <a:rPr lang="en-US" altLang="ko-KR" sz="2000" b="1" dirty="0">
                  <a:solidFill>
                    <a:prstClr val="black"/>
                  </a:solidFill>
                </a:rPr>
                <a:t>BNK_LNIF_AMT) : </a:t>
              </a:r>
              <a:r>
                <a:rPr lang="en-US" altLang="ko-KR" sz="2000" dirty="0">
                  <a:solidFill>
                    <a:prstClr val="black"/>
                  </a:solidFill>
                </a:rPr>
                <a:t>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9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</a:t>
              </a:r>
              <a:r>
                <a:rPr lang="ko-KR" altLang="en-US" sz="2000" dirty="0" err="1">
                  <a:solidFill>
                    <a:prstClr val="black"/>
                  </a:solidFill>
                </a:rPr>
                <a:t>카할캐</a:t>
              </a:r>
              <a:r>
                <a:rPr lang="ko-KR" altLang="en-US" sz="2000" dirty="0">
                  <a:solidFill>
                    <a:prstClr val="black"/>
                  </a:solidFill>
                </a:rPr>
                <a:t> 대출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(CPT_LNIF_AMT</a:t>
              </a:r>
              <a:r>
                <a:rPr lang="en-US" altLang="ko-KR" sz="2000" b="1" dirty="0">
                  <a:solidFill>
                    <a:prstClr val="black"/>
                  </a:solidFill>
                </a:rPr>
                <a:t>) : </a:t>
              </a:r>
              <a:r>
                <a:rPr lang="en-US" altLang="ko-KR" sz="2000" dirty="0">
                  <a:solidFill>
                    <a:prstClr val="black"/>
                  </a:solidFill>
                </a:rPr>
                <a:t>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15</a:t>
              </a:r>
              <a:r>
                <a:rPr lang="ko-KR" altLang="en-US" sz="2000" dirty="0">
                  <a:solidFill>
                    <a:prstClr val="black"/>
                  </a:solidFill>
                </a:rPr>
                <a:t>번 변수 보증 총 금액</a:t>
              </a:r>
              <a:r>
                <a:rPr lang="en-US" altLang="ko-KR" sz="2000" dirty="0">
                  <a:solidFill>
                    <a:prstClr val="black"/>
                  </a:solidFill>
                </a:rPr>
                <a:t>(CB_GUIF_AMT) : 000 </a:t>
              </a:r>
              <a:r>
                <a:rPr lang="ko-KR" altLang="en-US" sz="2000" dirty="0">
                  <a:solidFill>
                    <a:prstClr val="black"/>
                  </a:solidFill>
                </a:rPr>
                <a:t>추가</a:t>
              </a:r>
              <a:endParaRPr lang="en-US" altLang="ko-KR" sz="2000" dirty="0">
                <a:solidFill>
                  <a:prstClr val="black"/>
                </a:solidFill>
              </a:endParaRPr>
            </a:p>
            <a:p>
              <a:pPr lvl="0"/>
              <a:endParaRPr lang="en-US" altLang="ko-KR" sz="2000" b="1" dirty="0">
                <a:solidFill>
                  <a:prstClr val="black"/>
                </a:solidFill>
              </a:endParaRPr>
            </a:p>
            <a:p>
              <a:pPr lvl="0"/>
              <a:r>
                <a:rPr lang="en-US" altLang="ko-KR" sz="2000" dirty="0">
                  <a:solidFill>
                    <a:prstClr val="black"/>
                  </a:solidFill>
                </a:rPr>
                <a:t> </a:t>
              </a:r>
              <a:endParaRPr lang="en-US" altLang="ko-KR" sz="2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39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648070" y="2086840"/>
            <a:ext cx="3994951" cy="5437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altLang="ko-KR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44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군집분석</a:t>
            </a:r>
            <a:endParaRPr lang="ko-KR" altLang="en-US" sz="44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3D7541-F075-4167-BF9D-441B42C064CF}"/>
              </a:ext>
            </a:extLst>
          </p:cNvPr>
          <p:cNvCxnSpPr>
            <a:cxnSpLocks/>
          </p:cNvCxnSpPr>
          <p:nvPr/>
        </p:nvCxnSpPr>
        <p:spPr>
          <a:xfrm flipV="1">
            <a:off x="648070" y="2924175"/>
            <a:ext cx="11017188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46390B-1CBD-464C-89C7-BE543DBC47EE}"/>
              </a:ext>
            </a:extLst>
          </p:cNvPr>
          <p:cNvSpPr txBox="1"/>
          <p:nvPr/>
        </p:nvSpPr>
        <p:spPr>
          <a:xfrm>
            <a:off x="791592" y="2952216"/>
            <a:ext cx="1087366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Clustering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3600" spc="-100" baseline="-25000" dirty="0" err="1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ㅣ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4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A3DD03-802A-4D8E-8B3F-6AAEF7FFE4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698248-9775-4175-B72B-4A4FB701CB01}"/>
              </a:ext>
            </a:extLst>
          </p:cNvPr>
          <p:cNvSpPr/>
          <p:nvPr/>
        </p:nvSpPr>
        <p:spPr>
          <a:xfrm>
            <a:off x="235975" y="958645"/>
            <a:ext cx="11784392" cy="5829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3DFC-71CF-4FA4-9F1D-8733833AE63C}"/>
              </a:ext>
            </a:extLst>
          </p:cNvPr>
          <p:cNvSpPr txBox="1"/>
          <p:nvPr/>
        </p:nvSpPr>
        <p:spPr>
          <a:xfrm>
            <a:off x="157998" y="140510"/>
            <a:ext cx="303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00" baseline="-250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altLang="ko-KR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3600" spc="-100" baseline="-250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군집분석</a:t>
            </a:r>
            <a:endParaRPr lang="ko-KR" altLang="en-US" sz="3600" spc="-100" baseline="-250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9389" y="1146929"/>
            <a:ext cx="11357810" cy="984883"/>
            <a:chOff x="529389" y="1146929"/>
            <a:chExt cx="11357810" cy="881215"/>
          </a:xfrm>
        </p:grpSpPr>
        <p:sp>
          <p:nvSpPr>
            <p:cNvPr id="23" name="TextBox 22"/>
            <p:cNvSpPr txBox="1"/>
            <p:nvPr/>
          </p:nvSpPr>
          <p:spPr>
            <a:xfrm>
              <a:off x="529389" y="1146929"/>
              <a:ext cx="5329543" cy="46814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/>
                <a:t>(3). Scaling</a:t>
              </a:r>
              <a:endParaRPr lang="ko-KR" altLang="en-US" sz="28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389" y="1670149"/>
              <a:ext cx="11357810" cy="35799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lvl="0" indent="-457200">
                <a:buFontTx/>
                <a:buAutoNum type="arabicPeriod"/>
              </a:pPr>
              <a:r>
                <a:rPr lang="ko-KR" altLang="en-US" sz="2000" dirty="0" smtClean="0">
                  <a:solidFill>
                    <a:prstClr val="black"/>
                  </a:solidFill>
                </a:rPr>
                <a:t>군집을 나누어서 </a:t>
              </a:r>
              <a:r>
                <a:rPr lang="ko-KR" altLang="en-US" sz="2000" dirty="0" err="1" smtClean="0">
                  <a:solidFill>
                    <a:prstClr val="black"/>
                  </a:solidFill>
                </a:rPr>
                <a:t>분류기를</a:t>
              </a:r>
              <a:r>
                <a:rPr lang="ko-KR" altLang="en-US" sz="2000" dirty="0" smtClean="0">
                  <a:solidFill>
                    <a:prstClr val="black"/>
                  </a:solidFill>
                </a:rPr>
                <a:t> 만들면</a:t>
              </a:r>
              <a:r>
                <a:rPr lang="en-US" altLang="ko-KR" sz="2000" dirty="0" smtClean="0">
                  <a:solidFill>
                    <a:prstClr val="black"/>
                  </a:solidFill>
                </a:rPr>
                <a:t>??</a:t>
              </a:r>
              <a:endParaRPr lang="en-US" altLang="ko-KR" sz="20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5765</TotalTime>
  <Words>710</Words>
  <Application>Microsoft Office PowerPoint</Application>
  <PresentationFormat>와이드스크린</PresentationFormat>
  <Paragraphs>152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 Bold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hanbum</cp:lastModifiedBy>
  <cp:revision>427</cp:revision>
  <dcterms:created xsi:type="dcterms:W3CDTF">2017-08-30T10:15:15Z</dcterms:created>
  <dcterms:modified xsi:type="dcterms:W3CDTF">2017-10-09T23:30:30Z</dcterms:modified>
</cp:coreProperties>
</file>