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8"/>
  </p:notesMasterIdLst>
  <p:sldIdLst>
    <p:sldId id="365" r:id="rId2"/>
    <p:sldId id="472" r:id="rId3"/>
    <p:sldId id="420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346" r:id="rId19"/>
    <p:sldId id="347" r:id="rId20"/>
    <p:sldId id="348" r:id="rId21"/>
    <p:sldId id="422" r:id="rId22"/>
    <p:sldId id="351" r:id="rId23"/>
    <p:sldId id="352" r:id="rId24"/>
    <p:sldId id="353" r:id="rId25"/>
    <p:sldId id="354" r:id="rId26"/>
    <p:sldId id="355" r:id="rId27"/>
    <p:sldId id="423" r:id="rId28"/>
    <p:sldId id="424" r:id="rId29"/>
    <p:sldId id="358" r:id="rId30"/>
    <p:sldId id="359" r:id="rId31"/>
    <p:sldId id="360" r:id="rId32"/>
    <p:sldId id="425" r:id="rId33"/>
    <p:sldId id="361" r:id="rId34"/>
    <p:sldId id="363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</p:sldIdLst>
  <p:sldSz cx="12192000" cy="6858000"/>
  <p:notesSz cx="6858000" cy="9144000"/>
  <p:embeddedFontLst>
    <p:embeddedFont>
      <p:font typeface="Lucida Console" panose="020B0609040504020204" pitchFamily="49" charset="0"/>
      <p:regular r:id="rId69"/>
    </p:embeddedFont>
    <p:embeddedFont>
      <p:font typeface="맑은 고딕" panose="020B0503020000020004" pitchFamily="50" charset="-127"/>
      <p:regular r:id="rId70"/>
      <p:bold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E"/>
    <a:srgbClr val="33CC33"/>
    <a:srgbClr val="8E063B"/>
    <a:srgbClr val="FFFE6D"/>
    <a:srgbClr val="E2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1" autoAdjust="0"/>
    <p:restoredTop sz="87020" autoAdjust="0"/>
  </p:normalViewPr>
  <p:slideViewPr>
    <p:cSldViewPr snapToGrid="0">
      <p:cViewPr varScale="1">
        <p:scale>
          <a:sx n="60" d="100"/>
          <a:sy n="60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0T23:02:59.814" idx="33">
    <p:pos x="10" y="10"/>
    <p:text>단위수정 필요한지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0T12:11:10.213" idx="22">
    <p:pos x="10" y="10"/>
    <p:text>(수정) 페이지 내용 전체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0T11:56:04.894" idx="21">
    <p:pos x="10" y="10"/>
    <p:text>(수정) 페이지 내용 전체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0T20:20:30.237" idx="24">
    <p:pos x="10" y="10"/>
    <p:text>(수정) 페이지  추가</p:text>
    <p:extLst>
      <p:ext uri="{C676402C-5697-4E1C-873F-D02D1690AC5C}">
        <p15:threadingInfo xmlns:p15="http://schemas.microsoft.com/office/powerpoint/2012/main" timeZoneBias="-540"/>
      </p:ext>
    </p:extLst>
  </p:cm>
  <p:cm authorId="1" dt="2017-09-10T21:23:51.890" idx="32">
    <p:pos x="146" y="146"/>
    <p:text>***아직 미완성 페이지 -&gt; 어떤식으로 하면 좋은지 회의필요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8A96-8A21-44A6-A987-754AF708933E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8A58-CEEA-4AE2-BEDB-DABF39FF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1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5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차이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내소득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배우자직업</a:t>
            </a:r>
            <a:r>
              <a:rPr lang="ko-KR" altLang="en-US" dirty="0" smtClean="0"/>
              <a:t> 소득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가구추정소득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Question. 0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수익이 아예 </a:t>
            </a:r>
            <a:r>
              <a:rPr lang="ko-KR" altLang="en-US" dirty="0" err="1" smtClean="0"/>
              <a:t>없는건지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8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한화 생명에서의 신용대출건수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1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9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Target_1 = 4287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28</a:t>
            </a:r>
            <a:r>
              <a:rPr lang="ko-KR" altLang="en-US" dirty="0" smtClean="0"/>
              <a:t>번 변수 신용대출연체율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과거연체가</a:t>
            </a:r>
            <a:r>
              <a:rPr lang="ko-KR" altLang="en-US" dirty="0" smtClean="0">
                <a:sym typeface="Wingdings" panose="05000000000000000000" pitchFamily="2" charset="2"/>
              </a:rPr>
              <a:t> 있던 사람들 </a:t>
            </a:r>
            <a:r>
              <a:rPr lang="en-US" altLang="ko-KR" dirty="0" smtClean="0">
                <a:sym typeface="Wingdings" panose="05000000000000000000" pitchFamily="2" charset="2"/>
              </a:rPr>
              <a:t>(5246)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28</a:t>
            </a:r>
            <a:r>
              <a:rPr lang="ko-KR" altLang="en-US" dirty="0" smtClean="0">
                <a:sym typeface="Wingdings" panose="05000000000000000000" pitchFamily="2" charset="2"/>
              </a:rPr>
              <a:t>번 변수 다시 보자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변수는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들어와 있어서 </a:t>
            </a:r>
            <a:r>
              <a:rPr lang="en-US" altLang="ko-KR" dirty="0" smtClean="0"/>
              <a:t>rate</a:t>
            </a:r>
            <a:r>
              <a:rPr lang="ko-KR" altLang="en-US" dirty="0" smtClean="0"/>
              <a:t>로 변환시켰음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7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비식별처리</a:t>
            </a:r>
            <a:r>
              <a:rPr lang="ko-KR" altLang="en-US" baseline="0" dirty="0" smtClean="0"/>
              <a:t> 되어 있는 </a:t>
            </a:r>
            <a:r>
              <a:rPr lang="en-US" altLang="ko-KR" baseline="0" dirty="0" smtClean="0"/>
              <a:t>430</a:t>
            </a:r>
            <a:r>
              <a:rPr lang="ko-KR" altLang="en-US" baseline="0" dirty="0" smtClean="0"/>
              <a:t>개의 자료가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가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8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 금액이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.-</a:t>
            </a:r>
            <a:r>
              <a:rPr lang="en-US" altLang="ko-KR" dirty="0" smtClean="0">
                <a:sym typeface="Wingdings" panose="05000000000000000000" pitchFamily="2" charset="2"/>
              </a:rPr>
              <a:t> 0</a:t>
            </a:r>
            <a:r>
              <a:rPr lang="ko-KR" altLang="en-US" dirty="0" smtClean="0">
                <a:sym typeface="Wingdings" panose="05000000000000000000" pitchFamily="2" charset="2"/>
              </a:rPr>
              <a:t>으로 해줘야 될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3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최소 금액이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7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8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추정소득에서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것은 </a:t>
            </a:r>
            <a:r>
              <a:rPr lang="en-US" altLang="ko-KR" dirty="0" smtClean="0"/>
              <a:t>2400</a:t>
            </a:r>
            <a:r>
              <a:rPr lang="ko-KR" altLang="en-US" dirty="0" smtClean="0"/>
              <a:t>이하일 수 있다</a:t>
            </a:r>
            <a:endParaRPr lang="en-US" altLang="ko-KR" dirty="0" smtClean="0"/>
          </a:p>
          <a:p>
            <a:r>
              <a:rPr lang="ko-KR" altLang="en-US" dirty="0" err="1" smtClean="0"/>
              <a:t>추정소득은</a:t>
            </a:r>
            <a:r>
              <a:rPr lang="ko-KR" altLang="en-US" dirty="0" smtClean="0"/>
              <a:t> 연봉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단위는 천원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가구추정소득은 연봉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단위는 천원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9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보험가입가족원수에서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없다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모두 한화 생명 고객이겠지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2208" y="2676939"/>
            <a:ext cx="989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 /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한화생명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SKT</a:t>
            </a: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탐색적 자료 분석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5498" y="5446643"/>
            <a:ext cx="38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신미영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김한범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권혁주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682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</a:rPr>
              <a:t>&lt;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</a:rPr>
              <a:t>빅콘테스트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</a:rPr>
              <a:t>2017&gt;</a:t>
            </a:r>
          </a:p>
        </p:txBody>
      </p:sp>
    </p:spTree>
    <p:extLst>
      <p:ext uri="{BB962C8B-B14F-4D97-AF65-F5344CB8AC3E}">
        <p14:creationId xmlns:p14="http://schemas.microsoft.com/office/powerpoint/2010/main" val="42334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64423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BNK_LNIF_AMT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dirty="0"/>
              <a:t>이상치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 중앙값 낮음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신용도 낮아 은행대출 어려운 것으로 가정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896078" cy="584775"/>
            <a:chOff x="175004" y="216983"/>
            <a:chExt cx="181529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430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8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BNK_LNIF_AMT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금액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은행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21" y="176018"/>
            <a:ext cx="5327101" cy="29302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002" y="355528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88" y="3604958"/>
            <a:ext cx="4511310" cy="24815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20" y="1150456"/>
            <a:ext cx="6298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data_set$BNK_LNIF_AMT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0         0   9001000  51648838  63001000 944001000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483" y="2593955"/>
            <a:ext cx="6593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summary(data_0$BNK_LNIF_AMT)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0         0  12001000  53,446,420  69001000 944001000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605" y="3859308"/>
            <a:ext cx="6707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summary(data_1$BNK_LNIF_AMT)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0         0         0  11,417,728   6001000 944001000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12046" y="211084"/>
            <a:ext cx="43307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 1, 3001~~944001(207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CPT_LNIF_AMT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최비값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이상치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 높음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216679" cy="584775"/>
            <a:chOff x="175004" y="216983"/>
            <a:chExt cx="2016251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43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9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CPT_LNIF_AMT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금액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카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할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42" y="780663"/>
            <a:ext cx="5327101" cy="28829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83" y="4140929"/>
            <a:ext cx="4511310" cy="24414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5004" y="1231053"/>
            <a:ext cx="6785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data_set$CPT_LNIF_AMT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0         0         0   4185885   3001000 301001000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9803" y="2448820"/>
            <a:ext cx="6673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summary(data_0$CPT_LNIF_AMT)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0         0         0   4090294   3001000 301001000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803" y="3871393"/>
            <a:ext cx="6737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summary(data_1$CPT_LNIF_AMT)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0         0      1000   6325275   9001000 195001000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34063" y="216982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 1, 3001~~301000(70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CRDT_OCCR_MDIF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 중앙값 더 높음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신용대출 유지기간이 더 길다고 할 수 있음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394887" cy="584775"/>
            <a:chOff x="175004" y="216983"/>
            <a:chExt cx="275476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582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10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CRDT_OCCR_MDIF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최근 개설일</a:t>
              </a:r>
              <a:r>
                <a:rPr lang="en-US" altLang="ko-KR" sz="1400" dirty="0" smtClean="0"/>
                <a:t>~</a:t>
              </a:r>
              <a:r>
                <a:rPr lang="ko-KR" altLang="en-US" sz="1400" dirty="0" smtClean="0"/>
                <a:t>현재 유지기간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신용대출</a:t>
              </a:r>
              <a:r>
                <a:rPr lang="en-US" altLang="ko-KR" sz="1400" dirty="0" smtClean="0"/>
                <a:t>)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08" y="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5004" y="1250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data_set$CRDT_OCCR_MDIF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0.00    0.00    1.00   18.08   25.00  121.00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9538" y="25325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summary(data_0$CRDT_OCCR_MDIF)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 0.0     0.0     1.0    17.8    25.0   121.0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9803" y="38775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summary(data_1$CRDT_OCCR_MDIF)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0.00    1.00   13.00   24.44   37.00  121.00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1043" y="75029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0,1,13,25,37~~121(12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SPTCT_OCCR_MDIF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평균 중앙값 더 높음</a:t>
            </a:r>
            <a:r>
              <a:rPr lang="en-US" altLang="ko-KR" dirty="0"/>
              <a:t>(</a:t>
            </a:r>
            <a:r>
              <a:rPr lang="ko-KR" altLang="en-US" dirty="0"/>
              <a:t>신용대출 유지기간이 더 길다고 할 수 있음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5106620" cy="584775"/>
            <a:chOff x="175004" y="216983"/>
            <a:chExt cx="3200886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30286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SPTCT_OCCR_MDIF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최근 개설일</a:t>
              </a:r>
              <a:r>
                <a:rPr lang="en-US" altLang="ko-KR" sz="1400" dirty="0" smtClean="0"/>
                <a:t>~</a:t>
              </a:r>
              <a:r>
                <a:rPr lang="ko-KR" altLang="en-US" sz="1400" dirty="0" smtClean="0"/>
                <a:t>현재 유지기간</a:t>
              </a:r>
              <a:r>
                <a:rPr lang="en-US" altLang="ko-KR" sz="1400" dirty="0" smtClean="0"/>
                <a:t>(2</a:t>
              </a:r>
              <a:r>
                <a:rPr lang="ko-KR" altLang="en-US" sz="1400" dirty="0" err="1" smtClean="0"/>
                <a:t>차산업</a:t>
              </a:r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신용대출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08" y="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941" y="123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data_set$SPTCT_OCCR_MDIF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0.00    0.00    0.00   13.99   13.00  121.00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9803" y="25855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summary(data_0$SPTCT_OCCR_MDIF)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0.00    0.00    0.00   13.18   13.00  121.00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8170" y="39612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summary(data_1$SPTCT_OCCR_MDIF)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 0.0     1.0    25.0    32.2    49.0   121.0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1043" y="75029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0,1,13,25,37~~121(12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1043" y="32317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0,1,13,25,37~~121(12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CRDT_CARD_CNT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smtClean="0"/>
              <a:t>신용카드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건</a:t>
            </a:r>
            <a:r>
              <a:rPr lang="en-US" altLang="ko-KR" dirty="0"/>
              <a:t> </a:t>
            </a:r>
            <a:r>
              <a:rPr lang="en-US" altLang="ko-KR" dirty="0" smtClean="0"/>
              <a:t>1219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-(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1 402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신용카드 보유 </a:t>
            </a:r>
            <a:r>
              <a:rPr lang="ko-KR" altLang="en-US" dirty="0"/>
              <a:t>낮음</a:t>
            </a:r>
            <a:r>
              <a:rPr lang="en-US" altLang="ko-KR" dirty="0"/>
              <a:t>(</a:t>
            </a:r>
            <a:r>
              <a:rPr lang="ko-KR" altLang="en-US" dirty="0"/>
              <a:t>신용도 낮다고 추축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973296" cy="584775"/>
            <a:chOff x="175004" y="216983"/>
            <a:chExt cx="2490506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3182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12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CRDT_CARD_CNT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개설정보 현재 신용개설 총 건수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신용카드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88" y="10158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428" y="1281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data_set$CRDT_CARD_CNT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0.000   2.000   3.000   3.092   4.000  11.000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6276" y="25691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summary(data_0$CRDT_CARD_CNT)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0.000   2.000   3.000   3.159   4.000  11.000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2428" y="39175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summary(data_1$CRDT_CARD_CNT)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0.000   0.000   1.000   1.597   3.000  11.000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1043" y="32317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0,1,2,3,4,5,6,7,8,9,10,11(12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CTCD_OCCR_MDIF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</a:t>
            </a:r>
            <a:r>
              <a:rPr lang="ko-KR" altLang="en-US" dirty="0" smtClean="0"/>
              <a:t>신용카드 유지기간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 더 낮음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394887" cy="584775"/>
            <a:chOff x="175004" y="216983"/>
            <a:chExt cx="275476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582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13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CTCD_OCCR_MDIF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개설정보 최초 개설일</a:t>
              </a:r>
              <a:r>
                <a:rPr lang="en-US" altLang="ko-KR" sz="1400" dirty="0" smtClean="0"/>
                <a:t>~</a:t>
              </a:r>
              <a:r>
                <a:rPr lang="ko-KR" altLang="en-US" sz="1400" dirty="0" smtClean="0"/>
                <a:t>현재 유지기간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신용카드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08" y="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5004" y="13920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data_set$CTCD_OCCR_MDIF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   0      61     121      91     121     121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4941" y="2495125"/>
            <a:ext cx="5454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summary(data_0$CTCD_OCCR_MDIF)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0.00   61.00  121.00   92.55  121.00  121.00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5082" y="3913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summary(data_1$CTCD_OCCR_MDIF)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  0.00    0.00   49.00   56.45  121.00  121.00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43" y="32317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0,1,13,25,37~~121(12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CB_GUIF_CNT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smtClean="0"/>
              <a:t>보증 건수 </a:t>
            </a:r>
            <a:r>
              <a:rPr lang="en-US" altLang="ko-KR" dirty="0" smtClean="0"/>
              <a:t>0-5494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1 711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 보증건수 더 높음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87074" cy="584775"/>
            <a:chOff x="175004" y="216983"/>
            <a:chExt cx="1746970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746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14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CB_GUIF_CNT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보증정보 현재 보증 총 건수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08" y="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9803" y="12962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data_set$CB_GUIF_CNT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Min.  1st Qu.   Median     Mean  3rd Qu.     Max. </a:t>
            </a:r>
          </a:p>
          <a:p>
            <a:r>
              <a:rPr lang="en-US" altLang="ko-KR" dirty="0" smtClean="0"/>
              <a:t> 0.00000  0.00000  0.00000  0.09626  0.00000 10.00000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2428" y="2603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summary(data_0$CB_GUIF_CNT)</a:t>
            </a:r>
          </a:p>
          <a:p>
            <a:r>
              <a:rPr lang="en-US" altLang="ko-KR" dirty="0" smtClean="0"/>
              <a:t>    Min.  1st Qu.   Median     Mean  3rd Qu.     Max. </a:t>
            </a:r>
          </a:p>
          <a:p>
            <a:r>
              <a:rPr lang="en-US" altLang="ko-KR" dirty="0" smtClean="0"/>
              <a:t> 0.00000  0.00000  0.00000  0.09456  0.00000 10.00000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490" y="3788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summary(data_1$CB_GUIF_CNT)</a:t>
            </a:r>
          </a:p>
          <a:p>
            <a:r>
              <a:rPr lang="en-US" altLang="ko-KR" dirty="0" smtClean="0"/>
              <a:t>   Min. 1st Qu.  Median    Mean 3rd Qu.    Max. </a:t>
            </a:r>
          </a:p>
          <a:p>
            <a:r>
              <a:rPr lang="en-US" altLang="ko-KR" dirty="0" smtClean="0"/>
              <a:t> 0.0000  0.0000  0.0000  0.1341  0.0000  7.0000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0746" y="181652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0,1,2,3,4,5,6,7,8,9,10(11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CB_GUIF_AMT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 평균 보증금액 더 높음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87075" cy="584775"/>
            <a:chOff x="175004" y="216983"/>
            <a:chExt cx="1746970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746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15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CB_GUIF_AMT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보증정보 현재 보증 총 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08" y="0"/>
            <a:ext cx="5180927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2" y="3455895"/>
            <a:ext cx="4387521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9803" y="1232543"/>
            <a:ext cx="6273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data_set$CB_GUIF_AMT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0         0         0   9183100         0 980001000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5004" y="2481130"/>
            <a:ext cx="6721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summary(data_0$CB_GUIF_AMT)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0         0         0   8,992,790         0 980001000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2428" y="3797455"/>
            <a:ext cx="6673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summary(data_1$CB_GUIF_AMT)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0         0         0  13,442,358         0 980001000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0746" y="181652"/>
            <a:ext cx="38087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0,1,3001~~960001,98001(161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5084624"/>
            <a:ext cx="6240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OCCP_NAME_G</a:t>
            </a:r>
            <a:r>
              <a:rPr lang="en-US" altLang="ko-KR" dirty="0"/>
              <a:t> </a:t>
            </a:r>
            <a:r>
              <a:rPr lang="en-US" altLang="ko-KR" b="1" dirty="0" smtClean="0"/>
              <a:t>By Target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직업 비율 분포에 큰 차이를 안 보인다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정보 </a:t>
            </a:r>
            <a:r>
              <a:rPr lang="ko-KR" altLang="en-US" dirty="0" err="1" smtClean="0"/>
              <a:t>비식별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1189</a:t>
            </a:r>
            <a:r>
              <a:rPr lang="ko-KR" altLang="en-US" dirty="0" smtClean="0"/>
              <a:t>건</a:t>
            </a:r>
            <a:r>
              <a:rPr lang="en-US" altLang="ko-KR" dirty="0" smtClean="0"/>
              <a:t>/NULL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464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ko-KR" altLang="en-US" i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변수가 반응변수에 큰 영향을 안 미치는 것 처럼 보인다</a:t>
            </a:r>
            <a:r>
              <a:rPr lang="en-US" altLang="ko-KR" i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616259" cy="584775"/>
            <a:chOff x="175004" y="216983"/>
            <a:chExt cx="1639902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4676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16. OCCP_NAME_G</a:t>
              </a:r>
              <a:r>
                <a:rPr lang="en-US" altLang="ko-KR" dirty="0"/>
                <a:t> </a:t>
              </a:r>
              <a:endParaRPr lang="en-US" altLang="ko-KR" dirty="0" smtClean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직업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46977"/>
              </p:ext>
            </p:extLst>
          </p:nvPr>
        </p:nvGraphicFramePr>
        <p:xfrm>
          <a:off x="214941" y="907286"/>
          <a:ext cx="8864891" cy="4044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6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16. OCCP_NAME_G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1189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차산업 종사자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1178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차산업 종사자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9601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0.096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차산업 종사자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8275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0.083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고소득 전문직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1223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공무원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5091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0.051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기업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단체 임원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0.010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단순 노무직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단순 사무직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0.041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사무직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16581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0.165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예체능계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운전직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0.021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자영업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9485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0.095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전문직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5043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0.050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27565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학생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0.038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7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100233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95946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4287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40766" y="73838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Factor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40766" y="608208"/>
            <a:ext cx="22426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Missing : 464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40766" y="1142578"/>
            <a:ext cx="224268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비식별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: 1189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762" y="5372250"/>
            <a:ext cx="85018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CUST_JOB_INCM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By Target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target0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과</a:t>
            </a:r>
            <a:r>
              <a:rPr lang="en-US" altLang="ko-KR" sz="1400" b="1" dirty="0">
                <a:solidFill>
                  <a:schemeClr val="accent2"/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target 1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의</a:t>
            </a:r>
            <a:r>
              <a:rPr lang="en-US" altLang="ko-KR" sz="1400" b="1" dirty="0">
                <a:solidFill>
                  <a:schemeClr val="accent2"/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분포에는 차이가 없지만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400" b="1" dirty="0">
                <a:solidFill>
                  <a:schemeClr val="accent2"/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mean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값이 살짝 다름</a:t>
            </a:r>
            <a:r>
              <a:rPr lang="en-US" altLang="ko-KR" sz="1400" b="1" dirty="0">
                <a:solidFill>
                  <a:schemeClr val="accent2"/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수익에 따라 상환여부 달라지는지 확인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79060" cy="584775"/>
            <a:chOff x="175004" y="216983"/>
            <a:chExt cx="1741948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696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17. CUST_JOB_INCM</a:t>
              </a:r>
              <a:r>
                <a:rPr lang="en-US" altLang="ko-KR" dirty="0"/>
                <a:t> </a:t>
              </a:r>
              <a:endParaRPr lang="en-US" altLang="ko-KR" dirty="0" smtClean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추정소득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1485" y="3891014"/>
            <a:ext cx="4527215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en-US" altLang="ko-KR" sz="1400" dirty="0"/>
              <a:t>summary(data_1$CUST_JOB_INCM)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0       0    </a:t>
            </a:r>
            <a:r>
              <a:rPr lang="en-US" altLang="ko-KR" sz="1400" b="1" dirty="0">
                <a:solidFill>
                  <a:srgbClr val="FF0000"/>
                </a:solidFill>
              </a:rPr>
              <a:t>3600    2822    </a:t>
            </a:r>
            <a:r>
              <a:rPr lang="en-US" altLang="ko-KR" sz="1400" dirty="0"/>
              <a:t>4700   10000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1485" y="1288990"/>
            <a:ext cx="4527216" cy="738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&gt; summary(</a:t>
            </a:r>
            <a:r>
              <a:rPr lang="en-US" altLang="ko-KR" sz="1400" dirty="0" err="1"/>
              <a:t>data_set$CUST_JOB_INCM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0       0    </a:t>
            </a:r>
            <a:r>
              <a:rPr lang="en-US" altLang="ko-KR" sz="1400" b="1" dirty="0">
                <a:solidFill>
                  <a:srgbClr val="FF0000"/>
                </a:solidFill>
              </a:rPr>
              <a:t>3600    2788    </a:t>
            </a:r>
            <a:r>
              <a:rPr lang="en-US" altLang="ko-KR" sz="1400" dirty="0"/>
              <a:t>4700   10000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7100" y="2598704"/>
            <a:ext cx="4527216" cy="738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&gt; summary(data_0$CUST_JOB_INCM)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0       0    </a:t>
            </a:r>
            <a:r>
              <a:rPr lang="en-US" altLang="ko-KR" sz="1400" b="1" dirty="0">
                <a:solidFill>
                  <a:srgbClr val="FF0000"/>
                </a:solidFill>
              </a:rPr>
              <a:t>3600    2787    </a:t>
            </a:r>
            <a:r>
              <a:rPr lang="en-US" altLang="ko-KR" sz="1400" dirty="0"/>
              <a:t>4700   10000 </a:t>
            </a:r>
            <a:endParaRPr lang="ko-KR" altLang="en-US" sz="14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36" y="679427"/>
            <a:ext cx="3985489" cy="2657942"/>
          </a:xfrm>
          <a:prstGeom prst="rect">
            <a:avLst/>
          </a:prstGeom>
        </p:spPr>
      </p:pic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40766" y="21821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19408"/>
              </p:ext>
            </p:extLst>
          </p:nvPr>
        </p:nvGraphicFramePr>
        <p:xfrm>
          <a:off x="4958048" y="2385493"/>
          <a:ext cx="2124678" cy="1325880"/>
        </p:xfrm>
        <a:graphic>
          <a:graphicData uri="http://schemas.openxmlformats.org/drawingml/2006/table">
            <a:tbl>
              <a:tblPr/>
              <a:tblGrid>
                <a:gridCol w="87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13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latin typeface="+mj-ea"/>
                          <a:ea typeface="+mj-ea"/>
                        </a:rPr>
                        <a:t>!=0</a:t>
                      </a:r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 smtClean="0">
                          <a:latin typeface="+mj-ea"/>
                          <a:ea typeface="+mj-ea"/>
                        </a:rPr>
                        <a:t>Tg</a:t>
                      </a:r>
                      <a:r>
                        <a:rPr lang="en-US" altLang="ko-KR" sz="1050" b="1" dirty="0" smtClean="0">
                          <a:latin typeface="+mj-ea"/>
                          <a:ea typeface="+mj-ea"/>
                        </a:rPr>
                        <a:t> 0</a:t>
                      </a:r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57240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(0.597)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38706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 smtClean="0">
                          <a:latin typeface="+mj-ea"/>
                          <a:ea typeface="+mj-ea"/>
                        </a:rPr>
                        <a:t>Tg</a:t>
                      </a:r>
                      <a:r>
                        <a:rPr lang="en-US" altLang="ko-KR" sz="105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2655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(0.619)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1632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latin typeface="+mj-ea"/>
                          <a:ea typeface="+mj-ea"/>
                        </a:rPr>
                        <a:t>Total</a:t>
                      </a:r>
                      <a:endParaRPr lang="ko-KR" altLang="en-US" sz="105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59895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40338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392539" y="3582322"/>
            <a:ext cx="3066615" cy="2204096"/>
            <a:chOff x="4888801" y="3002857"/>
            <a:chExt cx="3066615" cy="2204096"/>
          </a:xfrm>
        </p:grpSpPr>
        <p:sp>
          <p:nvSpPr>
            <p:cNvPr id="25" name="TextBox 24"/>
            <p:cNvSpPr txBox="1"/>
            <p:nvPr/>
          </p:nvSpPr>
          <p:spPr>
            <a:xfrm>
              <a:off x="4888801" y="3002857"/>
              <a:ext cx="3066615" cy="220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r>
                <a:rPr lang="ko-KR" altLang="en-US" sz="1600" dirty="0" smtClean="0"/>
                <a:t>   나이구간별 소득</a:t>
              </a:r>
              <a:endParaRPr lang="ko-KR" altLang="en-US" sz="1600" dirty="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7346" y="3445958"/>
              <a:ext cx="2724150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1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37" y="288756"/>
            <a:ext cx="2245895" cy="52939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Notice.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337" y="1074819"/>
            <a:ext cx="10331116" cy="30469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Data Report </a:t>
            </a:r>
            <a:r>
              <a:rPr lang="ko-KR" altLang="en-US" sz="1600" dirty="0" smtClean="0"/>
              <a:t>라벨에 </a:t>
            </a:r>
            <a:r>
              <a:rPr lang="en-US" altLang="ko-KR" sz="1600" dirty="0" smtClean="0"/>
              <a:t>outlier </a:t>
            </a:r>
            <a:r>
              <a:rPr lang="ko-KR" altLang="en-US" sz="1600" dirty="0" smtClean="0"/>
              <a:t>라벨 추가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iqr</a:t>
            </a:r>
            <a:r>
              <a:rPr lang="en-US" altLang="ko-KR" sz="1600" dirty="0" smtClean="0"/>
              <a:t> = upper - lower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 smtClean="0"/>
              <a:t>extreme.threshold.upper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(</a:t>
            </a:r>
            <a:r>
              <a:rPr lang="en-US" altLang="ko-KR" sz="1600" dirty="0" err="1"/>
              <a:t>iqr</a:t>
            </a:r>
            <a:r>
              <a:rPr lang="en-US" altLang="ko-KR" sz="1600" dirty="0"/>
              <a:t> * 3) + </a:t>
            </a:r>
            <a:r>
              <a:rPr lang="en-US" altLang="ko-KR" sz="1600" dirty="0" smtClean="0"/>
              <a:t>upper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21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876842" cy="584775"/>
            <a:chOff x="175004" y="216983"/>
            <a:chExt cx="1803239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309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18. </a:t>
              </a:r>
              <a:r>
                <a:rPr lang="en-US" altLang="ko-KR" b="1" dirty="0"/>
                <a:t>HSHD_INFR_INCM</a:t>
              </a:r>
              <a:endParaRPr lang="en-US" altLang="ko-KR" b="1" dirty="0" smtClean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가구추정소득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7226" y="4007431"/>
            <a:ext cx="4804376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en-US" altLang="ko-KR" sz="1400" dirty="0"/>
              <a:t>summary(data_1$HSHD_INFR_INCM)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0    4600    6400    6750    8950   19900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77226" y="1359937"/>
            <a:ext cx="4804376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&gt; summary(</a:t>
            </a:r>
            <a:r>
              <a:rPr lang="en-US" altLang="ko-KR" sz="1400" dirty="0" err="1"/>
              <a:t>data_set$HSHD_INFR_INCM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0    4800    6600    6922    9200   20000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227" y="2683684"/>
            <a:ext cx="4804374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&gt; summary(data_0$HSHD_INFR_INCM)</a:t>
            </a:r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   0    4800    6700    6930    9200   20000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3546761" y="168443"/>
          <a:ext cx="1920589" cy="822960"/>
        </p:xfrm>
        <a:graphic>
          <a:graphicData uri="http://schemas.openxmlformats.org/drawingml/2006/table">
            <a:tbl>
              <a:tblPr/>
              <a:tblGrid>
                <a:gridCol w="78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!=0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96600</a:t>
                      </a:r>
                      <a:endParaRPr kumimoji="0" lang="ko-KR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3633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36" y="1194340"/>
            <a:ext cx="5391427" cy="40832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40766" y="21821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51303"/>
              </p:ext>
            </p:extLst>
          </p:nvPr>
        </p:nvGraphicFramePr>
        <p:xfrm>
          <a:off x="681224" y="4931288"/>
          <a:ext cx="3865377" cy="1645920"/>
        </p:xfrm>
        <a:graphic>
          <a:graphicData uri="http://schemas.openxmlformats.org/drawingml/2006/table">
            <a:tbl>
              <a:tblPr/>
              <a:tblGrid>
                <a:gridCol w="11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!=0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err="1" smtClean="0"/>
                        <a:t>Tg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92468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(0.964)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3478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Tg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4132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0.964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Total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96600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3633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5004" y="216983"/>
            <a:ext cx="2865172" cy="584775"/>
            <a:chOff x="175004" y="216983"/>
            <a:chExt cx="1795924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236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19. </a:t>
              </a:r>
              <a:r>
                <a:rPr lang="en-US" altLang="ko-KR" b="1" dirty="0"/>
                <a:t>ACTL_FMLY_NUM </a:t>
              </a:r>
              <a:endParaRPr lang="en-US" altLang="ko-KR" b="1" dirty="0" smtClean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실가족원수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6661550" y="216983"/>
            <a:ext cx="2611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20. </a:t>
            </a:r>
            <a:r>
              <a:rPr lang="en-US" altLang="ko-KR" b="1" dirty="0"/>
              <a:t>CUST_FMLY_NUM </a:t>
            </a:r>
            <a:endParaRPr lang="en-US" altLang="ko-KR" b="1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보험가입가족원수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386702" y="268098"/>
            <a:ext cx="274848" cy="482546"/>
          </a:xfrm>
          <a:prstGeom prst="rect">
            <a:avLst/>
          </a:prstGeom>
          <a:solidFill>
            <a:srgbClr val="006D7E"/>
          </a:solidFill>
          <a:ln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86702" y="608208"/>
            <a:ext cx="274848" cy="142436"/>
          </a:xfrm>
          <a:prstGeom prst="rect">
            <a:avLst/>
          </a:prstGeom>
          <a:solidFill>
            <a:srgbClr val="FFFE6D"/>
          </a:solidFill>
          <a:ln>
            <a:solidFill>
              <a:srgbClr val="FFF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83046" y="1015937"/>
          <a:ext cx="3638280" cy="3869391"/>
        </p:xfrm>
        <a:graphic>
          <a:graphicData uri="http://schemas.openxmlformats.org/drawingml/2006/table">
            <a:tbl>
              <a:tblPr/>
              <a:tblGrid>
                <a:gridCol w="627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44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Total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/>
                        <a:t>Tg</a:t>
                      </a:r>
                      <a:r>
                        <a:rPr lang="en-US" altLang="ko-KR" sz="1500" b="1" dirty="0" smtClean="0"/>
                        <a:t> 0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/>
                        <a:t>Tg</a:t>
                      </a:r>
                      <a:r>
                        <a:rPr lang="en-US" altLang="ko-KR" sz="1500" b="1" dirty="0" smtClean="0"/>
                        <a:t> 1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1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21953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0.218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0.245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2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22910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0.229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0.224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23444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0.234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0.224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4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23542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0.235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0.222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5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6490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0.065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0.065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6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1599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0.016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0.017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7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255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8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40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0.000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0.000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Total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100233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95946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strike="noStrike" dirty="0" smtClean="0">
                          <a:effectLst/>
                        </a:rPr>
                        <a:t>4287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661549" y="1277956"/>
          <a:ext cx="3518036" cy="2582170"/>
        </p:xfrm>
        <a:graphic>
          <a:graphicData uri="http://schemas.openxmlformats.org/drawingml/2006/table">
            <a:tbl>
              <a:tblPr/>
              <a:tblGrid>
                <a:gridCol w="48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>
                          <a:solidFill>
                            <a:schemeClr val="tx1"/>
                          </a:solidFill>
                        </a:rPr>
                        <a:t>Tg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>
                          <a:solidFill>
                            <a:schemeClr val="tx1"/>
                          </a:solidFill>
                        </a:rPr>
                        <a:t>Tg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67174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0.669</a:t>
                      </a:r>
                      <a:endParaRPr lang="en-US" altLang="ko-KR" sz="15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0.696</a:t>
                      </a:r>
                      <a:endParaRPr lang="en-US" altLang="ko-KR" sz="15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27619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0.276</a:t>
                      </a:r>
                      <a:endParaRPr lang="en-US" altLang="ko-KR" sz="15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0.259</a:t>
                      </a:r>
                      <a:endParaRPr lang="en-US" altLang="ko-KR" sz="15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3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4650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0.047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0.037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731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0.007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0.008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5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59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0.001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0.000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 smtClean="0">
                          <a:effectLst/>
                        </a:rPr>
                        <a:t>Total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100233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95946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4287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75025" y="268098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90569" y="216983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550" y="5565440"/>
            <a:ext cx="47049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cor</a:t>
            </a:r>
            <a:r>
              <a:rPr lang="en-US" altLang="ko-KR" dirty="0"/>
              <a:t>(ACTL_FMLY_NUM, CUST_FMLY_NUM)</a:t>
            </a:r>
          </a:p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[1] 0.3972157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2456" y="5288440"/>
            <a:ext cx="665954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prop_fam_insurance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보험가입원수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실가족원수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반올림깂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0.1 </a:t>
            </a:r>
            <a:r>
              <a:rPr lang="en-US" altLang="ko-KR" dirty="0" smtClean="0"/>
              <a:t>   </a:t>
            </a:r>
            <a:r>
              <a:rPr lang="en-US" altLang="ko-KR" dirty="0"/>
              <a:t>0.2 </a:t>
            </a:r>
            <a:r>
              <a:rPr lang="en-US" altLang="ko-KR" dirty="0" smtClean="0"/>
              <a:t>   </a:t>
            </a:r>
            <a:r>
              <a:rPr lang="en-US" altLang="ko-KR" dirty="0"/>
              <a:t>0.3 </a:t>
            </a:r>
            <a:r>
              <a:rPr lang="en-US" altLang="ko-KR" dirty="0" smtClean="0"/>
              <a:t>     </a:t>
            </a:r>
            <a:r>
              <a:rPr lang="en-US" altLang="ko-KR" dirty="0"/>
              <a:t>0.4  </a:t>
            </a:r>
            <a:r>
              <a:rPr lang="en-US" altLang="ko-KR" dirty="0" smtClean="0"/>
              <a:t>  </a:t>
            </a:r>
            <a:r>
              <a:rPr lang="en-US" altLang="ko-KR" dirty="0"/>
              <a:t>0.5   </a:t>
            </a:r>
            <a:r>
              <a:rPr lang="en-US" altLang="ko-KR" dirty="0" smtClean="0"/>
              <a:t> 0.6    0.7    </a:t>
            </a:r>
            <a:r>
              <a:rPr lang="en-US" altLang="ko-KR" dirty="0"/>
              <a:t>0.8     1 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86  15820 </a:t>
            </a:r>
            <a:r>
              <a:rPr lang="en-US" altLang="ko-KR" dirty="0"/>
              <a:t>13829  </a:t>
            </a:r>
            <a:r>
              <a:rPr lang="en-US" altLang="ko-KR" dirty="0" smtClean="0"/>
              <a:t>2661  25451 </a:t>
            </a:r>
            <a:r>
              <a:rPr lang="en-US" altLang="ko-KR" dirty="0"/>
              <a:t>746  8755  2164 </a:t>
            </a:r>
            <a:r>
              <a:rPr lang="en-US" altLang="ko-KR" dirty="0" smtClean="0"/>
              <a:t>307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9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823480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21. LAST_CHLD_AGE</a:t>
            </a:r>
            <a:r>
              <a:rPr lang="en-US" altLang="ko-KR" sz="1400" dirty="0"/>
              <a:t>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자녀가 있는 사람이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정도됨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Null</a:t>
            </a:r>
            <a:r>
              <a:rPr lang="ko-KR" altLang="en-US" dirty="0" smtClean="0"/>
              <a:t>값 제거 필요</a:t>
            </a:r>
            <a:r>
              <a:rPr lang="en-US" altLang="ko-KR" dirty="0" smtClean="0"/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ko-KR" altLang="en-US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변수가 반응변수에 큰 영향을 안 미치는 것 처럼 </a:t>
            </a:r>
            <a:r>
              <a:rPr lang="ko-KR" altLang="en-US" i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보인다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83740" cy="584775"/>
            <a:chOff x="175004" y="216983"/>
            <a:chExt cx="1744881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726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21. LAST_CHLD_AGE</a:t>
              </a:r>
              <a:r>
                <a:rPr lang="en-US" altLang="ko-KR" sz="1400" dirty="0" smtClean="0"/>
                <a:t>: </a:t>
              </a:r>
            </a:p>
            <a:p>
              <a:r>
                <a:rPr lang="ko-KR" altLang="en-US" sz="1400" dirty="0" smtClean="0"/>
                <a:t>막내자녀나이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62652" y="222340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958744" y="1072327"/>
          <a:ext cx="2498506" cy="746760"/>
        </p:xfrm>
        <a:graphic>
          <a:graphicData uri="http://schemas.openxmlformats.org/drawingml/2006/table">
            <a:tbl>
              <a:tblPr/>
              <a:tblGrid>
                <a:gridCol w="16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!=0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50108 (0.50)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50125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9803" y="907286"/>
          <a:ext cx="2235199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21. LAST_CHLD_AGE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9651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7905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100233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95946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4287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05" y="1829763"/>
            <a:ext cx="5391427" cy="408326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3091"/>
              </p:ext>
            </p:extLst>
          </p:nvPr>
        </p:nvGraphicFramePr>
        <p:xfrm>
          <a:off x="2552153" y="2674150"/>
          <a:ext cx="3114797" cy="1730751"/>
        </p:xfrm>
        <a:graphic>
          <a:graphicData uri="http://schemas.openxmlformats.org/drawingml/2006/table">
            <a:tbl>
              <a:tblPr/>
              <a:tblGrid>
                <a:gridCol w="105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431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!=0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err="1" smtClean="0"/>
                        <a:t>Tg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48115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(0.501)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47831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Tg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1993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(0.465)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2294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Total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50108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50125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838623" y="83432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8623" y="608208"/>
            <a:ext cx="22426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Missing : 1027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90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6040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MATE_OCCP_NAME_G By </a:t>
            </a:r>
            <a:r>
              <a:rPr lang="en-US" altLang="ko-KR" b="1" dirty="0" smtClean="0"/>
              <a:t>Target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NULL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45709, *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1027 </a:t>
            </a:r>
            <a:r>
              <a:rPr lang="ko-KR" altLang="en-US" dirty="0" smtClean="0"/>
              <a:t>개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본인 직업보다는 </a:t>
            </a:r>
            <a:r>
              <a:rPr lang="en-US" altLang="ko-KR" dirty="0" smtClean="0"/>
              <a:t>Target0 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target1</a:t>
            </a:r>
            <a:r>
              <a:rPr lang="ko-KR" altLang="en-US" dirty="0" smtClean="0"/>
              <a:t>사이에 비율 차이가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259255" cy="584775"/>
            <a:chOff x="175004" y="216983"/>
            <a:chExt cx="2042940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706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22. </a:t>
              </a:r>
              <a:r>
                <a:rPr lang="en-US" altLang="ko-KR" b="1" dirty="0" smtClean="0"/>
                <a:t>MATE_OCCP_NAME_G</a:t>
              </a:r>
            </a:p>
            <a:p>
              <a:r>
                <a:rPr lang="ko-KR" altLang="en-US" sz="1400" b="1" dirty="0" smtClean="0"/>
                <a:t>배우자 직업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5004" y="801758"/>
          <a:ext cx="4551218" cy="4327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48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22. MATE_OCCP_NAME_G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*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69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차산업 종사자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69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r>
                        <a:rPr lang="ko-KR" altLang="en-US" sz="1200" u="none" strike="noStrike">
                          <a:effectLst/>
                        </a:rPr>
                        <a:t>차산업 종사자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0.0810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0.0786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69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차산업 종사자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4011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0.0399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0.0415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45709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0.4538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0.5052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고소득 전문직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0.0056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0.0061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공무원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2400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0.0241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0.0212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69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기업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단체 임원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931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0.0093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0.0093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534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단순 노무직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단순 사무직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1316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사무직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10053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0.1007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0.0921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예체능계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461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운전직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2887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0.0289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0.0271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자영업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6380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0.0638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0.0604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전문직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2105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0.0211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0.0189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11683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0.1175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0.0959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0.0014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899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합계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100233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95946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4287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40" y="1675293"/>
            <a:ext cx="5391427" cy="4083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40766" y="13841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Factor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40766" y="608208"/>
            <a:ext cx="22426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Missing : 45707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40766" y="1142578"/>
            <a:ext cx="224268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비식별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: 1027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43985" cy="584775"/>
            <a:chOff x="175004" y="216983"/>
            <a:chExt cx="1719962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47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23. </a:t>
              </a:r>
              <a:r>
                <a:rPr lang="en-US" altLang="ko-KR" b="1" dirty="0" smtClean="0"/>
                <a:t>MATE_JOB_INCM</a:t>
              </a:r>
              <a:endParaRPr lang="en-US" altLang="ko-KR" sz="1400" dirty="0"/>
            </a:p>
            <a:p>
              <a:r>
                <a:rPr lang="ko-KR" altLang="en-US" sz="1400" dirty="0" smtClean="0"/>
                <a:t>배우자 추정 소득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087040" y="404035"/>
          <a:ext cx="214629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23. MATE_JOB_INCM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Min.   :    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1st Qu.:    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Median :    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   : 1720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  : 1722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   : 1659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3rd Qu.: 4400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Max.   :10000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91" y="2753250"/>
            <a:ext cx="4916587" cy="3723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941" y="907286"/>
            <a:ext cx="5741359" cy="48320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&gt; #sex = </a:t>
            </a:r>
            <a:r>
              <a:rPr lang="ko-KR" altLang="en-US" sz="1400" b="1" dirty="0"/>
              <a:t>남자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배우자 소득</a:t>
            </a:r>
            <a:r>
              <a:rPr lang="ko-KR" altLang="en-US" sz="1400" dirty="0"/>
              <a:t>비교</a:t>
            </a:r>
            <a:endParaRPr lang="ko-KR" altLang="en-US" sz="800" dirty="0"/>
          </a:p>
          <a:p>
            <a:r>
              <a:rPr lang="en-US" altLang="ko-KR" sz="1400" dirty="0"/>
              <a:t>&gt; </a:t>
            </a:r>
            <a:r>
              <a:rPr lang="en-US" altLang="ko-KR" sz="1400" dirty="0" err="1" smtClean="0"/>
              <a:t>Tg</a:t>
            </a:r>
            <a:r>
              <a:rPr lang="en-US" altLang="ko-KR" sz="1400" dirty="0" smtClean="0"/>
              <a:t> 0</a:t>
            </a:r>
            <a:endParaRPr lang="en-US" altLang="ko-KR" sz="1400" dirty="0"/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2500    4300    </a:t>
            </a:r>
            <a:r>
              <a:rPr lang="en-US" altLang="ko-KR" sz="1400" b="1" dirty="0">
                <a:solidFill>
                  <a:srgbClr val="FF0000"/>
                </a:solidFill>
              </a:rPr>
              <a:t>4900    4999    </a:t>
            </a:r>
            <a:r>
              <a:rPr lang="en-US" altLang="ko-KR" sz="1400" dirty="0"/>
              <a:t>5500   10000 </a:t>
            </a:r>
          </a:p>
          <a:p>
            <a:r>
              <a:rPr lang="en-US" altLang="ko-KR" sz="1400" dirty="0"/>
              <a:t>&gt; </a:t>
            </a:r>
            <a:r>
              <a:rPr lang="en-US" altLang="ko-KR" sz="1400" dirty="0" err="1" smtClean="0"/>
              <a:t>Tg</a:t>
            </a:r>
            <a:r>
              <a:rPr lang="en-US" altLang="ko-KR" sz="1400" dirty="0" smtClean="0"/>
              <a:t> 1</a:t>
            </a:r>
            <a:endParaRPr lang="en-US" altLang="ko-KR" sz="1400" dirty="0"/>
          </a:p>
          <a:p>
            <a:r>
              <a:rPr lang="en-US" altLang="ko-KR" sz="1400" dirty="0"/>
              <a:t>   Min. 1st Qu.  Median    Mean 3rd Qu.    Max. </a:t>
            </a:r>
          </a:p>
          <a:p>
            <a:r>
              <a:rPr lang="en-US" altLang="ko-KR" sz="1400" dirty="0"/>
              <a:t>   2500    4300    </a:t>
            </a:r>
            <a:r>
              <a:rPr lang="en-US" altLang="ko-KR" sz="1400" b="1" dirty="0">
                <a:solidFill>
                  <a:srgbClr val="FF0000"/>
                </a:solidFill>
              </a:rPr>
              <a:t>4900    4973    </a:t>
            </a:r>
            <a:r>
              <a:rPr lang="en-US" altLang="ko-KR" sz="1400" dirty="0"/>
              <a:t>5400   10000 </a:t>
            </a:r>
          </a:p>
          <a:p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&gt; #</a:t>
            </a:r>
            <a:r>
              <a:rPr lang="en-US" altLang="ko-KR" sz="1400" b="1" dirty="0"/>
              <a:t>sex = </a:t>
            </a:r>
            <a:r>
              <a:rPr lang="ko-KR" altLang="en-US" sz="1400" b="1" dirty="0"/>
              <a:t>여자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배우자 </a:t>
            </a:r>
            <a:r>
              <a:rPr lang="ko-KR" altLang="en-US" sz="1400" b="1" dirty="0" smtClean="0"/>
              <a:t>소득 </a:t>
            </a:r>
            <a:r>
              <a:rPr lang="ko-KR" altLang="en-US" sz="1400" dirty="0" smtClean="0"/>
              <a:t>비교</a:t>
            </a:r>
            <a:endParaRPr lang="ko-KR" altLang="en-US" sz="1400" dirty="0"/>
          </a:p>
          <a:p>
            <a:r>
              <a:rPr lang="en-US" altLang="ko-KR" sz="1400" dirty="0"/>
              <a:t>&gt; </a:t>
            </a:r>
            <a:r>
              <a:rPr lang="en-US" altLang="ko-KR" sz="1400" dirty="0" err="1" smtClean="0"/>
              <a:t>Tg</a:t>
            </a:r>
            <a:r>
              <a:rPr lang="en-US" altLang="ko-KR" sz="1400" dirty="0" smtClean="0"/>
              <a:t> 0</a:t>
            </a:r>
          </a:p>
          <a:p>
            <a:r>
              <a:rPr lang="en-US" altLang="ko-KR" sz="1400" dirty="0" smtClean="0"/>
              <a:t> Min</a:t>
            </a:r>
            <a:r>
              <a:rPr lang="en-US" altLang="ko-KR" sz="1400" dirty="0"/>
              <a:t>. 1st Qu.  Median    Mean 3rd Qu.    Max. </a:t>
            </a:r>
          </a:p>
          <a:p>
            <a:r>
              <a:rPr lang="en-US" altLang="ko-KR" sz="1400" dirty="0"/>
              <a:t>   2500    4300    </a:t>
            </a:r>
            <a:r>
              <a:rPr lang="en-US" altLang="ko-KR" sz="1400" b="1" dirty="0">
                <a:solidFill>
                  <a:srgbClr val="FF0000"/>
                </a:solidFill>
              </a:rPr>
              <a:t>4900    5005    </a:t>
            </a:r>
            <a:r>
              <a:rPr lang="en-US" altLang="ko-KR" sz="1400" dirty="0"/>
              <a:t>5500   10000 </a:t>
            </a:r>
          </a:p>
          <a:p>
            <a:r>
              <a:rPr lang="en-US" altLang="ko-KR" sz="1400" dirty="0"/>
              <a:t>&gt; </a:t>
            </a:r>
            <a:r>
              <a:rPr lang="en-US" altLang="ko-KR" sz="1400" dirty="0" err="1" smtClean="0"/>
              <a:t>Tg</a:t>
            </a:r>
            <a:r>
              <a:rPr lang="en-US" altLang="ko-KR" sz="1400" dirty="0" smtClean="0"/>
              <a:t> 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Min</a:t>
            </a:r>
            <a:r>
              <a:rPr lang="en-US" altLang="ko-KR" sz="1400" dirty="0"/>
              <a:t>. 1st Qu.  Median    Mean 3rd Qu.    Max. </a:t>
            </a:r>
          </a:p>
          <a:p>
            <a:r>
              <a:rPr lang="en-US" altLang="ko-KR" sz="1400" dirty="0"/>
              <a:t>   2800    4300    </a:t>
            </a:r>
            <a:r>
              <a:rPr lang="en-US" altLang="ko-KR" sz="1400" b="1" dirty="0">
                <a:solidFill>
                  <a:srgbClr val="FF0000"/>
                </a:solidFill>
              </a:rPr>
              <a:t>4900    4973    </a:t>
            </a:r>
            <a:r>
              <a:rPr lang="en-US" altLang="ko-KR" sz="1400" dirty="0"/>
              <a:t>5500   10000 </a:t>
            </a:r>
          </a:p>
          <a:p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&gt; #sex = </a:t>
            </a:r>
            <a:r>
              <a:rPr lang="ko-KR" altLang="en-US" sz="1400" dirty="0"/>
              <a:t>남자</a:t>
            </a:r>
            <a:r>
              <a:rPr lang="en-US" altLang="ko-KR" sz="1400" dirty="0"/>
              <a:t>/ "</a:t>
            </a:r>
            <a:r>
              <a:rPr lang="ko-KR" altLang="en-US" sz="1400" dirty="0" smtClean="0"/>
              <a:t>배우자의 수익 유무</a:t>
            </a:r>
            <a:r>
              <a:rPr lang="en-US" altLang="ko-KR" sz="1400" dirty="0" smtClean="0"/>
              <a:t>＂</a:t>
            </a:r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en-US" altLang="ko-KR" sz="1400" dirty="0"/>
              <a:t>1] </a:t>
            </a:r>
            <a:r>
              <a:rPr lang="en-US" altLang="ko-KR" sz="1400" dirty="0" smtClean="0"/>
              <a:t>15476 (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en-US" altLang="ko-KR" sz="1400" dirty="0"/>
              <a:t>1] </a:t>
            </a:r>
            <a:r>
              <a:rPr lang="en-US" altLang="ko-KR" sz="1400" dirty="0" smtClean="0"/>
              <a:t>29837 (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&gt; #sex = </a:t>
            </a:r>
            <a:r>
              <a:rPr lang="ko-KR" altLang="en-US" sz="1400" dirty="0"/>
              <a:t>여자</a:t>
            </a:r>
            <a:r>
              <a:rPr lang="en-US" altLang="ko-KR" sz="1400" dirty="0"/>
              <a:t>/ 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배우자의 수익 유무</a:t>
            </a:r>
            <a:r>
              <a:rPr lang="en-US" altLang="ko-KR" sz="1400" dirty="0" smtClean="0"/>
              <a:t>＂</a:t>
            </a:r>
            <a:endParaRPr lang="en-US" altLang="ko-KR" sz="1400" dirty="0"/>
          </a:p>
          <a:p>
            <a:r>
              <a:rPr lang="en-US" altLang="ko-KR" sz="1400" dirty="0"/>
              <a:t>[1] </a:t>
            </a:r>
            <a:r>
              <a:rPr lang="en-US" altLang="ko-KR" sz="1400" dirty="0" smtClean="0"/>
              <a:t>35672 (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[1] </a:t>
            </a:r>
            <a:r>
              <a:rPr lang="en-US" altLang="ko-KR" sz="1400" dirty="0" smtClean="0"/>
              <a:t>18818 (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3" y="5874129"/>
            <a:ext cx="850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23. </a:t>
            </a:r>
            <a:r>
              <a:rPr lang="en-US" altLang="ko-KR" sz="1600" b="1" dirty="0" err="1" smtClean="0"/>
              <a:t>MATE_JOB_INCMBy</a:t>
            </a:r>
            <a:r>
              <a:rPr lang="en-US" altLang="ko-KR" sz="1600" b="1" dirty="0" smtClean="0"/>
              <a:t> Target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target0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과</a:t>
            </a:r>
            <a:r>
              <a:rPr lang="en-US" altLang="ko-KR" sz="1200" b="1" dirty="0">
                <a:solidFill>
                  <a:schemeClr val="accent2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target 1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의</a:t>
            </a:r>
            <a:r>
              <a:rPr lang="en-US" altLang="ko-KR" sz="1200" b="1" dirty="0">
                <a:solidFill>
                  <a:schemeClr val="accent2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분포에는 차이가 없지만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200" b="1" dirty="0">
                <a:solidFill>
                  <a:schemeClr val="accent2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mean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값이 살짝 다름</a:t>
            </a:r>
            <a:r>
              <a:rPr lang="en-US" altLang="ko-KR" sz="1200" b="1" dirty="0">
                <a:solidFill>
                  <a:schemeClr val="accent2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수익에 따라 상환여부 달라지는지 확인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47803"/>
              </p:ext>
            </p:extLst>
          </p:nvPr>
        </p:nvGraphicFramePr>
        <p:xfrm>
          <a:off x="8233339" y="679426"/>
          <a:ext cx="4057050" cy="1920240"/>
        </p:xfrm>
        <a:graphic>
          <a:graphicData uri="http://schemas.openxmlformats.org/drawingml/2006/table">
            <a:tbl>
              <a:tblPr/>
              <a:tblGrid>
                <a:gridCol w="105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06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Male</a:t>
                      </a:r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sz="1200" b="1" dirty="0" smtClean="0"/>
                        <a:t>(sex==1)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Female </a:t>
                      </a:r>
                      <a:r>
                        <a:rPr lang="en-US" altLang="ko-KR" sz="1200" b="1" dirty="0" smtClean="0"/>
                        <a:t>(sex==2)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배우자 소득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==0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!=0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==0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!=0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Total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29837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(0.658)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15476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35672</a:t>
                      </a:r>
                    </a:p>
                    <a:p>
                      <a:pPr algn="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(0.655)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18818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Tg</a:t>
                      </a:r>
                      <a:r>
                        <a:rPr lang="en-US" altLang="ko-KR" sz="1200" b="1" baseline="0" dirty="0" smtClean="0"/>
                        <a:t> 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28575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(0.658)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14854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34087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(0.654)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18014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Tg</a:t>
                      </a:r>
                      <a:r>
                        <a:rPr lang="en-US" altLang="ko-KR" sz="1200" b="1" dirty="0" smtClean="0"/>
                        <a:t> 1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1262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altLang="ko-KR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0.670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1585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(0.663)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804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740766" y="13841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CRDT_LOAN_CNT By </a:t>
            </a:r>
            <a:r>
              <a:rPr lang="en-US" altLang="ko-KR" b="1" dirty="0" smtClean="0"/>
              <a:t>Target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대부분의 사람들이 신용대출 건수가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939697" cy="533661"/>
            <a:chOff x="175004" y="216983"/>
            <a:chExt cx="2469448" cy="53366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297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24. CRDT_LOAN_CNT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신용대출건수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4938" y="907286"/>
          <a:ext cx="3683961" cy="351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24. CRDT_LOAN_CNT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90366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0.9019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0.8950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6256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0.0621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0.0690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2156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0.0080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8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합계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100233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95946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4287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6" y="750644"/>
            <a:ext cx="5391427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940" y="1000472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900905" cy="533661"/>
            <a:chOff x="175004" y="216983"/>
            <a:chExt cx="2445133" cy="53366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272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25. MIN_CNTT_DATE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최초대출날짜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40766" y="138416"/>
            <a:ext cx="22426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Factor -&gt; Numeric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6899" y="1006798"/>
            <a:ext cx="440690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코딩 방법 </a:t>
            </a:r>
            <a:r>
              <a:rPr lang="en-US" altLang="ko-KR" b="1" dirty="0" smtClean="0"/>
              <a:t>:  </a:t>
            </a:r>
            <a:r>
              <a:rPr lang="ko-KR" altLang="en-US" b="1" dirty="0" smtClean="0"/>
              <a:t>해당 날짜에서 가장 최근 값</a:t>
            </a:r>
            <a:r>
              <a:rPr lang="en-US" altLang="ko-KR" b="1" dirty="0" smtClean="0"/>
              <a:t>(2016-4-15) </a:t>
            </a:r>
            <a:r>
              <a:rPr lang="ko-KR" altLang="en-US" b="1" dirty="0" err="1" smtClean="0"/>
              <a:t>제거한뒤</a:t>
            </a:r>
            <a:endParaRPr lang="en-US" altLang="ko-KR" b="1" dirty="0" smtClean="0"/>
          </a:p>
          <a:p>
            <a:r>
              <a:rPr lang="ko-KR" altLang="en-US" b="1" dirty="0" err="1" smtClean="0"/>
              <a:t>연속형</a:t>
            </a:r>
            <a:r>
              <a:rPr lang="ko-KR" altLang="en-US" b="1" dirty="0" smtClean="0"/>
              <a:t> 변수 만들어줌 </a:t>
            </a:r>
            <a:r>
              <a:rPr lang="en-US" altLang="ko-KR" b="1" dirty="0" smtClean="0"/>
              <a:t>[week </a:t>
            </a:r>
            <a:r>
              <a:rPr lang="ko-KR" altLang="en-US" b="1" dirty="0" smtClean="0"/>
              <a:t>단위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4940" y="3882957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/>
              <a:t>summary(difftime_week_t1, na.rm = T)</a:t>
            </a:r>
          </a:p>
          <a:p>
            <a:r>
              <a:rPr lang="en-US" altLang="ko-KR" dirty="0"/>
              <a:t>   Min. 1st Qu.  Median    Mean 3rd Qu.    Max.    NA's </a:t>
            </a:r>
          </a:p>
          <a:p>
            <a:r>
              <a:rPr lang="en-US" altLang="ko-KR" dirty="0"/>
              <a:t>    0.0   217.3   671.9   505.1   752.1   865.3    3837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4940" y="1339986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/>
              <a:t>&gt; summary(</a:t>
            </a:r>
            <a:r>
              <a:rPr lang="en-US" altLang="ko-KR" dirty="0" err="1"/>
              <a:t>difftime_week</a:t>
            </a:r>
            <a:r>
              <a:rPr lang="en-US" altLang="ko-KR" dirty="0"/>
              <a:t>, na.rm = T)</a:t>
            </a:r>
          </a:p>
          <a:p>
            <a:r>
              <a:rPr lang="en-US" altLang="ko-KR" dirty="0"/>
              <a:t>   Min. 1st Qu.  Median    Mean 3rd Qu.    Max.    NA's </a:t>
            </a:r>
          </a:p>
          <a:p>
            <a:r>
              <a:rPr lang="en-US" altLang="ko-KR" dirty="0"/>
              <a:t>    0.0   282.6   669.7   530.7   747.9   865.3   90366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4940" y="2589693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/>
              <a:t>&gt; summary(difftime_week_t0, na.rm = T)</a:t>
            </a:r>
          </a:p>
          <a:p>
            <a:r>
              <a:rPr lang="en-US" altLang="ko-KR" dirty="0"/>
              <a:t>   Min. 1st Qu.  Median    Mean 3rd Qu.    Max.    NA's </a:t>
            </a:r>
          </a:p>
          <a:p>
            <a:r>
              <a:rPr lang="en-US" altLang="ko-KR" dirty="0"/>
              <a:t>    0.0   287.0   669.7   531.9   747.9   865.3   86529 </a:t>
            </a:r>
          </a:p>
        </p:txBody>
      </p:sp>
    </p:spTree>
    <p:extLst>
      <p:ext uri="{BB962C8B-B14F-4D97-AF65-F5344CB8AC3E}">
        <p14:creationId xmlns:p14="http://schemas.microsoft.com/office/powerpoint/2010/main" val="29625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87841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178482"/>
            <a:ext cx="459579" cy="533661"/>
            <a:chOff x="175004" y="216983"/>
            <a:chExt cx="288070" cy="53366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157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449852" y="191337"/>
            <a:ext cx="444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26.  TOT_CRLN_AMT</a:t>
            </a:r>
            <a:r>
              <a:rPr lang="en-US" altLang="ko-KR" sz="1400" dirty="0"/>
              <a:t>: </a:t>
            </a:r>
            <a:r>
              <a:rPr lang="ko-KR" altLang="en-US" sz="1400" dirty="0"/>
              <a:t>한화생명 신용대출 금액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427" y="4945590"/>
            <a:ext cx="543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TOT_CRLN_AMT By </a:t>
            </a:r>
            <a:r>
              <a:rPr lang="en-US" altLang="ko-KR" sz="1200" b="1" dirty="0" smtClean="0"/>
              <a:t>Target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“</a:t>
            </a:r>
            <a:r>
              <a:rPr lang="ko-KR" altLang="en-US" sz="1200" dirty="0" smtClean="0"/>
              <a:t>한화생명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신용대출 여부는 </a:t>
            </a:r>
            <a:r>
              <a:rPr lang="ko-KR" altLang="en-US" sz="1200" dirty="0" err="1" smtClean="0"/>
              <a:t>타겟별로</a:t>
            </a:r>
            <a:r>
              <a:rPr lang="ko-KR" altLang="en-US" sz="1200" dirty="0" smtClean="0"/>
              <a:t> 큰 차이가 없었지만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신용 대출을 한 사람 기준으로 봤을 때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mean, median </a:t>
            </a:r>
            <a:r>
              <a:rPr lang="ko-KR" altLang="en-US" sz="1200" dirty="0" smtClean="0"/>
              <a:t>값의 차이가 컸음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2429" y="2507633"/>
            <a:ext cx="543385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&gt; summary(TOT_CRLN_AMT[which(TOT_CRLN_AMT!=0&amp;TARGET==0)])</a:t>
            </a:r>
          </a:p>
          <a:p>
            <a:r>
              <a:rPr lang="en-US" altLang="ko-KR" sz="1200" dirty="0"/>
              <a:t>     Min.   </a:t>
            </a:r>
            <a:r>
              <a:rPr lang="en-US" altLang="ko-KR" sz="1200" dirty="0" smtClean="0"/>
              <a:t>   1st </a:t>
            </a:r>
            <a:r>
              <a:rPr lang="en-US" altLang="ko-KR" sz="1200" dirty="0"/>
              <a:t>Qu</a:t>
            </a:r>
            <a:r>
              <a:rPr lang="en-US" altLang="ko-KR" sz="1200" b="1" dirty="0">
                <a:solidFill>
                  <a:schemeClr val="accent2"/>
                </a:solidFill>
              </a:rPr>
              <a:t>.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Median        </a:t>
            </a:r>
            <a:r>
              <a:rPr lang="en-US" altLang="ko-KR" sz="1200" b="1" dirty="0">
                <a:solidFill>
                  <a:schemeClr val="accent2"/>
                </a:solidFill>
              </a:rPr>
              <a:t>Mean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     </a:t>
            </a:r>
            <a:r>
              <a:rPr lang="en-US" altLang="ko-KR" sz="1200" dirty="0"/>
              <a:t>3rd Qu.      Max.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1000000   5000000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8,000,000    12,047,223    </a:t>
            </a:r>
            <a:r>
              <a:rPr lang="en-US" altLang="ko-KR" sz="1200" dirty="0" smtClean="0"/>
              <a:t>15000000   101000000 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2429" y="3972665"/>
            <a:ext cx="543385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&gt; summary(TOT_CRLN_AMT[which(TOT_CRLN_AMT!=0&amp;TARGET==1)])</a:t>
            </a:r>
          </a:p>
          <a:p>
            <a:r>
              <a:rPr lang="en-US" altLang="ko-KR" sz="1200" dirty="0" smtClean="0"/>
              <a:t>    Min.       1st Qu.   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Median       Mean         </a:t>
            </a:r>
            <a:r>
              <a:rPr lang="en-US" altLang="ko-KR" sz="1200" dirty="0" smtClean="0"/>
              <a:t>3rd Qu.        Max</a:t>
            </a:r>
          </a:p>
          <a:p>
            <a:r>
              <a:rPr lang="en-US" altLang="ko-KR" sz="1200" dirty="0" smtClean="0"/>
              <a:t>1.00e+06  </a:t>
            </a:r>
            <a:r>
              <a:rPr lang="en-US" altLang="ko-KR" sz="1200" dirty="0"/>
              <a:t>5.00e+06 </a:t>
            </a:r>
            <a:r>
              <a:rPr lang="en-US" altLang="ko-KR" sz="1200" dirty="0" smtClean="0"/>
              <a:t>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8.00e+06    1.22e+07    </a:t>
            </a:r>
            <a:r>
              <a:rPr lang="en-US" altLang="ko-KR" sz="1200" dirty="0" smtClean="0"/>
              <a:t>1.50e+07    1.01e+08 </a:t>
            </a:r>
            <a:endParaRPr lang="en-US" altLang="ko-KR" sz="12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339643" y="760367"/>
          <a:ext cx="2990037" cy="1567420"/>
        </p:xfrm>
        <a:graphic>
          <a:graphicData uri="http://schemas.openxmlformats.org/drawingml/2006/table">
            <a:tbl>
              <a:tblPr/>
              <a:tblGrid>
                <a:gridCol w="9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==0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!=0</a:t>
                      </a:r>
                      <a:endParaRPr lang="ko-KR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86565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0.902 – T0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기준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9381</a:t>
                      </a:r>
                      <a:endParaRPr lang="ko-KR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3837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0.895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450</a:t>
                      </a:r>
                      <a:endParaRPr lang="ko-KR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Total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90402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9831</a:t>
                      </a:r>
                      <a:endParaRPr lang="ko-KR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4941" y="2160274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            	</a:t>
            </a:r>
            <a:r>
              <a:rPr lang="en-US" altLang="ko-KR" sz="1050" dirty="0" smtClean="0"/>
              <a:t>#</a:t>
            </a:r>
            <a:r>
              <a:rPr lang="ko-KR" altLang="en-US" sz="1050" dirty="0" smtClean="0"/>
              <a:t>값이 </a:t>
            </a:r>
            <a:r>
              <a:rPr lang="en-US" altLang="ko-KR" sz="1050" dirty="0" smtClean="0"/>
              <a:t>0</a:t>
            </a:r>
            <a:r>
              <a:rPr lang="ko-KR" altLang="en-US" sz="1050" dirty="0" err="1" smtClean="0"/>
              <a:t>인것은</a:t>
            </a:r>
            <a:r>
              <a:rPr lang="ko-KR" altLang="en-US" sz="1050" dirty="0" smtClean="0"/>
              <a:t> 제외함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4941" y="3427019"/>
            <a:ext cx="471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 		</a:t>
            </a:r>
            <a:r>
              <a:rPr lang="en-US" altLang="ko-KR" sz="1050" dirty="0" smtClean="0"/>
              <a:t>#</a:t>
            </a:r>
            <a:r>
              <a:rPr lang="ko-KR" altLang="en-US" sz="1050" dirty="0"/>
              <a:t>값이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인것은</a:t>
            </a:r>
            <a:r>
              <a:rPr lang="ko-KR" altLang="en-US" sz="1050" dirty="0"/>
              <a:t> 제외함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496241" y="859159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31442" y="159231"/>
            <a:ext cx="4612638" cy="533661"/>
            <a:chOff x="175004" y="216983"/>
            <a:chExt cx="2891258" cy="533661"/>
          </a:xfrm>
        </p:grpSpPr>
        <p:sp>
          <p:nvSpPr>
            <p:cNvPr id="29" name="직사각형 28"/>
            <p:cNvSpPr/>
            <p:nvPr/>
          </p:nvSpPr>
          <p:spPr>
            <a:xfrm>
              <a:off x="347282" y="216983"/>
              <a:ext cx="271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27.  TOT_REPY_AMT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한화생명신용상환 </a:t>
              </a:r>
              <a:r>
                <a:rPr lang="ko-KR" altLang="en-US" sz="1400" dirty="0" smtClean="0"/>
                <a:t>금액</a:t>
              </a:r>
              <a:endParaRPr lang="ko-KR" altLang="en-US" sz="1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6471379" y="2141023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            	</a:t>
            </a:r>
            <a:r>
              <a:rPr lang="en-US" altLang="ko-KR" sz="1050" dirty="0" smtClean="0"/>
              <a:t>#</a:t>
            </a:r>
            <a:r>
              <a:rPr lang="ko-KR" altLang="en-US" sz="1050" dirty="0" smtClean="0"/>
              <a:t>값이 </a:t>
            </a:r>
            <a:r>
              <a:rPr lang="en-US" altLang="ko-KR" sz="1050" dirty="0" smtClean="0"/>
              <a:t>0</a:t>
            </a:r>
            <a:r>
              <a:rPr lang="ko-KR" altLang="en-US" sz="1050" dirty="0" err="1" smtClean="0"/>
              <a:t>인것은</a:t>
            </a:r>
            <a:r>
              <a:rPr lang="ko-KR" altLang="en-US" sz="1050" dirty="0" smtClean="0"/>
              <a:t> 제외함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471379" y="3407768"/>
            <a:ext cx="471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 		</a:t>
            </a:r>
            <a:r>
              <a:rPr lang="en-US" altLang="ko-KR" sz="1050" dirty="0" smtClean="0"/>
              <a:t>#</a:t>
            </a:r>
            <a:r>
              <a:rPr lang="ko-KR" altLang="en-US" sz="1050" dirty="0"/>
              <a:t>값이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인것은</a:t>
            </a:r>
            <a:r>
              <a:rPr lang="ko-KR" altLang="en-US" sz="1050" dirty="0"/>
              <a:t> 제외함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9003042" y="683267"/>
          <a:ext cx="2990037" cy="1399780"/>
        </p:xfrm>
        <a:graphic>
          <a:graphicData uri="http://schemas.openxmlformats.org/drawingml/2006/table">
            <a:tbl>
              <a:tblPr/>
              <a:tblGrid>
                <a:gridCol w="9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==0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!=0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87896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0.916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8050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3912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0.912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375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Total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91808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8425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68865" y="3970206"/>
            <a:ext cx="542421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&gt; summary(TOT_REPY_AMT[which(TOT_REPY_AMT</a:t>
            </a:r>
            <a:r>
              <a:rPr lang="en-US" altLang="ko-KR" sz="1200" dirty="0"/>
              <a:t>!=0&amp;TARGET==1)])</a:t>
            </a:r>
          </a:p>
          <a:p>
            <a:r>
              <a:rPr lang="en-US" altLang="ko-KR" sz="1200" dirty="0"/>
              <a:t>     Min.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1st Qu. </a:t>
            </a:r>
            <a:r>
              <a:rPr lang="en-US" altLang="ko-KR" sz="1200" dirty="0" smtClean="0"/>
              <a:t>    </a:t>
            </a:r>
            <a:r>
              <a:rPr lang="en-US" altLang="ko-KR" sz="1200" b="1" dirty="0">
                <a:solidFill>
                  <a:schemeClr val="accent2"/>
                </a:solidFill>
              </a:rPr>
              <a:t>Median  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</a:t>
            </a:r>
            <a:r>
              <a:rPr lang="en-US" altLang="ko-KR" sz="1200" b="1" dirty="0">
                <a:solidFill>
                  <a:schemeClr val="accent2"/>
                </a:solidFill>
              </a:rPr>
              <a:t>Mean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     </a:t>
            </a:r>
            <a:r>
              <a:rPr lang="en-US" altLang="ko-KR" sz="1200" dirty="0"/>
              <a:t>3rd Qu.      Max. </a:t>
            </a:r>
          </a:p>
          <a:p>
            <a:r>
              <a:rPr lang="en-US" altLang="ko-KR" sz="1200" dirty="0"/>
              <a:t>  1000000   4000000  </a:t>
            </a:r>
            <a:r>
              <a:rPr lang="en-US" altLang="ko-KR" sz="1200" b="1" dirty="0">
                <a:solidFill>
                  <a:schemeClr val="accent2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6,000,000   10,130,667   </a:t>
            </a:r>
            <a:r>
              <a:rPr lang="en-US" altLang="ko-KR" sz="1200" dirty="0"/>
              <a:t>10000000 </a:t>
            </a:r>
            <a:r>
              <a:rPr lang="en-US" altLang="ko-KR" sz="1200" dirty="0" smtClean="0"/>
              <a:t>   100000000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568866" y="2472628"/>
            <a:ext cx="542421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 summary(TOT_REPY_AMT[which(TOT_REPY_AMT</a:t>
            </a:r>
            <a:r>
              <a:rPr lang="en-US" altLang="ko-KR" sz="1200" dirty="0"/>
              <a:t>!=0&amp;TARGET==0)])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Min</a:t>
            </a:r>
            <a:r>
              <a:rPr lang="en-US" altLang="ko-KR" sz="1200" dirty="0"/>
              <a:t>.   </a:t>
            </a:r>
            <a:r>
              <a:rPr lang="en-US" altLang="ko-KR" sz="1200" dirty="0" smtClean="0"/>
              <a:t>   1st </a:t>
            </a:r>
            <a:r>
              <a:rPr lang="en-US" altLang="ko-KR" sz="1200" dirty="0"/>
              <a:t>Qu</a:t>
            </a:r>
            <a:r>
              <a:rPr lang="en-US" altLang="ko-KR" sz="1200" b="1" dirty="0">
                <a:solidFill>
                  <a:schemeClr val="accent2"/>
                </a:solidFill>
              </a:rPr>
              <a:t>.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   </a:t>
            </a:r>
            <a:r>
              <a:rPr lang="en-US" altLang="ko-KR" sz="1200" b="1" dirty="0">
                <a:solidFill>
                  <a:schemeClr val="accent2"/>
                </a:solidFill>
              </a:rPr>
              <a:t>Median 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Mean          </a:t>
            </a:r>
            <a:r>
              <a:rPr lang="en-US" altLang="ko-KR" sz="1200" dirty="0"/>
              <a:t>3rd Qu.  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Max. </a:t>
            </a:r>
          </a:p>
          <a:p>
            <a:r>
              <a:rPr lang="en-US" altLang="ko-KR" sz="1200" dirty="0"/>
              <a:t>  1000000   4000000  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6,000,000   10,372,174     </a:t>
            </a:r>
            <a:r>
              <a:rPr lang="en-US" altLang="ko-KR" sz="1200" dirty="0" smtClean="0"/>
              <a:t>12000000    101000000 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1442" y="5034385"/>
            <a:ext cx="616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TOT_REPY_AMT By </a:t>
            </a:r>
            <a:r>
              <a:rPr lang="en-US" altLang="ko-KR" sz="1200" b="1" dirty="0" smtClean="0"/>
              <a:t>Target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신용상환 금액 중 총 상환된 상환금액이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인 비율을 비슷함 </a:t>
            </a:r>
            <a:endParaRPr lang="en-US" altLang="ko-KR" sz="12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5977286" y="28876"/>
            <a:ext cx="4414" cy="6253747"/>
          </a:xfrm>
          <a:prstGeom prst="line">
            <a:avLst/>
          </a:prstGeom>
          <a:ln w="2222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6885" y="5771693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신용 대출 금액이 </a:t>
            </a:r>
            <a:r>
              <a:rPr lang="en-US" altLang="ko-KR" b="1" i="1" u="sng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이면 신용 상환 금액도 </a:t>
            </a:r>
            <a:r>
              <a:rPr lang="en-US" altLang="ko-KR" b="1" i="1" u="sng" dirty="0" smtClean="0">
                <a:solidFill>
                  <a:schemeClr val="accent2">
                    <a:lumMod val="75000"/>
                  </a:schemeClr>
                </a:solidFill>
              </a:rPr>
              <a:t>0 </a:t>
            </a:r>
            <a:r>
              <a:rPr lang="ko-KR" alt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임</a:t>
            </a:r>
            <a:r>
              <a:rPr lang="en-US" altLang="ko-KR" b="1" i="1" u="sng" dirty="0" smtClean="0">
                <a:solidFill>
                  <a:schemeClr val="accent2">
                    <a:lumMod val="75000"/>
                  </a:schemeClr>
                </a:solidFill>
              </a:rPr>
              <a:t>!!</a:t>
            </a:r>
            <a:endParaRPr lang="ko-KR" altLang="en-US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90657" y="3518"/>
            <a:ext cx="1463049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변수형태</a:t>
            </a:r>
            <a:r>
              <a:rPr lang="en-US" altLang="ko-KR" sz="1100" dirty="0" smtClean="0"/>
              <a:t>: Numeric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8296" y="-32302"/>
            <a:ext cx="1463049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변수형태</a:t>
            </a:r>
            <a:r>
              <a:rPr lang="en-US" altLang="ko-KR" sz="1100" dirty="0" smtClean="0"/>
              <a:t>: Numeric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99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680220" cy="533661"/>
            <a:chOff x="175004" y="216983"/>
            <a:chExt cx="2933620" cy="53366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761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26 X 27 </a:t>
              </a:r>
              <a:r>
                <a:rPr lang="ko-KR" altLang="en-US" sz="1400" dirty="0" smtClean="0"/>
                <a:t>한화생명 </a:t>
              </a:r>
              <a:r>
                <a:rPr lang="ko-KR" altLang="en-US" sz="1400" dirty="0"/>
                <a:t>신용대출 </a:t>
              </a:r>
              <a:r>
                <a:rPr lang="ko-KR" altLang="en-US" sz="1400" dirty="0" smtClean="0"/>
                <a:t>금액 </a:t>
              </a:r>
              <a:r>
                <a:rPr lang="en-US" altLang="ko-KR" sz="1400" dirty="0" smtClean="0"/>
                <a:t>X </a:t>
              </a:r>
              <a:r>
                <a:rPr lang="ko-KR" altLang="en-US" sz="1400" dirty="0" smtClean="0"/>
                <a:t>신용상환 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570150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  #0,1</a:t>
            </a:r>
            <a:r>
              <a:rPr lang="ko-KR" altLang="en-US" sz="1400" b="1" dirty="0" smtClean="0"/>
              <a:t>값 제외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4941" y="39130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Target1 summary #0,1</a:t>
            </a:r>
            <a:r>
              <a:rPr lang="ko-KR" altLang="en-US" sz="1400" b="1" dirty="0"/>
              <a:t>값 </a:t>
            </a:r>
            <a:r>
              <a:rPr lang="ko-KR" altLang="en-US" sz="1400" b="1" dirty="0" smtClean="0"/>
              <a:t>제외</a:t>
            </a:r>
            <a:r>
              <a:rPr lang="en-US" altLang="ko-KR" sz="1400" b="1" dirty="0" smtClean="0"/>
              <a:t>		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237684" y="907286"/>
          <a:ext cx="6957115" cy="1399780"/>
        </p:xfrm>
        <a:graphic>
          <a:graphicData uri="http://schemas.openxmlformats.org/drawingml/2006/table">
            <a:tbl>
              <a:tblPr/>
              <a:tblGrid>
                <a:gridCol w="139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신용상환</a:t>
                      </a:r>
                      <a:r>
                        <a:rPr lang="ko-KR" altLang="en-US" sz="1100" b="1" baseline="0" dirty="0" smtClean="0"/>
                        <a:t> 여부</a:t>
                      </a:r>
                      <a:endParaRPr lang="ko-KR" altLang="en-US" sz="11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P=0 (</a:t>
                      </a:r>
                      <a:r>
                        <a:rPr lang="ko-KR" altLang="en-US" sz="1100" b="1" dirty="0" smtClean="0"/>
                        <a:t>상환</a:t>
                      </a:r>
                      <a:r>
                        <a:rPr lang="en-US" altLang="ko-KR" sz="1100" b="1" dirty="0" smtClean="0"/>
                        <a:t>X)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0&lt; p</a:t>
                      </a:r>
                      <a:r>
                        <a:rPr lang="en-US" altLang="ko-KR" sz="1100" b="1" baseline="0" dirty="0" smtClean="0"/>
                        <a:t> &lt; 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P=1 (All </a:t>
                      </a:r>
                      <a:r>
                        <a:rPr lang="ko-KR" altLang="en-US" sz="1100" b="1" dirty="0" smtClean="0"/>
                        <a:t>상환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Total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1331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0.141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1759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(0.188)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6291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(0.67)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9381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Tg</a:t>
                      </a:r>
                      <a:r>
                        <a:rPr lang="en-US" altLang="ko-KR" sz="1100" b="1" baseline="0" dirty="0" smtClean="0"/>
                        <a:t> 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75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0.167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107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(0.24)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268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0.60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450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Total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1866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6559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9831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30072" y="201594"/>
            <a:ext cx="57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대상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신용 대출 금액이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0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이 아닌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즉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한화생명에서 신용대출 경험이 있는 고객들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) // 9831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명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802" y="3002584"/>
            <a:ext cx="6095198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&gt; summary(repay_t0[which(repay_t0!=0 &amp; repay_t0!=1)])</a:t>
            </a:r>
          </a:p>
          <a:p>
            <a:r>
              <a:rPr lang="en-US" altLang="ko-KR" sz="1400" dirty="0"/>
              <a:t>   Min. 1st Qu.  </a:t>
            </a:r>
            <a:r>
              <a:rPr lang="en-US" altLang="ko-KR" sz="1400" b="1" dirty="0">
                <a:solidFill>
                  <a:schemeClr val="accent2"/>
                </a:solidFill>
              </a:rPr>
              <a:t>Median    Mean</a:t>
            </a:r>
            <a:r>
              <a:rPr lang="en-US" altLang="ko-KR" sz="1400" dirty="0"/>
              <a:t> 3rd Qu.    Max. </a:t>
            </a:r>
          </a:p>
          <a:p>
            <a:r>
              <a:rPr lang="en-US" altLang="ko-KR" sz="1400" dirty="0"/>
              <a:t> 0.0100  0.3000  </a:t>
            </a:r>
            <a:r>
              <a:rPr lang="en-US" altLang="ko-KR" sz="1400" b="1" dirty="0">
                <a:solidFill>
                  <a:schemeClr val="accent2"/>
                </a:solidFill>
              </a:rPr>
              <a:t>0.5000  0.4868  </a:t>
            </a:r>
            <a:r>
              <a:rPr lang="en-US" altLang="ko-KR" sz="1400" dirty="0"/>
              <a:t>0.6667  0.9901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1802" y="4380785"/>
            <a:ext cx="6096000" cy="73866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ko-KR" sz="1400" dirty="0"/>
              <a:t>&gt; summary(repay_t1[which(repay_t1!=0 &amp; repay_t1!=1)])</a:t>
            </a:r>
          </a:p>
          <a:p>
            <a:r>
              <a:rPr lang="en-US" altLang="ko-KR" sz="1400" dirty="0"/>
              <a:t>   Min. 1st Qu.  </a:t>
            </a:r>
            <a:r>
              <a:rPr lang="en-US" altLang="ko-KR" sz="1400" b="1" dirty="0">
                <a:solidFill>
                  <a:schemeClr val="accent2"/>
                </a:solidFill>
              </a:rPr>
              <a:t>Median  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b="1" dirty="0">
                <a:solidFill>
                  <a:schemeClr val="accent2"/>
                </a:solidFill>
              </a:rPr>
              <a:t>Mean</a:t>
            </a:r>
            <a:r>
              <a:rPr lang="en-US" altLang="ko-KR" sz="1400" dirty="0"/>
              <a:t> 3rd Qu.    Max. </a:t>
            </a:r>
          </a:p>
          <a:p>
            <a:r>
              <a:rPr lang="en-US" altLang="ko-KR" sz="1400" dirty="0"/>
              <a:t>0.04762 </a:t>
            </a:r>
            <a:r>
              <a:rPr lang="en-US" altLang="ko-KR" sz="1400" dirty="0" smtClean="0"/>
              <a:t>0.20870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0.45455 0.45632 </a:t>
            </a:r>
            <a:r>
              <a:rPr lang="en-US" altLang="ko-KR" sz="1400" dirty="0" smtClean="0"/>
              <a:t>0.66667 0.94118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75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941" y="5389332"/>
            <a:ext cx="69383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CRLN_OVDU_RATE By </a:t>
            </a:r>
            <a:r>
              <a:rPr lang="en-US" altLang="ko-KR" sz="1600" b="1" dirty="0" smtClean="0"/>
              <a:t>Target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타겟을</a:t>
            </a:r>
            <a:r>
              <a:rPr lang="ko-KR" altLang="en-US" sz="1600" dirty="0" smtClean="0"/>
              <a:t> 비교했을 때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인 비율 비슷함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그래프로 봤을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비슷한 형태의 히스토그램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206502" cy="584775"/>
            <a:chOff x="175004" y="216983"/>
            <a:chExt cx="2636684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4644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28. </a:t>
              </a:r>
              <a:r>
                <a:rPr lang="en-US" altLang="ko-KR" b="1" dirty="0" smtClean="0"/>
                <a:t>CRLN_OVDU_RATE(</a:t>
              </a:r>
              <a:r>
                <a:rPr lang="en-US" altLang="ko-KR" b="1" dirty="0" err="1" smtClean="0"/>
                <a:t>rate+conti</a:t>
              </a:r>
              <a:r>
                <a:rPr lang="en-US" altLang="ko-KR" b="1" dirty="0" smtClean="0"/>
                <a:t>)</a:t>
              </a:r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신용대출연체율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555964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11" y="750644"/>
            <a:ext cx="5391427" cy="29384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58375" y="268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“0</a:t>
            </a:r>
            <a:r>
              <a:rPr lang="ko-KR" altLang="en-US" b="1" dirty="0" smtClean="0">
                <a:solidFill>
                  <a:schemeClr val="accent2"/>
                </a:solidFill>
              </a:rPr>
              <a:t>값 제외</a:t>
            </a:r>
            <a:r>
              <a:rPr lang="en-US" altLang="ko-KR" b="1" dirty="0" smtClean="0">
                <a:solidFill>
                  <a:schemeClr val="accent2"/>
                </a:solidFill>
              </a:rPr>
              <a:t>”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278" y="3770342"/>
            <a:ext cx="4398422" cy="29488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50492" y="23887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2799"/>
              </p:ext>
            </p:extLst>
          </p:nvPr>
        </p:nvGraphicFramePr>
        <p:xfrm>
          <a:off x="3305581" y="907273"/>
          <a:ext cx="2990037" cy="1645920"/>
        </p:xfrm>
        <a:graphic>
          <a:graphicData uri="http://schemas.openxmlformats.org/drawingml/2006/table">
            <a:tbl>
              <a:tblPr/>
              <a:tblGrid>
                <a:gridCol w="9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==0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!=0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Tg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90370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(0.942)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5576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Tg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4017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(0.937)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94387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5846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14941" y="4255201"/>
            <a:ext cx="561298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Min. 1st Qu. </a:t>
            </a:r>
            <a:r>
              <a:rPr lang="en-US" altLang="ko-KR" sz="1600" dirty="0" smtClean="0"/>
              <a:t>      </a:t>
            </a:r>
            <a:r>
              <a:rPr lang="en-US" altLang="ko-KR" sz="1600" b="1" dirty="0">
                <a:solidFill>
                  <a:schemeClr val="accent2"/>
                </a:solidFill>
              </a:rPr>
              <a:t>Median    Mean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</a:t>
            </a:r>
            <a:r>
              <a:rPr lang="en-US" altLang="ko-KR" sz="1600" dirty="0" smtClean="0"/>
              <a:t>3rd </a:t>
            </a:r>
            <a:r>
              <a:rPr lang="en-US" altLang="ko-KR" sz="1600" dirty="0"/>
              <a:t>Qu.    Max.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1.00   </a:t>
            </a:r>
            <a:r>
              <a:rPr lang="en-US" altLang="ko-KR" sz="1600" dirty="0"/>
              <a:t>19.00 </a:t>
            </a:r>
            <a:r>
              <a:rPr lang="en-US" altLang="ko-KR" sz="1600" dirty="0" smtClean="0"/>
              <a:t>      </a:t>
            </a:r>
            <a:r>
              <a:rPr lang="en-US" altLang="ko-KR" sz="1600" b="1" dirty="0">
                <a:solidFill>
                  <a:schemeClr val="accent2"/>
                </a:solidFill>
              </a:rPr>
              <a:t>40.50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  </a:t>
            </a:r>
            <a:r>
              <a:rPr lang="en-US" altLang="ko-KR" sz="1600" b="1" dirty="0">
                <a:solidFill>
                  <a:schemeClr val="accent2"/>
                </a:solidFill>
              </a:rPr>
              <a:t>43.94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 </a:t>
            </a:r>
            <a:r>
              <a:rPr lang="en-US" altLang="ko-KR" sz="1600" dirty="0" smtClean="0"/>
              <a:t>68.75  </a:t>
            </a:r>
            <a:r>
              <a:rPr lang="en-US" altLang="ko-KR" sz="1600" dirty="0"/>
              <a:t>100.00 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14941" y="2746670"/>
            <a:ext cx="5612982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 Min. 1st Qu.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chemeClr val="accent2"/>
                </a:solidFill>
              </a:rPr>
              <a:t>Median   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Mean    </a:t>
            </a:r>
            <a:r>
              <a:rPr lang="en-US" altLang="ko-KR" sz="1600" dirty="0"/>
              <a:t>3rd Qu.    Max.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1.00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19.00  </a:t>
            </a:r>
            <a:r>
              <a:rPr lang="en-US" altLang="ko-KR" sz="1600" dirty="0" smtClean="0"/>
              <a:t>         </a:t>
            </a:r>
            <a:r>
              <a:rPr lang="en-US" altLang="ko-KR" sz="1600" b="1" dirty="0">
                <a:solidFill>
                  <a:schemeClr val="accent2"/>
                </a:solidFill>
              </a:rPr>
              <a:t>40.00  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43.21      </a:t>
            </a:r>
            <a:r>
              <a:rPr lang="en-US" altLang="ko-KR" sz="1600" dirty="0" smtClean="0"/>
              <a:t>66.00  </a:t>
            </a:r>
            <a:r>
              <a:rPr lang="en-US" altLang="ko-KR" sz="1600" dirty="0"/>
              <a:t>100.00 </a:t>
            </a:r>
          </a:p>
        </p:txBody>
      </p:sp>
    </p:spTree>
    <p:extLst>
      <p:ext uri="{BB962C8B-B14F-4D97-AF65-F5344CB8AC3E}">
        <p14:creationId xmlns:p14="http://schemas.microsoft.com/office/powerpoint/2010/main" val="29692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37" y="288756"/>
            <a:ext cx="2245895" cy="52939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Question.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337" y="1074819"/>
            <a:ext cx="10331116" cy="206210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나이를 </a:t>
            </a:r>
            <a:r>
              <a:rPr lang="ko-KR" altLang="en-US" sz="1600" dirty="0"/>
              <a:t>기준으로 그룹을 나눠 변수 선택을 하면 다른 결과가 나올까</a:t>
            </a:r>
            <a:r>
              <a:rPr lang="en-US" altLang="ko-KR" sz="1600" dirty="0"/>
              <a:t>?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r>
              <a:rPr lang="en-US" altLang="ko-KR" sz="1600" dirty="0" smtClean="0"/>
              <a:t>2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</a:p>
          <a:p>
            <a:r>
              <a:rPr lang="en-US" altLang="ko-KR" sz="1600" dirty="0" smtClean="0"/>
              <a:t>4. </a:t>
            </a:r>
          </a:p>
          <a:p>
            <a:r>
              <a:rPr lang="en-US" altLang="ko-KR" sz="1600" dirty="0" smtClean="0"/>
              <a:t>5. 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6435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941" y="5389332"/>
            <a:ext cx="69383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CRLN_OVDU_RATE By </a:t>
            </a:r>
            <a:r>
              <a:rPr lang="en-US" altLang="ko-KR" sz="1600" b="1" dirty="0" smtClean="0"/>
              <a:t>Target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타겟을</a:t>
            </a:r>
            <a:r>
              <a:rPr lang="ko-KR" altLang="en-US" sz="1600" dirty="0" smtClean="0"/>
              <a:t> 비교했을 때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인 비율 비슷함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그래프로 봤을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비슷한 형태의 히스토그램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569229" cy="584775"/>
            <a:chOff x="175004" y="216983"/>
            <a:chExt cx="2864042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691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29. CRLN_30OVDU_RATE(</a:t>
              </a:r>
              <a:r>
                <a:rPr lang="en-US" altLang="ko-KR" b="1" dirty="0" err="1" smtClean="0"/>
                <a:t>rate+discre</a:t>
              </a:r>
              <a:r>
                <a:rPr lang="en-US" altLang="ko-KR" b="1" dirty="0" smtClean="0"/>
                <a:t>)</a:t>
              </a:r>
            </a:p>
            <a:p>
              <a:r>
                <a:rPr lang="en-US" altLang="ko-KR" sz="1400" dirty="0" smtClean="0"/>
                <a:t>: 30</a:t>
              </a:r>
              <a:r>
                <a:rPr lang="ko-KR" altLang="en-US" sz="1400" dirty="0" smtClean="0"/>
                <a:t>일 이내 </a:t>
              </a:r>
              <a:r>
                <a:rPr lang="ko-KR" altLang="en-US" sz="1400" dirty="0" err="1" smtClean="0"/>
                <a:t>신용대출연체율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555964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58375" y="268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“0</a:t>
            </a:r>
            <a:r>
              <a:rPr lang="ko-KR" altLang="en-US" b="1" dirty="0" smtClean="0">
                <a:solidFill>
                  <a:schemeClr val="accent2"/>
                </a:solidFill>
              </a:rPr>
              <a:t>값 제외</a:t>
            </a:r>
            <a:r>
              <a:rPr lang="en-US" altLang="ko-KR" b="1" dirty="0" smtClean="0">
                <a:solidFill>
                  <a:schemeClr val="accent2"/>
                </a:solidFill>
              </a:rPr>
              <a:t>”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78" y="3770342"/>
            <a:ext cx="4398422" cy="29488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25" y="1121203"/>
            <a:ext cx="5391427" cy="27509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6745" y="238876"/>
            <a:ext cx="22426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Numeric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2002"/>
              </p:ext>
            </p:extLst>
          </p:nvPr>
        </p:nvGraphicFramePr>
        <p:xfrm>
          <a:off x="2368331" y="734235"/>
          <a:ext cx="3493989" cy="1828800"/>
        </p:xfrm>
        <a:graphic>
          <a:graphicData uri="http://schemas.openxmlformats.org/drawingml/2006/table">
            <a:tbl>
              <a:tblPr/>
              <a:tblGrid>
                <a:gridCol w="116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170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==0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!=0</a:t>
                      </a:r>
                      <a:endParaRPr lang="ko-KR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Tg</a:t>
                      </a:r>
                      <a:r>
                        <a:rPr lang="en-US" altLang="ko-KR" sz="1600" b="1" baseline="0" dirty="0" smtClean="0"/>
                        <a:t> 0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95008</a:t>
                      </a: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(0.990)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938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Tg</a:t>
                      </a:r>
                      <a:r>
                        <a:rPr lang="en-US" altLang="ko-KR" sz="1600" b="1" baseline="0" dirty="0" smtClean="0"/>
                        <a:t> 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4222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(0.985)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65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Total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99230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9803" y="2808378"/>
            <a:ext cx="5622517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Min. 1st Qu. 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Median    Mean </a:t>
            </a:r>
            <a:r>
              <a:rPr lang="en-US" altLang="ko-KR" sz="1600" dirty="0" smtClean="0"/>
              <a:t>3rd Qu.    Max. </a:t>
            </a:r>
          </a:p>
          <a:p>
            <a:r>
              <a:rPr lang="en-US" altLang="ko-KR" sz="1600" dirty="0" smtClean="0"/>
              <a:t>   1.00    3.00 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14.00   22.71   </a:t>
            </a:r>
            <a:r>
              <a:rPr lang="en-US" altLang="ko-KR" sz="1600" dirty="0" smtClean="0"/>
              <a:t>39.00  100.00 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39803" y="4214416"/>
            <a:ext cx="5622517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 Min. 1st Qu.  </a:t>
            </a:r>
            <a:r>
              <a:rPr lang="en-US" altLang="ko-KR" sz="1600" b="1" dirty="0">
                <a:solidFill>
                  <a:schemeClr val="accent2"/>
                </a:solidFill>
              </a:rPr>
              <a:t>Median    Mean </a:t>
            </a:r>
            <a:r>
              <a:rPr lang="en-US" altLang="ko-KR" sz="1600" dirty="0"/>
              <a:t>3rd Qu.    Max. </a:t>
            </a:r>
          </a:p>
          <a:p>
            <a:r>
              <a:rPr lang="en-US" altLang="ko-KR" sz="1600" dirty="0"/>
              <a:t>   1.00    4.00</a:t>
            </a:r>
            <a:r>
              <a:rPr lang="en-US" altLang="ko-KR" sz="1600" b="1" dirty="0">
                <a:solidFill>
                  <a:schemeClr val="accent2"/>
                </a:solidFill>
              </a:rPr>
              <a:t>   14.00   19.68   </a:t>
            </a:r>
            <a:r>
              <a:rPr lang="en-US" altLang="ko-KR" sz="1600" dirty="0"/>
              <a:t>28.00  100.00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CUST_JOB_INCM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target0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target 1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quartile</a:t>
            </a:r>
            <a:r>
              <a:rPr lang="ko-KR" altLang="en-US" dirty="0" smtClean="0"/>
              <a:t> 분포 비슷하다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583592" cy="584775"/>
            <a:chOff x="175004" y="216983"/>
            <a:chExt cx="2873047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7007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30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LT1Y_CLOD_RATE(</a:t>
              </a:r>
              <a:r>
                <a:rPr lang="en-US" altLang="ko-KR" b="1" dirty="0" err="1" smtClean="0"/>
                <a:t>rate+discret</a:t>
              </a:r>
              <a:r>
                <a:rPr lang="en-US" altLang="ko-KR" b="1" dirty="0" smtClean="0"/>
                <a:t> 10)</a:t>
              </a:r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최근</a:t>
              </a:r>
              <a:r>
                <a:rPr lang="en-US" altLang="ko-KR" sz="1400" dirty="0" smtClean="0"/>
                <a:t>1</a:t>
              </a:r>
              <a:r>
                <a:rPr lang="ko-KR" altLang="en-US" sz="1400" dirty="0" err="1" smtClean="0"/>
                <a:t>년신용대출연체율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56" y="439413"/>
            <a:ext cx="6356759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2" y="3455895"/>
            <a:ext cx="4953053" cy="25562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8925" y="544551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summary(</a:t>
            </a:r>
            <a:r>
              <a:rPr lang="en-US" altLang="ko-KR" dirty="0" err="1"/>
              <a:t>data_set$HSHD_INFR_INCM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0    4800    6600    6922    9200   20000 </a:t>
            </a:r>
          </a:p>
          <a:p>
            <a:r>
              <a:rPr lang="en-US" altLang="ko-KR" dirty="0"/>
              <a:t>&gt; summary(data_0$HSHD_INFR_INCM)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0    4800    6700    6930    9200   20000 </a:t>
            </a:r>
          </a:p>
          <a:p>
            <a:r>
              <a:rPr lang="en-US" altLang="ko-KR" dirty="0"/>
              <a:t>&gt; summary(data_1$HSHD_INFR_INCM)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0    4600    6400    6750    8950   19900 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16142"/>
              </p:ext>
            </p:extLst>
          </p:nvPr>
        </p:nvGraphicFramePr>
        <p:xfrm>
          <a:off x="2811323" y="739288"/>
          <a:ext cx="2990037" cy="1828800"/>
        </p:xfrm>
        <a:graphic>
          <a:graphicData uri="http://schemas.openxmlformats.org/drawingml/2006/table">
            <a:tbl>
              <a:tblPr/>
              <a:tblGrid>
                <a:gridCol w="9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04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==0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!=0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Tg</a:t>
                      </a:r>
                      <a:r>
                        <a:rPr lang="en-US" altLang="ko-KR" sz="1600" b="1" baseline="0" dirty="0" smtClean="0"/>
                        <a:t> 0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95388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0.994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558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Tg</a:t>
                      </a:r>
                      <a:r>
                        <a:rPr lang="en-US" altLang="ko-KR" sz="1600" b="1" baseline="0" dirty="0" smtClean="0"/>
                        <a:t> 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4245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(0.990)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Total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99633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49852" y="4099764"/>
            <a:ext cx="5351508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Min. </a:t>
            </a:r>
            <a:r>
              <a:rPr lang="en-US" altLang="ko-KR" sz="1600" dirty="0" smtClean="0"/>
              <a:t>    1st </a:t>
            </a:r>
            <a:r>
              <a:rPr lang="en-US" altLang="ko-KR" sz="1600" dirty="0"/>
              <a:t>Qu</a:t>
            </a:r>
            <a:r>
              <a:rPr lang="en-US" altLang="ko-KR" sz="1600" b="1" dirty="0">
                <a:solidFill>
                  <a:schemeClr val="accent2"/>
                </a:solidFill>
              </a:rPr>
              <a:t>.  Median    Mean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 smtClean="0"/>
              <a:t>3rd </a:t>
            </a:r>
            <a:r>
              <a:rPr lang="en-US" altLang="ko-KR" sz="1600" dirty="0"/>
              <a:t>Qu.    Max. </a:t>
            </a:r>
          </a:p>
          <a:p>
            <a:r>
              <a:rPr lang="en-US" altLang="ko-KR" sz="1600" dirty="0" smtClean="0"/>
              <a:t>10.00     </a:t>
            </a:r>
            <a:r>
              <a:rPr lang="en-US" altLang="ko-KR" sz="1600" dirty="0"/>
              <a:t>10.00 </a:t>
            </a:r>
            <a:r>
              <a:rPr lang="en-US" altLang="ko-KR" sz="1600" dirty="0" smtClean="0"/>
              <a:t>    </a:t>
            </a:r>
            <a:r>
              <a:rPr lang="en-US" altLang="ko-KR" sz="1600" b="1" dirty="0">
                <a:solidFill>
                  <a:schemeClr val="accent2"/>
                </a:solidFill>
              </a:rPr>
              <a:t>20.00  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36.43     </a:t>
            </a:r>
            <a:r>
              <a:rPr lang="en-US" altLang="ko-KR" sz="1600" dirty="0"/>
              <a:t>57.50  100.00 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49852" y="2749112"/>
            <a:ext cx="5351508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Min</a:t>
            </a:r>
            <a:r>
              <a:rPr lang="en-US" altLang="ko-KR" sz="1600" dirty="0" smtClean="0"/>
              <a:t>.     </a:t>
            </a:r>
            <a:r>
              <a:rPr lang="en-US" altLang="ko-KR" sz="1600" dirty="0"/>
              <a:t>1st Qu</a:t>
            </a:r>
            <a:r>
              <a:rPr lang="en-US" altLang="ko-KR" sz="1600" b="1" dirty="0">
                <a:solidFill>
                  <a:schemeClr val="accent2"/>
                </a:solidFill>
              </a:rPr>
              <a:t>.  Median    Mean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3rd </a:t>
            </a:r>
            <a:r>
              <a:rPr lang="en-US" altLang="ko-KR" sz="1600" dirty="0"/>
              <a:t>Qu.    Max. </a:t>
            </a:r>
          </a:p>
          <a:p>
            <a:r>
              <a:rPr lang="en-US" altLang="ko-KR" sz="1600" dirty="0"/>
              <a:t>  10.00   10.00 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chemeClr val="accent2"/>
                </a:solidFill>
              </a:rPr>
              <a:t>20.00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</a:t>
            </a:r>
            <a:r>
              <a:rPr lang="en-US" altLang="ko-KR" sz="1600" b="1" dirty="0">
                <a:solidFill>
                  <a:schemeClr val="accent2"/>
                </a:solidFill>
              </a:rPr>
              <a:t>31.16   </a:t>
            </a:r>
            <a:r>
              <a:rPr lang="en-US" altLang="ko-KR" sz="1600" dirty="0"/>
              <a:t>40.00 </a:t>
            </a:r>
            <a:r>
              <a:rPr lang="en-US" altLang="ko-KR" sz="1600" dirty="0" smtClean="0"/>
              <a:t>    </a:t>
            </a:r>
            <a:r>
              <a:rPr lang="en-US" altLang="ko-KR" sz="1600" dirty="0"/>
              <a:t>100.00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22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5004" y="216983"/>
            <a:ext cx="3338508" cy="533661"/>
            <a:chOff x="175004" y="216983"/>
            <a:chExt cx="2092613" cy="53366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20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28X29X30 </a:t>
              </a:r>
              <a:r>
                <a:rPr lang="ko-KR" altLang="en-US" b="1" dirty="0" smtClean="0"/>
                <a:t>신용대출 </a:t>
              </a:r>
              <a:r>
                <a:rPr lang="ko-KR" altLang="en-US" b="1" dirty="0" err="1" smtClean="0"/>
                <a:t>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모서리가 둥근 직사각형 3"/>
          <p:cNvSpPr/>
          <p:nvPr/>
        </p:nvSpPr>
        <p:spPr>
          <a:xfrm>
            <a:off x="449852" y="1291850"/>
            <a:ext cx="4826000" cy="2632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#30 1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년연체경험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 </a:t>
            </a:r>
            <a:r>
              <a:rPr lang="en-US" altLang="ko-KR" sz="1400" dirty="0" smtClean="0">
                <a:solidFill>
                  <a:schemeClr val="tx1"/>
                </a:solidFill>
              </a:rPr>
              <a:t>⊃ #29 30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일경험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“30</a:t>
            </a:r>
            <a:r>
              <a:rPr lang="ko-KR" altLang="en-US" sz="1400" b="1" u="sng" dirty="0" smtClean="0">
                <a:solidFill>
                  <a:schemeClr val="accent2">
                    <a:lumMod val="50000"/>
                  </a:schemeClr>
                </a:solidFill>
              </a:rPr>
              <a:t>일 이내 연체경험이 있는 사람은 </a:t>
            </a:r>
            <a:endParaRPr lang="en-US" altLang="ko-KR" sz="14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sz="1400" b="1" u="sng" dirty="0" smtClean="0">
                <a:solidFill>
                  <a:schemeClr val="accent2">
                    <a:lumMod val="50000"/>
                  </a:schemeClr>
                </a:solidFill>
              </a:rPr>
              <a:t>년 이내에도 연체경험이 있음</a:t>
            </a:r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반례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명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82674" y="2440188"/>
          <a:ext cx="3705225" cy="1019810"/>
        </p:xfrm>
        <a:graphic>
          <a:graphicData uri="http://schemas.openxmlformats.org/drawingml/2006/table">
            <a:tbl>
              <a:tblPr/>
              <a:tblGrid>
                <a:gridCol w="111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94384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99230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94387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6861175" y="1291850"/>
            <a:ext cx="4826000" cy="2632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#28 </a:t>
            </a:r>
            <a:r>
              <a:rPr lang="ko-KR" altLang="en-US" sz="1400" dirty="0" smtClean="0">
                <a:solidFill>
                  <a:schemeClr val="tx1"/>
                </a:solidFill>
              </a:rPr>
              <a:t>연체경험</a:t>
            </a:r>
            <a:r>
              <a:rPr lang="en-US" altLang="ko-KR" sz="1400" dirty="0" smtClean="0">
                <a:solidFill>
                  <a:schemeClr val="tx1"/>
                </a:solidFill>
              </a:rPr>
              <a:t> ⊃ #30 1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년연체경험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1400" b="1" u="sng" dirty="0" smtClean="0">
                <a:solidFill>
                  <a:schemeClr val="accent2">
                    <a:lumMod val="50000"/>
                  </a:schemeClr>
                </a:solidFill>
              </a:rPr>
              <a:t> 연체경험이 있는 사람은 </a:t>
            </a:r>
            <a:endParaRPr lang="en-US" altLang="ko-KR" sz="14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sz="1400" b="1" u="sng" dirty="0" smtClean="0">
                <a:solidFill>
                  <a:schemeClr val="accent2">
                    <a:lumMod val="50000"/>
                  </a:schemeClr>
                </a:solidFill>
              </a:rPr>
              <a:t>년 이내에도 연체경험이 있음</a:t>
            </a:r>
            <a:r>
              <a:rPr lang="en-US" altLang="ko-KR" sz="1400" b="1" u="sng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607299" y="2525913"/>
          <a:ext cx="3705225" cy="1021766"/>
        </p:xfrm>
        <a:graphic>
          <a:graphicData uri="http://schemas.openxmlformats.org/drawingml/2006/table">
            <a:tbl>
              <a:tblPr/>
              <a:tblGrid>
                <a:gridCol w="111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연체경험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69495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73274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5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!=0 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경험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24892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94387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8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2428" y="4974466"/>
            <a:ext cx="498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CUST_JOB_INCM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target0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target 1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분포가 비슷하다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271501" cy="584775"/>
            <a:chOff x="175004" y="216983"/>
            <a:chExt cx="2050616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783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31X32. STRT_CRDT_GRAD</a:t>
              </a:r>
            </a:p>
            <a:p>
              <a:r>
                <a:rPr lang="ko-KR" altLang="en-US" sz="1400" b="1" dirty="0" smtClean="0"/>
                <a:t>최초신용등급 </a:t>
              </a:r>
              <a:r>
                <a:rPr lang="en-US" altLang="ko-KR" sz="1400" b="1" dirty="0" smtClean="0"/>
                <a:t>&amp; </a:t>
              </a:r>
              <a:r>
                <a:rPr lang="ko-KR" altLang="en-US" sz="1400" b="1" dirty="0" smtClean="0"/>
                <a:t>최근 신용등급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00859"/>
              </p:ext>
            </p:extLst>
          </p:nvPr>
        </p:nvGraphicFramePr>
        <p:xfrm>
          <a:off x="312428" y="958086"/>
          <a:ext cx="2619665" cy="306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5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31. STRT_CRDT_GRAD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96403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0.9622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0.9529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100233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95946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4287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1024" y="138416"/>
            <a:ext cx="199242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/>
              <a:t>(factor)</a:t>
            </a:r>
            <a:endParaRPr lang="ko-KR" altLang="en-US" dirty="0"/>
          </a:p>
          <a:p>
            <a:r>
              <a:rPr lang="en-US" altLang="ko-KR" dirty="0" smtClean="0"/>
              <a:t>0,1,…,7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63526"/>
              </p:ext>
            </p:extLst>
          </p:nvPr>
        </p:nvGraphicFramePr>
        <p:xfrm>
          <a:off x="3243549" y="1010230"/>
          <a:ext cx="2763550" cy="34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17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32. LTST_CRDT_GRAD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94960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0.9479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0.9349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1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1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100233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95946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4287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97600" y="1419136"/>
            <a:ext cx="60960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최초가 </a:t>
            </a:r>
            <a:r>
              <a:rPr lang="en-US" altLang="ko-KR" dirty="0" smtClean="0"/>
              <a:t>!=0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최초신용등급에서 </a:t>
            </a:r>
            <a:r>
              <a:rPr lang="ko-KR" altLang="en-US" dirty="0" err="1" smtClean="0"/>
              <a:t>최근신용등급</a:t>
            </a:r>
            <a:r>
              <a:rPr lang="ko-KR" altLang="en-US" dirty="0" smtClean="0"/>
              <a:t> 까지 얼마나 많은 비율로 변화했는지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Min</a:t>
            </a:r>
            <a:r>
              <a:rPr lang="en-US" altLang="ko-KR" dirty="0"/>
              <a:t>. 1st Qu.  Median    Mean 3rd Qu.    Max. </a:t>
            </a:r>
          </a:p>
          <a:p>
            <a:r>
              <a:rPr lang="en-US" altLang="ko-KR" dirty="0"/>
              <a:t>  0.000   1.000   1.333   1.535   1.750  10.000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최초가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인경우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0     </a:t>
            </a:r>
            <a:r>
              <a:rPr lang="en-US" altLang="ko-KR" dirty="0" smtClean="0"/>
              <a:t>1     </a:t>
            </a:r>
            <a:r>
              <a:rPr lang="en-US" altLang="ko-KR" dirty="0"/>
              <a:t>2     3     4     5     6     7     8     9    10 </a:t>
            </a:r>
          </a:p>
          <a:p>
            <a:r>
              <a:rPr lang="en-US" altLang="ko-KR" dirty="0"/>
              <a:t>94958(0.985)    20    44    43   148   239   379   239   161    74    98 </a:t>
            </a:r>
            <a:endParaRPr lang="ko-KR" altLang="en-US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대부분의 사람들이 </a:t>
            </a:r>
            <a:r>
              <a:rPr lang="en-US" altLang="ko-KR" dirty="0" smtClean="0">
                <a:sym typeface="Wingdings" panose="05000000000000000000" pitchFamily="2" charset="2"/>
              </a:rPr>
              <a:t>0 </a:t>
            </a:r>
            <a:r>
              <a:rPr lang="ko-KR" altLang="en-US" dirty="0" smtClean="0">
                <a:sym typeface="Wingdings" panose="05000000000000000000" pitchFamily="2" charset="2"/>
              </a:rPr>
              <a:t>을 유지했음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3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487185" cy="584775"/>
            <a:chOff x="175004" y="216983"/>
            <a:chExt cx="1499722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3274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33. </a:t>
              </a:r>
              <a:r>
                <a:rPr lang="en-US" altLang="ko-KR" b="1" dirty="0" smtClean="0"/>
                <a:t>PREM_OVDU_RATE(</a:t>
              </a:r>
              <a:r>
                <a:rPr lang="en-US" altLang="ko-KR" b="1" dirty="0" err="1" smtClean="0"/>
                <a:t>rate+conti</a:t>
              </a:r>
              <a:r>
                <a:rPr lang="en-US" altLang="ko-KR" b="1" dirty="0" smtClean="0"/>
                <a:t>)</a:t>
              </a:r>
            </a:p>
            <a:p>
              <a:r>
                <a:rPr lang="en-US" altLang="ko-KR" sz="1400" b="1" dirty="0" smtClean="0"/>
                <a:t>:</a:t>
              </a:r>
              <a:r>
                <a:rPr lang="ko-KR" altLang="en-US" sz="1400" b="1" dirty="0"/>
                <a:t> 보험료연체율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4941" y="1259664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/>
              <a:t>&gt; summary(PREM_OVDU_RATE)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0.00    0.00    3.00    8.01   10.00  100.00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618" y="3917560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/>
              <a:t>summary(PREM_OVDU_RATE[which(TARGET==1)])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0.00    0.00    5.00   11.11   15.00  100.00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618" y="2563035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&gt; summary(PREM_OVDU_RATE[which(TARGET==0)])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0.000   0.000   3.000   7.872  10.000 100.000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3100" y="138416"/>
            <a:ext cx="24203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/>
              <a:t>: </a:t>
            </a:r>
            <a:r>
              <a:rPr lang="en-US" altLang="ko-KR" dirty="0" smtClean="0"/>
              <a:t>numeric 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CUST_JOB_INCM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target0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target 1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quartile</a:t>
            </a:r>
            <a:r>
              <a:rPr lang="ko-KR" altLang="en-US" dirty="0" smtClean="0"/>
              <a:t> 분포 비슷하다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4665345" cy="584775"/>
            <a:chOff x="175004" y="216983"/>
            <a:chExt cx="2924294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7520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34. </a:t>
              </a:r>
              <a:r>
                <a:rPr lang="en-US" altLang="ko-KR" b="1" dirty="0" smtClean="0"/>
                <a:t>LT1Y_PEOD_RATE(</a:t>
              </a:r>
              <a:r>
                <a:rPr lang="en-US" altLang="ko-KR" b="1" dirty="0" err="1" smtClean="0"/>
                <a:t>rate+chr+discre</a:t>
              </a:r>
              <a:r>
                <a:rPr lang="en-US" altLang="ko-KR" b="1" dirty="0" smtClean="0"/>
                <a:t>)</a:t>
              </a:r>
            </a:p>
            <a:p>
              <a:r>
                <a:rPr lang="en-US" altLang="ko-KR" sz="1400" b="1" dirty="0" smtClean="0"/>
                <a:t>:</a:t>
              </a:r>
              <a:r>
                <a:rPr lang="ko-KR" altLang="en-US" sz="1400" b="1" dirty="0"/>
                <a:t> 최근</a:t>
              </a:r>
              <a:r>
                <a:rPr lang="en-US" altLang="ko-KR" sz="1400" b="1" dirty="0"/>
                <a:t>1</a:t>
              </a:r>
              <a:r>
                <a:rPr lang="ko-KR" altLang="en-US" sz="1400" b="1" dirty="0" err="1"/>
                <a:t>년보험료연체율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08" y="958400"/>
            <a:ext cx="6356759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82" y="3455895"/>
            <a:ext cx="4953053" cy="25562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8925" y="544551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summary(</a:t>
            </a:r>
            <a:r>
              <a:rPr lang="en-US" altLang="ko-KR" dirty="0" err="1"/>
              <a:t>data_set$HSHD_INFR_INCM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0    4800    6600    6922    9200   20000 </a:t>
            </a:r>
          </a:p>
          <a:p>
            <a:r>
              <a:rPr lang="en-US" altLang="ko-KR" dirty="0"/>
              <a:t>&gt; summary(data_0$HSHD_INFR_INCM)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0    4800    6700    6930    9200   20000 </a:t>
            </a:r>
          </a:p>
          <a:p>
            <a:r>
              <a:rPr lang="en-US" altLang="ko-KR" dirty="0"/>
              <a:t>&gt; summary(data_1$HSHD_INFR_INCM)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0    4600    6400    6750    8950   19900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30627" y="138416"/>
            <a:ext cx="275282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변수형태</a:t>
            </a:r>
            <a:r>
              <a:rPr lang="en-US" altLang="ko-KR" dirty="0" smtClean="0"/>
              <a:t>: Factor</a:t>
            </a:r>
          </a:p>
          <a:p>
            <a:r>
              <a:rPr lang="en-US" altLang="ko-KR" dirty="0" smtClean="0"/>
              <a:t>0, </a:t>
            </a:r>
            <a:r>
              <a:rPr lang="en-US" altLang="ko-KR" dirty="0"/>
              <a:t>10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…100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17" y="897148"/>
            <a:ext cx="7511128" cy="56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4" y="907286"/>
            <a:ext cx="729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 smtClean="0"/>
              <a:t>약관대출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보험상품을 담보로 받는 대출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 </a:t>
            </a:r>
            <a:r>
              <a:rPr lang="ko-KR" altLang="en-US" sz="1400" dirty="0" smtClean="0"/>
              <a:t>평균 </a:t>
            </a:r>
            <a:r>
              <a:rPr lang="ko-KR" altLang="en-US" sz="1400" dirty="0" err="1" smtClean="0"/>
              <a:t>약대율이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고객은 약관 대출자체를 받지 않은 고객으로 추정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전체의 </a:t>
            </a:r>
            <a:r>
              <a:rPr lang="en-US" altLang="ko-KR" sz="1400" dirty="0" smtClean="0"/>
              <a:t>77.8%)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35 ~ 38</a:t>
            </a:r>
            <a:r>
              <a:rPr lang="ko-KR" altLang="en-US" sz="1400" dirty="0" smtClean="0"/>
              <a:t>번 도메인은 함께 봐야 함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약대율</a:t>
            </a:r>
            <a:r>
              <a:rPr lang="ko-KR" altLang="en-US" sz="1400" dirty="0" smtClean="0"/>
              <a:t> 관련</a:t>
            </a:r>
            <a:r>
              <a:rPr lang="en-US" altLang="ko-KR" sz="1400" dirty="0" smtClean="0"/>
              <a:t>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6303434" cy="769441"/>
            <a:chOff x="175004" y="216983"/>
            <a:chExt cx="3951065" cy="76944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377878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35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AVG_STLN_RATE (</a:t>
              </a:r>
              <a:r>
                <a:rPr lang="ko-KR" altLang="en-US" b="1" dirty="0" smtClean="0"/>
                <a:t>평균 </a:t>
              </a:r>
              <a:r>
                <a:rPr lang="ko-KR" altLang="en-US" b="1" dirty="0" err="1" smtClean="0"/>
                <a:t>약대율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200" dirty="0" smtClean="0"/>
                <a:t>: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월별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약관 대출 가능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금액 중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약관 대출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받은 금액의 비율의 연중 평균 </a:t>
              </a:r>
              <a:endParaRPr lang="ko-KR" altLang="en-US" sz="1200" dirty="0"/>
            </a:p>
            <a:p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006003" y="4454219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평균 차이가 </a:t>
            </a:r>
            <a:r>
              <a:rPr lang="ko-KR" altLang="en-US" sz="1400" dirty="0" err="1" smtClean="0"/>
              <a:t>유의미</a:t>
            </a:r>
            <a:r>
              <a:rPr lang="ko-KR" altLang="en-US" sz="1400" dirty="0" smtClean="0"/>
              <a:t> 하다고 보임</a:t>
            </a:r>
            <a:endParaRPr lang="en-US" altLang="ko-KR" sz="14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97018" y="4459062"/>
          <a:ext cx="2120899" cy="2209800"/>
        </p:xfrm>
        <a:graphic>
          <a:graphicData uri="http://schemas.openxmlformats.org/drawingml/2006/table">
            <a:tbl>
              <a:tblPr/>
              <a:tblGrid>
                <a:gridCol w="33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 AVG_STLN_RATE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0.00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0.00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0.00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16.95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16.87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18.82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0.00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:100.00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76" y="3671958"/>
            <a:ext cx="4108058" cy="30810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487910" y="2561066"/>
            <a:ext cx="31938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평균 </a:t>
            </a:r>
            <a:r>
              <a:rPr lang="ko-KR" altLang="en-US" sz="1400" b="1" dirty="0" err="1" smtClean="0"/>
              <a:t>약대율의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hist</a:t>
            </a:r>
            <a:r>
              <a:rPr lang="en-US" altLang="ko-KR" sz="1400" b="1" dirty="0" smtClean="0"/>
              <a:t> (0</a:t>
            </a:r>
            <a:r>
              <a:rPr lang="ko-KR" altLang="en-US" sz="1400" b="1" dirty="0" smtClean="0"/>
              <a:t>제외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약관 대출을 받은 고객은 대부분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대출한도금액까지 대출받음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539488" y="986424"/>
            <a:ext cx="3849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범주화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변수타입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~_rate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도메인의 범주화가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0~ 100%</a:t>
            </a:r>
            <a:r>
              <a:rPr lang="en-US" altLang="ko-KR" sz="1400" dirty="0" smtClean="0"/>
              <a:t>/ 10</a:t>
            </a:r>
            <a:r>
              <a:rPr lang="ko-KR" altLang="en-US" sz="1400" dirty="0" smtClean="0"/>
              <a:t>미만</a:t>
            </a:r>
            <a:r>
              <a:rPr lang="en-US" altLang="ko-KR" sz="1400" dirty="0" smtClean="0"/>
              <a:t>,20</a:t>
            </a:r>
            <a:r>
              <a:rPr lang="ko-KR" altLang="en-US" sz="1400" dirty="0" smtClean="0"/>
              <a:t>미만</a:t>
            </a:r>
            <a:r>
              <a:rPr lang="en-US" altLang="ko-KR" sz="1400" dirty="0" smtClean="0"/>
              <a:t>…/~10,10~20...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으로 다양함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통일 필요</a:t>
            </a:r>
            <a:endParaRPr lang="en-US" altLang="ko-KR" sz="14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78663" y="2371418"/>
            <a:ext cx="5051011" cy="1762126"/>
            <a:chOff x="8009830" y="1490354"/>
            <a:chExt cx="5051011" cy="176212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r="84113"/>
            <a:stretch/>
          </p:blipFill>
          <p:spPr>
            <a:xfrm>
              <a:off x="8009830" y="1490354"/>
              <a:ext cx="1178805" cy="17621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rcRect l="49884"/>
            <a:stretch/>
          </p:blipFill>
          <p:spPr>
            <a:xfrm>
              <a:off x="9342227" y="1490355"/>
              <a:ext cx="3718614" cy="17621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1" name="TextBox 20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9188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약관 대출 가능 잔액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약관 대출 가능 금액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현재 대출 받은 금액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전체 중 약관 대출잔액이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고객이  </a:t>
            </a:r>
            <a:r>
              <a:rPr lang="en-US" altLang="ko-KR" sz="1400" dirty="0" smtClean="0"/>
              <a:t>80,709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이중 </a:t>
            </a:r>
            <a:r>
              <a:rPr lang="en-US" altLang="ko-KR" sz="1400" dirty="0" smtClean="0"/>
              <a:t>78033</a:t>
            </a:r>
            <a:r>
              <a:rPr lang="ko-KR" altLang="en-US" sz="1400" dirty="0" smtClean="0"/>
              <a:t>명은 대출 자체를 받지 않음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(</a:t>
            </a:r>
            <a:r>
              <a:rPr lang="ko-KR" altLang="en-US" sz="1400" dirty="0" smtClean="0"/>
              <a:t>나머지는 한화생명의 다른 대출을 받은 것으로 추정</a:t>
            </a:r>
            <a:r>
              <a:rPr lang="en-US" altLang="ko-KR" sz="1400" dirty="0" smtClean="0"/>
              <a:t>)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:  </a:t>
            </a:r>
            <a:r>
              <a:rPr lang="ko-KR" altLang="en-US" sz="1400" b="1" dirty="0" smtClean="0"/>
              <a:t>관측 값 </a:t>
            </a:r>
            <a:r>
              <a:rPr lang="en-US" altLang="ko-KR" sz="1400" b="1" dirty="0" smtClean="0"/>
              <a:t>‘0‘</a:t>
            </a:r>
            <a:r>
              <a:rPr lang="ko-KR" altLang="en-US" sz="1400" b="1" dirty="0" smtClean="0"/>
              <a:t>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갖는 고객 중 대출 받은 고객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대출가능 금액 </a:t>
            </a:r>
            <a:r>
              <a:rPr lang="en-US" altLang="ko-KR" sz="1400" b="1" dirty="0" smtClean="0"/>
              <a:t>100%</a:t>
            </a:r>
            <a:r>
              <a:rPr lang="ko-KR" altLang="en-US" sz="1400" b="1" dirty="0" smtClean="0"/>
              <a:t>인</a:t>
            </a:r>
            <a:r>
              <a:rPr lang="en-US" altLang="ko-KR" sz="1400" b="1" dirty="0" smtClean="0"/>
              <a:t>)/ </a:t>
            </a:r>
            <a:r>
              <a:rPr lang="ko-KR" altLang="en-US" sz="1400" b="1" dirty="0" smtClean="0"/>
              <a:t>대출 받지 않은 고객 구분 필요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6303434" cy="769441"/>
            <a:chOff x="175004" y="216983"/>
            <a:chExt cx="3951065" cy="769441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377878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36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STLN_REMN_AMT (</a:t>
              </a:r>
              <a:r>
                <a:rPr lang="ko-KR" altLang="en-US" b="1" dirty="0" smtClean="0"/>
                <a:t>약관 대출 가능 잔액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약관 대출 실행 외 가능 잔액</a:t>
              </a:r>
              <a:r>
                <a:rPr lang="en-US" altLang="ko-KR" sz="1200" dirty="0" smtClean="0"/>
                <a:t>* </a:t>
              </a:r>
              <a:endParaRPr lang="ko-KR" altLang="en-US" sz="1200" dirty="0"/>
            </a:p>
            <a:p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725921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평균 차이가 </a:t>
            </a:r>
            <a:r>
              <a:rPr lang="ko-KR" altLang="en-US" sz="1400" dirty="0" err="1" smtClean="0"/>
              <a:t>유의미</a:t>
            </a:r>
            <a:r>
              <a:rPr lang="ko-KR" altLang="en-US" sz="1400" dirty="0" smtClean="0"/>
              <a:t> 하다고 보임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79822" y="2725921"/>
            <a:ext cx="3193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약관 대출 가능 잔액 </a:t>
            </a:r>
            <a:r>
              <a:rPr lang="en-US" altLang="ko-KR" sz="1400" b="1" dirty="0" smtClean="0"/>
              <a:t>plot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극단 값 다수 존재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080886" y="2725921"/>
            <a:ext cx="3849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Hist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약관 대출 가능 잔액 </a:t>
            </a:r>
            <a:r>
              <a:rPr lang="en-US" altLang="ko-KR" sz="1400" b="1" dirty="0" smtClean="0"/>
              <a:t>(0 </a:t>
            </a:r>
            <a:r>
              <a:rPr lang="ko-KR" altLang="en-US" sz="1400" b="1" dirty="0" smtClean="0"/>
              <a:t>제외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왼쪽으로 치우친 </a:t>
            </a:r>
            <a:r>
              <a:rPr lang="en-US" altLang="ko-KR" sz="1400" dirty="0" err="1" smtClean="0"/>
              <a:t>hist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89" y="3418418"/>
            <a:ext cx="3614793" cy="2711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02553" y="3577040"/>
            <a:ext cx="3348375" cy="374811"/>
          </a:xfrm>
          <a:prstGeom prst="rect">
            <a:avLst/>
          </a:prstGeom>
          <a:noFill/>
          <a:ln w="28575"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18802" y="3577040"/>
          <a:ext cx="1981200" cy="2209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 STLN_REMN_AMT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1603045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1593042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1826919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:101000000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112" y="3464585"/>
            <a:ext cx="4033096" cy="3024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2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73" y="3141420"/>
            <a:ext cx="3824526" cy="28683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9803" y="907286"/>
            <a:ext cx="6566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데이터 산출일 기준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년간 약관대출 금액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전체 중 약관 대출잔액이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고객이  </a:t>
            </a:r>
            <a:r>
              <a:rPr lang="en-US" altLang="ko-KR" sz="1400" dirty="0" smtClean="0"/>
              <a:t>89,417</a:t>
            </a:r>
            <a:r>
              <a:rPr lang="ko-KR" altLang="en-US" sz="1400" dirty="0" smtClean="0"/>
              <a:t>명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 0</a:t>
            </a:r>
            <a:r>
              <a:rPr lang="ko-KR" altLang="en-US" sz="1400" dirty="0" smtClean="0"/>
              <a:t>을 가진 값이 많아 대출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미대출</a:t>
            </a:r>
            <a:r>
              <a:rPr lang="ko-KR" altLang="en-US" sz="1400" dirty="0" smtClean="0"/>
              <a:t> 파생변수 생성 필요</a:t>
            </a:r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6303434" cy="553998"/>
            <a:chOff x="175004" y="216983"/>
            <a:chExt cx="3951065" cy="553998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37787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37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LT1Y_STLN_AMT (</a:t>
              </a:r>
              <a:r>
                <a:rPr lang="ko-KR" altLang="en-US" b="1" dirty="0" smtClean="0"/>
                <a:t>최근 </a:t>
              </a:r>
              <a:r>
                <a:rPr lang="en-US" altLang="ko-KR" b="1" dirty="0" smtClean="0"/>
                <a:t>1</a:t>
              </a:r>
              <a:r>
                <a:rPr lang="ko-KR" altLang="en-US" b="1" dirty="0" smtClean="0"/>
                <a:t>년 약대 금액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최근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년 약관대출 연체 경험월수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최근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년 약관 대출월수 </a:t>
              </a:r>
              <a:r>
                <a:rPr lang="en-US" altLang="ko-KR" sz="1200" dirty="0" smtClean="0"/>
                <a:t>*100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최근 데이터는 차이가 보이지 않음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79822" y="2448923"/>
            <a:ext cx="3193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약관 대출 가능 잔액 </a:t>
            </a:r>
            <a:r>
              <a:rPr lang="en-US" altLang="ko-KR" sz="1400" b="1" dirty="0" smtClean="0"/>
              <a:t>plot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극단 값 다수 존재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02553" y="3300042"/>
            <a:ext cx="3348375" cy="374811"/>
          </a:xfrm>
          <a:prstGeom prst="rect">
            <a:avLst/>
          </a:prstGeom>
          <a:noFill/>
          <a:ln w="28575"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08" y="3187587"/>
            <a:ext cx="4347693" cy="32607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83532" y="2448923"/>
            <a:ext cx="3849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Hist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최근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년 약대 금액 </a:t>
            </a:r>
            <a:r>
              <a:rPr lang="en-US" altLang="ko-KR" sz="1400" b="1" dirty="0" smtClean="0"/>
              <a:t>(0 </a:t>
            </a:r>
            <a:r>
              <a:rPr lang="ko-KR" altLang="en-US" sz="1400" b="1" dirty="0" smtClean="0"/>
              <a:t>제외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왼쪽으로 치우친 </a:t>
            </a:r>
            <a:r>
              <a:rPr lang="en-US" altLang="ko-KR" sz="1400" dirty="0" err="1" smtClean="0"/>
              <a:t>hist</a:t>
            </a:r>
            <a:endParaRPr lang="en-US" altLang="ko-KR" sz="1400" dirty="0" smtClean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20513" y="3300042"/>
          <a:ext cx="1943100" cy="2209800"/>
        </p:xfrm>
        <a:graphic>
          <a:graphicData uri="http://schemas.openxmlformats.org/drawingml/2006/table">
            <a:tbl>
              <a:tblPr/>
              <a:tblGrid>
                <a:gridCol w="34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 LT1Y_STLN_AMT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 927579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 926469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 952414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:101000000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BNK_LNIF_CNT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</a:t>
            </a:r>
            <a:r>
              <a:rPr lang="ko-KR" altLang="en-US" dirty="0" smtClean="0"/>
              <a:t> 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중앙값건수가 더 낮음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255152" cy="584775"/>
            <a:chOff x="175004" y="216983"/>
            <a:chExt cx="2040367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680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2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BNK_LNIF_CNT 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총 건수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은행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75004" y="1380846"/>
            <a:ext cx="529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summary(</a:t>
            </a:r>
            <a:r>
              <a:rPr lang="en-US" altLang="ko-KR" sz="1600" dirty="0" err="1" smtClean="0"/>
              <a:t>data_set$BNK_LNIF_CNT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Min. 1st Qu. Median Mean 3rd Qu. Max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0.0000 0.0000 1.0000 0.8402 1.0000 5.0000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1" y="389060"/>
            <a:ext cx="5327101" cy="328227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5004" y="259412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summary(data_0$BNK_LNIF_CNT)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0.0000 0.0000 1.0000 0.8538 1.0000 5.0000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5004" y="386568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summary(data_1$BNK_LNIF_CNT)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0.0000 0.0000 0.0000 0.5363 1.0000 5.0000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94" y="3865688"/>
            <a:ext cx="4511310" cy="2779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91910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9841" y="222853"/>
            <a:ext cx="160528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0,1,2,3,4,5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4" y="907286"/>
            <a:ext cx="7377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데이터 산출일 기준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약대 금액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전체 중 약관 대출잔액이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고객이  </a:t>
            </a:r>
            <a:r>
              <a:rPr lang="en-US" altLang="ko-KR" sz="1400" dirty="0" smtClean="0"/>
              <a:t>89,417</a:t>
            </a:r>
            <a:r>
              <a:rPr lang="ko-KR" altLang="en-US" sz="1400" dirty="0" smtClean="0"/>
              <a:t>명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0</a:t>
            </a:r>
            <a:r>
              <a:rPr lang="ko-KR" altLang="en-US" sz="1400" dirty="0" smtClean="0"/>
              <a:t>을 가진 값이 극단적으로 많아 최근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년 약관 </a:t>
            </a:r>
            <a:r>
              <a:rPr lang="ko-KR" altLang="en-US" sz="1400" dirty="0" err="1" smtClean="0"/>
              <a:t>미대출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대출로 파생변수 필요할 듯</a:t>
            </a:r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6303434" cy="553998"/>
            <a:chOff x="175004" y="216983"/>
            <a:chExt cx="3951065" cy="553998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37787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38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LT1Y_SLOD_RATE (</a:t>
              </a:r>
              <a:r>
                <a:rPr lang="ko-KR" altLang="en-US" b="1" dirty="0" smtClean="0"/>
                <a:t>최근 </a:t>
              </a:r>
              <a:r>
                <a:rPr lang="en-US" altLang="ko-KR" b="1" dirty="0" smtClean="0"/>
                <a:t>1</a:t>
              </a:r>
              <a:r>
                <a:rPr lang="ko-KR" altLang="en-US" b="1" dirty="0" smtClean="0"/>
                <a:t>년 약대 </a:t>
              </a:r>
              <a:r>
                <a:rPr lang="ko-KR" altLang="en-US" b="1" dirty="0" err="1" smtClean="0"/>
                <a:t>연체율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최근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년 약관대출 연체 경험월수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최근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년 약관 대출월수 </a:t>
              </a:r>
              <a:r>
                <a:rPr lang="en-US" altLang="ko-KR" sz="1200" dirty="0" smtClean="0"/>
                <a:t>*100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평균차이가 매우 큼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948833" y="2448923"/>
            <a:ext cx="3849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Hist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최근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년 약대 </a:t>
            </a:r>
            <a:r>
              <a:rPr lang="ko-KR" altLang="en-US" sz="1400" b="1" dirty="0" err="1" smtClean="0"/>
              <a:t>연체율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( 0 </a:t>
            </a:r>
            <a:r>
              <a:rPr lang="ko-KR" altLang="en-US" sz="1400" b="1" dirty="0" smtClean="0"/>
              <a:t>제외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왼쪽으로 치우친 </a:t>
            </a:r>
            <a:r>
              <a:rPr lang="en-US" altLang="ko-KR" sz="1400" dirty="0" err="1" smtClean="0"/>
              <a:t>hist</a:t>
            </a:r>
            <a:endParaRPr lang="en-US" altLang="ko-KR" sz="14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7408" y="3300042"/>
          <a:ext cx="2247899" cy="2209800"/>
        </p:xfrm>
        <a:graphic>
          <a:graphicData uri="http://schemas.openxmlformats.org/drawingml/2006/table">
            <a:tbl>
              <a:tblPr/>
              <a:tblGrid>
                <a:gridCol w="344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 LT1Y_SLOD_RATE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2.584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2.545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3.473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83955" y="907286"/>
            <a:ext cx="3849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범주화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변수타입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~_rate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도메인의 변수 타입이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0~ 100%/ 10</a:t>
            </a:r>
            <a:r>
              <a:rPr lang="ko-KR" altLang="en-US" sz="1400" dirty="0" smtClean="0"/>
              <a:t>미만</a:t>
            </a:r>
            <a:r>
              <a:rPr lang="en-US" altLang="ko-KR" sz="1400" dirty="0" smtClean="0"/>
              <a:t>,20</a:t>
            </a:r>
            <a:r>
              <a:rPr lang="ko-KR" altLang="en-US" sz="1400" dirty="0" smtClean="0"/>
              <a:t>미만</a:t>
            </a:r>
            <a:r>
              <a:rPr lang="en-US" altLang="ko-KR" sz="1400" dirty="0" smtClean="0"/>
              <a:t>…/</a:t>
            </a:r>
            <a:r>
              <a:rPr lang="en-US" altLang="ko-KR" sz="1400" b="1" dirty="0" smtClean="0"/>
              <a:t>~10,10~20...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으로 다양함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통일 필요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73" y="3187587"/>
            <a:ext cx="3970951" cy="297821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17126" y="3990560"/>
            <a:ext cx="455894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800A4"/>
                </a:solidFill>
                <a:effectLst/>
                <a:latin typeface="Lucida Console" panose="020B0609040504020204" pitchFamily="49" charset="0"/>
              </a:rPr>
              <a:t>sum(data_set[which(data_set$LT1Y_SLOD_RATE != 0),1])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800A4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C800A4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 dirty="0" smtClean="0">
                <a:solidFill>
                  <a:srgbClr val="C800A4"/>
                </a:solidFill>
                <a:latin typeface="Lucida Console" panose="020B0609040504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800A4"/>
                </a:solidFill>
                <a:effectLst/>
                <a:latin typeface="Lucida Console" panose="020B0609040504020204" pitchFamily="49" charset="0"/>
              </a:rPr>
              <a:t>/length(data_set[which(data_set$LT1Y_SLOD_RATE != 0),1])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800A4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0.05165034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800A4"/>
                </a:solidFill>
                <a:effectLst/>
                <a:latin typeface="Lucida Console" panose="020B0609040504020204" pitchFamily="49" charset="0"/>
              </a:rPr>
              <a:t>sum(data_set[which(data_set$LT1Y_SLOD_RATE == 0),1])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800A4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C800A4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 dirty="0" smtClean="0">
                <a:solidFill>
                  <a:srgbClr val="C800A4"/>
                </a:solidFill>
                <a:latin typeface="Lucida Console" panose="020B0609040504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800A4"/>
                </a:solidFill>
                <a:effectLst/>
                <a:latin typeface="Lucida Console" panose="020B0609040504020204" pitchFamily="49" charset="0"/>
              </a:rPr>
              <a:t>/length(data_set[which(data_set$LT1Y_SLOD_RATE == 0),1])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800A4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0.04172983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800A4"/>
                </a:solidFill>
                <a:effectLst/>
                <a:latin typeface="Lucida Console" panose="020B0609040504020204" pitchFamily="49" charset="0"/>
              </a:rPr>
              <a:t>sum(data_set[,1])/length(data_set[,1])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C800A4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0.04277035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17126" y="2448923"/>
            <a:ext cx="3849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약대 </a:t>
            </a:r>
            <a:r>
              <a:rPr lang="ko-KR" altLang="en-US" sz="1400" b="1" dirty="0" err="1" smtClean="0"/>
              <a:t>연체율</a:t>
            </a:r>
            <a:r>
              <a:rPr lang="ko-KR" altLang="en-US" sz="1400" b="1" dirty="0" smtClean="0"/>
              <a:t> 대비 연체여부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:  </a:t>
            </a:r>
            <a:r>
              <a:rPr lang="ko-KR" altLang="en-US" sz="1400" dirty="0" smtClean="0"/>
              <a:t>전체 고객 </a:t>
            </a:r>
            <a:r>
              <a:rPr lang="ko-KR" altLang="en-US" sz="1400" dirty="0" err="1" smtClean="0"/>
              <a:t>연체율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4.27%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약관 대출이 있는 고객 </a:t>
            </a:r>
            <a:r>
              <a:rPr lang="ko-KR" altLang="en-US" sz="1400" dirty="0" err="1" smtClean="0"/>
              <a:t>연체율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5.16%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약관 대출이 없는 고객 </a:t>
            </a:r>
            <a:r>
              <a:rPr lang="ko-KR" altLang="en-US" sz="1400" dirty="0" err="1" smtClean="0"/>
              <a:t>연체율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4.17%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35349" y="142851"/>
            <a:ext cx="22426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로 통일 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4" y="907286"/>
            <a:ext cx="707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보장성</a:t>
            </a:r>
            <a:r>
              <a:rPr lang="ko-KR" altLang="en-US" sz="1400" dirty="0" smtClean="0"/>
              <a:t> 상품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의 월 납 환산 보험료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(</a:t>
            </a:r>
            <a:r>
              <a:rPr lang="ko-KR" altLang="en-US" sz="1400" dirty="0" err="1" smtClean="0"/>
              <a:t>일시납</a:t>
            </a:r>
            <a:r>
              <a:rPr lang="ko-KR" altLang="en-US" sz="1400" dirty="0" smtClean="0"/>
              <a:t> 제외</a:t>
            </a:r>
            <a:r>
              <a:rPr lang="en-US" altLang="ko-KR" sz="1400" dirty="0" smtClean="0"/>
              <a:t>) -&gt; </a:t>
            </a:r>
            <a:r>
              <a:rPr lang="ko-KR" altLang="en-US" sz="1400" dirty="0" smtClean="0"/>
              <a:t>질문 해야 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41</a:t>
            </a:r>
            <a:r>
              <a:rPr lang="ko-KR" altLang="en-US" sz="1400" dirty="0" smtClean="0"/>
              <a:t>번 가구연금 저축상품과 </a:t>
            </a:r>
            <a:r>
              <a:rPr lang="en-US" altLang="ko-KR" sz="1400" b="1" dirty="0" smtClean="0"/>
              <a:t>COR 0.81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941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평균 차이 유 의미</a:t>
            </a: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9852" y="3273109"/>
          <a:ext cx="2209801" cy="2209800"/>
        </p:xfrm>
        <a:graphic>
          <a:graphicData uri="http://schemas.openxmlformats.org/drawingml/2006/table">
            <a:tbl>
              <a:tblPr/>
              <a:tblGrid>
                <a:gridCol w="44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 GDINS_MON_PREM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50000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127653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126893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144661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160000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:4000000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75004" y="216983"/>
            <a:ext cx="9903640" cy="584775"/>
            <a:chOff x="175004" y="216983"/>
            <a:chExt cx="6207716" cy="584775"/>
          </a:xfrm>
        </p:grpSpPr>
        <p:sp>
          <p:nvSpPr>
            <p:cNvPr id="21" name="직사각형 20"/>
            <p:cNvSpPr/>
            <p:nvPr/>
          </p:nvSpPr>
          <p:spPr>
            <a:xfrm>
              <a:off x="347282" y="216983"/>
              <a:ext cx="18630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39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GDINS_MON_PREM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非 연금 저축상품 월 납입 보험료</a:t>
              </a:r>
              <a:endParaRPr lang="ko-KR" altLang="en-US" sz="1400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4279513" y="216983"/>
              <a:ext cx="21032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4</a:t>
              </a:r>
              <a:r>
                <a:rPr lang="en-US" altLang="ko-KR" b="1" dirty="0" smtClean="0"/>
                <a:t>1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FMLY_GDINS_PREM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非 가계 연금 저축상품 월 납입 보험료</a:t>
              </a:r>
              <a:endParaRPr lang="ko-KR" altLang="en-US" sz="14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772326" y="10639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ko-KR" altLang="en-US" sz="1200" dirty="0" err="1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보장성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보험</a:t>
            </a:r>
            <a:endParaRPr lang="en-US" altLang="ko-KR" sz="1200" dirty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가입자의 연령 건강상태 등을 종합적으로 분석해 보험료가 책정되는 만큼 일정 이율을 의무적으로 보장하는 보험</a:t>
            </a:r>
            <a:endParaRPr lang="ko-KR" altLang="en-US" sz="1200" dirty="0"/>
          </a:p>
          <a:p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ko-KR" altLang="en-US" sz="1200" dirty="0" err="1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저축성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보험</a:t>
            </a:r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상해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종신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실손 등 미래의 사고를 보장하기 위해 설계된 상품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저축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 err="1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변액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등 목돈 마련 등을 위해 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만들어진 보험</a:t>
            </a:r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263469" y="3273109"/>
          <a:ext cx="2120899" cy="2209800"/>
        </p:xfrm>
        <a:graphic>
          <a:graphicData uri="http://schemas.openxmlformats.org/drawingml/2006/table">
            <a:tbl>
              <a:tblPr/>
              <a:tblGrid>
                <a:gridCol w="33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 FMLY_GDINS_MNPREM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80000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184012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183271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200585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230000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:4000000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19916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plot 39~41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30" y="2818255"/>
            <a:ext cx="5080396" cy="3810297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 flipV="1">
            <a:off x="6276620" y="3273109"/>
            <a:ext cx="4371060" cy="2829560"/>
          </a:xfrm>
          <a:prstGeom prst="line">
            <a:avLst/>
          </a:prstGeom>
          <a:ln w="38100">
            <a:solidFill>
              <a:srgbClr val="006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448390" y="268098"/>
            <a:ext cx="274848" cy="482546"/>
          </a:xfrm>
          <a:prstGeom prst="rect">
            <a:avLst/>
          </a:prstGeom>
          <a:solidFill>
            <a:srgbClr val="006D7E"/>
          </a:solidFill>
          <a:ln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48390" y="608208"/>
            <a:ext cx="274848" cy="142436"/>
          </a:xfrm>
          <a:prstGeom prst="rect">
            <a:avLst/>
          </a:prstGeom>
          <a:solidFill>
            <a:srgbClr val="FFFE6D"/>
          </a:solidFill>
          <a:ln>
            <a:solidFill>
              <a:srgbClr val="FFF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4" y="907286"/>
            <a:ext cx="707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저축성</a:t>
            </a:r>
            <a:r>
              <a:rPr lang="ko-KR" altLang="en-US" sz="1400" dirty="0" smtClean="0"/>
              <a:t> 상품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의 월 납 환산 보험료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(</a:t>
            </a:r>
            <a:r>
              <a:rPr lang="ko-KR" altLang="en-US" sz="1400" dirty="0" err="1" smtClean="0"/>
              <a:t>일시납</a:t>
            </a:r>
            <a:r>
              <a:rPr lang="ko-KR" altLang="en-US" sz="1400" dirty="0" smtClean="0"/>
              <a:t> 제외</a:t>
            </a:r>
            <a:r>
              <a:rPr lang="en-US" altLang="ko-KR" sz="1400" dirty="0" smtClean="0"/>
              <a:t>) -&gt; </a:t>
            </a:r>
            <a:r>
              <a:rPr lang="ko-KR" altLang="en-US" sz="1400" dirty="0" smtClean="0"/>
              <a:t>질문 해야 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42</a:t>
            </a:r>
            <a:r>
              <a:rPr lang="ko-KR" altLang="en-US" sz="1400" dirty="0" smtClean="0"/>
              <a:t>번 가구연금 저축상품과 </a:t>
            </a:r>
            <a:r>
              <a:rPr lang="en-US" altLang="ko-KR" sz="1400" b="1" dirty="0" smtClean="0"/>
              <a:t>COR 0.82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941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 </a:t>
            </a:r>
            <a:r>
              <a:rPr lang="ko-KR" altLang="en-US" sz="1400" dirty="0" smtClean="0"/>
              <a:t>평균 차이 유 의미</a:t>
            </a:r>
            <a:endParaRPr lang="en-US" altLang="ko-KR" sz="14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175004" y="216983"/>
            <a:ext cx="3083502" cy="584775"/>
            <a:chOff x="175004" y="216983"/>
            <a:chExt cx="1932775" cy="584775"/>
          </a:xfrm>
        </p:grpSpPr>
        <p:sp>
          <p:nvSpPr>
            <p:cNvPr id="21" name="직사각형 20"/>
            <p:cNvSpPr/>
            <p:nvPr/>
          </p:nvSpPr>
          <p:spPr>
            <a:xfrm>
              <a:off x="347282" y="216983"/>
              <a:ext cx="17604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40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err="1" smtClean="0"/>
                <a:t>Svins_MON_PREM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연금 저축상품 월 납입 보험료</a:t>
              </a:r>
              <a:endParaRPr lang="ko-KR" altLang="en-US" sz="1400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4772326" y="10639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ko-KR" altLang="en-US" sz="1200" dirty="0" err="1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보장성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보험</a:t>
            </a:r>
            <a:endParaRPr lang="en-US" altLang="ko-KR" sz="1200" dirty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가입자의 연령 건강상태 등을 종합적으로 분석해 보험료가 책정되는 만큼 일정 이율을 의무적으로 보장하는 보험</a:t>
            </a:r>
            <a:endParaRPr lang="ko-KR" altLang="en-US" sz="1200" dirty="0"/>
          </a:p>
          <a:p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ko-KR" altLang="en-US" sz="1200" dirty="0" err="1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저축성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보험</a:t>
            </a:r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상해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종신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실손 등 미래의 사고를 보장하기 위해 설계된 상품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저축</a:t>
            </a:r>
            <a:r>
              <a:rPr lang="en-US" altLang="ko-KR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· </a:t>
            </a:r>
            <a:r>
              <a:rPr lang="ko-KR" altLang="en-US" sz="1200" dirty="0" err="1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변액</a:t>
            </a:r>
            <a:r>
              <a:rPr lang="ko-KR" altLang="en-US" sz="1200" dirty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등 목돈 마련 등을 위해 </a:t>
            </a:r>
            <a:r>
              <a:rPr lang="ko-KR" altLang="en-US" sz="1200" dirty="0" smtClean="0">
                <a:solidFill>
                  <a:srgbClr val="20232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만들어진 보험</a:t>
            </a:r>
            <a:endParaRPr lang="en-US" altLang="ko-KR" sz="1200" dirty="0" smtClean="0">
              <a:solidFill>
                <a:srgbClr val="20232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39804" y="3500673"/>
          <a:ext cx="2730501" cy="2209800"/>
        </p:xfrm>
        <a:graphic>
          <a:graphicData uri="http://schemas.openxmlformats.org/drawingml/2006/table">
            <a:tbl>
              <a:tblPr/>
              <a:tblGrid>
                <a:gridCol w="97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 SVINS_MON_PREM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92047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91421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106053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:4000000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161433" y="216982"/>
            <a:ext cx="3113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42</a:t>
            </a:r>
            <a:r>
              <a:rPr lang="ko-KR" altLang="en-US" b="1" dirty="0" smtClean="0"/>
              <a:t>번</a:t>
            </a:r>
            <a:r>
              <a:rPr lang="en-US" altLang="ko-KR" b="1" dirty="0"/>
              <a:t>. </a:t>
            </a:r>
            <a:r>
              <a:rPr lang="en-US" altLang="ko-KR" b="1" dirty="0" smtClean="0"/>
              <a:t>FMLY_SVINS_PREM</a:t>
            </a:r>
            <a:endParaRPr lang="en-US" altLang="ko-KR" b="1" dirty="0"/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가계 합산 저축상품 월 납입 보험료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855720" y="3500673"/>
          <a:ext cx="1981200" cy="2209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 FMLY_SVINS_MNPREM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136436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135841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149750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100000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24" y="2711093"/>
            <a:ext cx="5070236" cy="38026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19916" y="2448923"/>
            <a:ext cx="337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plot 40~42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652474" y="4846320"/>
            <a:ext cx="4460240" cy="1239520"/>
          </a:xfrm>
          <a:prstGeom prst="line">
            <a:avLst/>
          </a:prstGeom>
          <a:ln w="38100">
            <a:solidFill>
              <a:srgbClr val="006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28204" y="268098"/>
            <a:ext cx="274848" cy="482546"/>
          </a:xfrm>
          <a:prstGeom prst="rect">
            <a:avLst/>
          </a:prstGeom>
          <a:solidFill>
            <a:srgbClr val="006D7E"/>
          </a:solidFill>
          <a:ln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28204" y="608208"/>
            <a:ext cx="274848" cy="142436"/>
          </a:xfrm>
          <a:prstGeom prst="rect">
            <a:avLst/>
          </a:prstGeom>
          <a:solidFill>
            <a:srgbClr val="FFFE6D"/>
          </a:solidFill>
          <a:ln>
            <a:solidFill>
              <a:srgbClr val="FFF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49852" y="5452736"/>
          <a:ext cx="5091431" cy="1077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36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MAX_MON_PREM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FMLY_TOT_PREM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MAX_MON_PREM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0.562469687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0.474785489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0.562469687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0.773757914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FMLY_TOT_PREM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0.474785489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0.773757914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9804" y="907286"/>
            <a:ext cx="707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보장성</a:t>
            </a:r>
            <a:r>
              <a:rPr lang="ko-KR" altLang="en-US" sz="1400" dirty="0" smtClean="0"/>
              <a:t> 상품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의 월 납 환산 보험료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(</a:t>
            </a:r>
            <a:r>
              <a:rPr lang="ko-KR" altLang="en-US" sz="1400" dirty="0" err="1" smtClean="0"/>
              <a:t>일시납</a:t>
            </a:r>
            <a:r>
              <a:rPr lang="ko-KR" altLang="en-US" sz="1400" dirty="0" smtClean="0"/>
              <a:t> 제외</a:t>
            </a:r>
            <a:r>
              <a:rPr lang="en-US" altLang="ko-KR" sz="1400" dirty="0" smtClean="0"/>
              <a:t>) -&gt; </a:t>
            </a:r>
            <a:r>
              <a:rPr lang="ko-KR" altLang="en-US" sz="1400" dirty="0" smtClean="0"/>
              <a:t>질문 해야 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세 변수간 상관관계 매우 높음</a:t>
            </a:r>
            <a:endParaRPr lang="en-US" altLang="ko-KR" sz="1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03213" y="4917971"/>
            <a:ext cx="11448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006D7E"/>
                </a:solidFill>
              </a:rPr>
              <a:t>▶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상관관계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804" y="2203799"/>
            <a:ext cx="16607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006D7E"/>
                </a:solidFill>
              </a:rPr>
              <a:t>▶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data summary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12428" y="2648538"/>
          <a:ext cx="6159492" cy="2209800"/>
        </p:xfrm>
        <a:graphic>
          <a:graphicData uri="http://schemas.openxmlformats.org/drawingml/2006/table">
            <a:tbl>
              <a:tblPr/>
              <a:tblGrid>
                <a:gridCol w="33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  MAX_MON_PREM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   TOT_PREM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 FMLY_TOT_PREM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70000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Qu.:5000000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Qu.:6000000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190000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:11000000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:15000000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373421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:20715044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:30773079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371010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:20769850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:30845309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427380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:19488453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:29156520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390000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Qu.:23000000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Qu.:34000000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:1000000000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:1000000000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097804" y="2203799"/>
            <a:ext cx="1497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006D7E"/>
                </a:solidFill>
              </a:rPr>
              <a:t>▶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44~45 plot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</a:rPr>
              <a:t>극단 값 존재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37284" y="2988749"/>
            <a:ext cx="4985569" cy="3739177"/>
            <a:chOff x="6837284" y="2448923"/>
            <a:chExt cx="4985569" cy="373917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7284" y="2448923"/>
              <a:ext cx="4985569" cy="3739177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 flipV="1">
              <a:off x="7315200" y="2921511"/>
              <a:ext cx="4279686" cy="2794000"/>
            </a:xfrm>
            <a:prstGeom prst="line">
              <a:avLst/>
            </a:prstGeom>
            <a:ln w="38100">
              <a:solidFill>
                <a:srgbClr val="006D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7216119" y="3296236"/>
            <a:ext cx="4477847" cy="290286"/>
          </a:xfrm>
          <a:prstGeom prst="rect">
            <a:avLst/>
          </a:prstGeom>
          <a:noFill/>
          <a:ln w="28575"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5004" y="216983"/>
            <a:ext cx="9170415" cy="584775"/>
            <a:chOff x="175004" y="216983"/>
            <a:chExt cx="9170415" cy="584775"/>
          </a:xfrm>
        </p:grpSpPr>
        <p:grpSp>
          <p:nvGrpSpPr>
            <p:cNvPr id="14" name="그룹 13"/>
            <p:cNvGrpSpPr/>
            <p:nvPr/>
          </p:nvGrpSpPr>
          <p:grpSpPr>
            <a:xfrm>
              <a:off x="175004" y="216983"/>
              <a:ext cx="9170415" cy="584775"/>
              <a:chOff x="175004" y="216983"/>
              <a:chExt cx="5748118" cy="58477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7282" y="216983"/>
                <a:ext cx="17444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43</a:t>
                </a:r>
                <a:r>
                  <a:rPr lang="ko-KR" altLang="en-US" b="1" dirty="0" smtClean="0"/>
                  <a:t>번</a:t>
                </a:r>
                <a:r>
                  <a:rPr lang="en-US" altLang="ko-KR" b="1" dirty="0"/>
                  <a:t>. </a:t>
                </a:r>
                <a:r>
                  <a:rPr lang="en-US" altLang="ko-KR" b="1" dirty="0" smtClean="0"/>
                  <a:t>MAX_MON_PREM</a:t>
                </a:r>
                <a:endParaRPr lang="en-US" altLang="ko-KR" b="1" dirty="0"/>
              </a:p>
              <a:p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최대 월 납입 보험료</a:t>
                </a:r>
                <a:endParaRPr lang="ko-KR" altLang="en-US" sz="1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5004" y="268098"/>
                <a:ext cx="172278" cy="482546"/>
                <a:chOff x="4527274" y="112010"/>
                <a:chExt cx="172278" cy="482546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4527274" y="112010"/>
                  <a:ext cx="172278" cy="482546"/>
                </a:xfrm>
                <a:prstGeom prst="rect">
                  <a:avLst/>
                </a:prstGeom>
                <a:solidFill>
                  <a:srgbClr val="006D7E"/>
                </a:solidFill>
                <a:ln>
                  <a:solidFill>
                    <a:srgbClr val="006D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527274" y="452120"/>
                  <a:ext cx="172278" cy="142436"/>
                </a:xfrm>
                <a:prstGeom prst="rect">
                  <a:avLst/>
                </a:prstGeom>
                <a:solidFill>
                  <a:srgbClr val="FFFE6D"/>
                </a:solidFill>
                <a:ln>
                  <a:solidFill>
                    <a:srgbClr val="FFFE6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2626127" y="216983"/>
                <a:ext cx="12489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44</a:t>
                </a:r>
                <a:r>
                  <a:rPr lang="ko-KR" altLang="en-US" b="1" dirty="0" smtClean="0"/>
                  <a:t>번</a:t>
                </a:r>
                <a:r>
                  <a:rPr lang="en-US" altLang="ko-KR" b="1" dirty="0"/>
                  <a:t>. </a:t>
                </a:r>
                <a:r>
                  <a:rPr lang="en-US" altLang="ko-KR" b="1" dirty="0" smtClean="0"/>
                  <a:t>TOT_PREM</a:t>
                </a:r>
                <a:endParaRPr lang="en-US" altLang="ko-KR" b="1" dirty="0"/>
              </a:p>
              <a:p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총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납입 보험료</a:t>
                </a:r>
                <a:endParaRPr lang="ko-KR" altLang="en-US" sz="14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46063" y="216983"/>
                <a:ext cx="16770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45</a:t>
                </a:r>
                <a:r>
                  <a:rPr lang="ko-KR" altLang="en-US" b="1" dirty="0" smtClean="0"/>
                  <a:t>번</a:t>
                </a:r>
                <a:r>
                  <a:rPr lang="en-US" altLang="ko-KR" b="1" dirty="0"/>
                  <a:t>. </a:t>
                </a:r>
                <a:r>
                  <a:rPr lang="en-US" altLang="ko-KR" b="1" dirty="0" smtClean="0"/>
                  <a:t>FMLY_TOT_PREM</a:t>
                </a:r>
                <a:endParaRPr lang="en-US" altLang="ko-KR" b="1" dirty="0"/>
              </a:p>
              <a:p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가계합산 기준 납입 보험료</a:t>
                </a:r>
                <a:endParaRPr lang="ko-KR" altLang="en-US" sz="1400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810621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10621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25401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25401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0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4941" y="2389144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5004" y="216983"/>
            <a:ext cx="9455496" cy="584775"/>
            <a:chOff x="175004" y="216983"/>
            <a:chExt cx="9455496" cy="584775"/>
          </a:xfrm>
        </p:grpSpPr>
        <p:sp>
          <p:nvSpPr>
            <p:cNvPr id="19" name="직사각형 18"/>
            <p:cNvSpPr/>
            <p:nvPr/>
          </p:nvSpPr>
          <p:spPr>
            <a:xfrm>
              <a:off x="449852" y="216983"/>
              <a:ext cx="27360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46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CNTT_LAMT_CNT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실효 해지 건수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5004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5004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15196" y="216983"/>
              <a:ext cx="25153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47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LT1Y_CTLT_CNT</a:t>
              </a:r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최근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년 실효 해지 건수</a:t>
              </a:r>
              <a:endParaRPr lang="ko-KR" altLang="en-US" sz="1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804" y="907286"/>
            <a:ext cx="7898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계약 해지 또는 실효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연체로 인한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계약 해지는 보통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개월 보험료 </a:t>
            </a:r>
            <a:r>
              <a:rPr lang="ko-KR" altLang="en-US" sz="1400" dirty="0" err="1" smtClean="0"/>
              <a:t>연체시</a:t>
            </a:r>
            <a:r>
              <a:rPr lang="ko-KR" altLang="en-US" sz="1400" dirty="0" smtClean="0"/>
              <a:t> 진행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</a:t>
            </a:r>
            <a:r>
              <a:rPr lang="ko-KR" altLang="en-US" sz="1400" dirty="0" smtClean="0"/>
              <a:t>계약 해지된 이후 </a:t>
            </a:r>
            <a:r>
              <a:rPr lang="ko-KR" altLang="en-US" sz="1400" dirty="0" err="1" smtClean="0"/>
              <a:t>해약환급금을</a:t>
            </a:r>
            <a:r>
              <a:rPr lang="ko-KR" altLang="en-US" sz="1400" dirty="0" smtClean="0"/>
              <a:t> 받지 않으면 해지된 날부터 통상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년 내 계약 부활 가능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46,47</a:t>
            </a:r>
            <a:r>
              <a:rPr lang="ko-KR" altLang="en-US" sz="1400" dirty="0" smtClean="0"/>
              <a:t>번 도메인 모두 값이 </a:t>
            </a:r>
            <a:r>
              <a:rPr lang="en-US" altLang="ko-KR" sz="1400" dirty="0" smtClean="0"/>
              <a:t>‘0’</a:t>
            </a:r>
            <a:r>
              <a:rPr lang="ko-KR" altLang="en-US" sz="1400" dirty="0" smtClean="0"/>
              <a:t>인 비율이 매우 높음</a:t>
            </a:r>
            <a:r>
              <a:rPr lang="en-US" altLang="ko-KR" sz="1400" dirty="0" smtClean="0"/>
              <a:t>(91%, 98%)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36269" y="2938353"/>
          <a:ext cx="2730501" cy="2430780"/>
        </p:xfrm>
        <a:graphic>
          <a:graphicData uri="http://schemas.openxmlformats.org/drawingml/2006/table">
            <a:tbl>
              <a:tblPr/>
              <a:tblGrid>
                <a:gridCol w="97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 CNTT_LAMT_CNT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91910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95946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704590" y="2912459"/>
          <a:ext cx="2120899" cy="2209800"/>
        </p:xfrm>
        <a:graphic>
          <a:graphicData uri="http://schemas.openxmlformats.org/drawingml/2006/table">
            <a:tbl>
              <a:tblPr/>
              <a:tblGrid>
                <a:gridCol w="33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 LT1Y_CTLT_CNT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98556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95946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78" y="2804642"/>
            <a:ext cx="4598900" cy="34491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815981" y="2389144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46~47 plot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6865392" y="3193774"/>
            <a:ext cx="3391791" cy="2553641"/>
          </a:xfrm>
          <a:prstGeom prst="line">
            <a:avLst/>
          </a:prstGeom>
          <a:ln w="38100">
            <a:solidFill>
              <a:srgbClr val="006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28204" y="268098"/>
            <a:ext cx="274848" cy="482546"/>
          </a:xfrm>
          <a:prstGeom prst="rect">
            <a:avLst/>
          </a:prstGeom>
          <a:solidFill>
            <a:srgbClr val="006D7E"/>
          </a:solidFill>
          <a:ln>
            <a:solidFill>
              <a:srgbClr val="006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28204" y="608208"/>
            <a:ext cx="274848" cy="142436"/>
          </a:xfrm>
          <a:prstGeom prst="rect">
            <a:avLst/>
          </a:prstGeom>
          <a:solidFill>
            <a:srgbClr val="FFFE6D"/>
          </a:solidFill>
          <a:ln>
            <a:solidFill>
              <a:srgbClr val="FFF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7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4941" y="2389144"/>
            <a:ext cx="471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평균차이가 매우 큼</a:t>
            </a:r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75004" y="216983"/>
            <a:ext cx="3055866" cy="584775"/>
            <a:chOff x="175004" y="216983"/>
            <a:chExt cx="3055866" cy="584775"/>
          </a:xfrm>
        </p:grpSpPr>
        <p:sp>
          <p:nvSpPr>
            <p:cNvPr id="19" name="직사각형 18"/>
            <p:cNvSpPr/>
            <p:nvPr/>
          </p:nvSpPr>
          <p:spPr>
            <a:xfrm>
              <a:off x="449852" y="216983"/>
              <a:ext cx="27810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48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AUTR_FAIL_MCNT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자동이체 실패 건수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5004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5004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804" y="907286"/>
            <a:ext cx="78983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산출일 기준 총 자동이체 실패 월수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33</a:t>
            </a:r>
            <a:r>
              <a:rPr lang="ko-KR" altLang="en-US" sz="1400" dirty="0" smtClean="0"/>
              <a:t>번 보험료 </a:t>
            </a:r>
            <a:r>
              <a:rPr lang="ko-KR" altLang="en-US" sz="1400" dirty="0" err="1" smtClean="0"/>
              <a:t>연체율과</a:t>
            </a:r>
            <a:r>
              <a:rPr lang="ko-KR" altLang="en-US" sz="1400" dirty="0" smtClean="0"/>
              <a:t> 상관관계 높음 </a:t>
            </a:r>
            <a:r>
              <a:rPr lang="en-US" altLang="ko-KR" sz="1400" dirty="0" smtClean="0"/>
              <a:t>(0.55)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78" y="2804642"/>
            <a:ext cx="4598900" cy="34491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815981" y="2389144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46~47 plot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6865392" y="3193774"/>
            <a:ext cx="3391791" cy="2553641"/>
          </a:xfrm>
          <a:prstGeom prst="line">
            <a:avLst/>
          </a:prstGeom>
          <a:ln w="38100">
            <a:solidFill>
              <a:srgbClr val="006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35995" y="3193774"/>
          <a:ext cx="2012314" cy="2209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 AUTR_FAIL_MCNT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2.716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2.612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5.035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2.000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:61.000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2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4941" y="2389144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5004" y="216983"/>
            <a:ext cx="9556103" cy="584775"/>
            <a:chOff x="175004" y="216983"/>
            <a:chExt cx="9556103" cy="584775"/>
          </a:xfrm>
        </p:grpSpPr>
        <p:sp>
          <p:nvSpPr>
            <p:cNvPr id="19" name="직사각형 18"/>
            <p:cNvSpPr/>
            <p:nvPr/>
          </p:nvSpPr>
          <p:spPr>
            <a:xfrm>
              <a:off x="449852" y="216983"/>
              <a:ext cx="26977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49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FYCM_PAID_AMT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가구 총 지급 보험금액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5004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5004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03052" y="216983"/>
              <a:ext cx="27280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50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FMLY_CLAM_CNT</a:t>
              </a:r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가구 총 보험금 청구 건수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728204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28204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804" y="907286"/>
            <a:ext cx="78983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가계 합산 보험 지급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총액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청구 건수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49, 50</a:t>
            </a:r>
            <a:r>
              <a:rPr lang="ko-KR" altLang="en-US" sz="1400" dirty="0" smtClean="0"/>
              <a:t>번 변수의 상관계수가 매우 높아 변수를 합칠 필요 있음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492513" y="2389144"/>
            <a:ext cx="471824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49, 50</a:t>
            </a:r>
            <a:r>
              <a:rPr lang="ko-KR" altLang="en-US" sz="1400" b="1" dirty="0" smtClean="0"/>
              <a:t>번 변수 상관계수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pearson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상관계수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: </a:t>
            </a:r>
            <a:r>
              <a:rPr lang="en-US" altLang="ko-KR" sz="1400" dirty="0" smtClean="0"/>
              <a:t>spearman </a:t>
            </a:r>
            <a:r>
              <a:rPr lang="ko-KR" altLang="en-US" sz="1400" dirty="0" smtClean="0"/>
              <a:t>상관계수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순서형</a:t>
            </a:r>
            <a:r>
              <a:rPr lang="ko-KR" altLang="en-US" sz="1400" dirty="0" smtClean="0"/>
              <a:t> 변수일 경우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660153" y="4743635"/>
          <a:ext cx="3721100" cy="6629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FYCM_PAID_AMT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FMLY_CLAM_CNT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FYCM_PAID_AMT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0.81658195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FMLY_CLAM_CNT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0.81658195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660153" y="3454322"/>
          <a:ext cx="3721100" cy="6629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FYCM_PAID_AMT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FMLY_CLAM_CNT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FYCM_PAID_AMT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0.468501255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FMLY_CLAM_CNT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0.468501255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51563" y="3012362"/>
          <a:ext cx="4445000" cy="2209800"/>
        </p:xfrm>
        <a:graphic>
          <a:graphicData uri="http://schemas.openxmlformats.org/drawingml/2006/table">
            <a:tbl>
              <a:tblPr/>
              <a:tblGrid>
                <a:gridCol w="33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 FYCM_PAID_AMT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 FMLY_CLAM_CNT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      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 300000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 1.000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4039838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4.218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4049355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4.218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3826849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 4.231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1900000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 5.000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:300100000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:171.000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2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4941" y="2389144"/>
            <a:ext cx="471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data summary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유의미한 차이가 있음</a:t>
            </a:r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75004" y="216983"/>
            <a:ext cx="2889731" cy="584775"/>
            <a:chOff x="175004" y="216983"/>
            <a:chExt cx="2889731" cy="584775"/>
          </a:xfrm>
        </p:grpSpPr>
        <p:sp>
          <p:nvSpPr>
            <p:cNvPr id="19" name="직사각형 18"/>
            <p:cNvSpPr/>
            <p:nvPr/>
          </p:nvSpPr>
          <p:spPr>
            <a:xfrm>
              <a:off x="449852" y="216983"/>
              <a:ext cx="26148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51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FMLY_PLPY_CNT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가구만기완납경험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횟수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5004" y="268098"/>
              <a:ext cx="274848" cy="482546"/>
            </a:xfrm>
            <a:prstGeom prst="rect">
              <a:avLst/>
            </a:prstGeom>
            <a:solidFill>
              <a:srgbClr val="006D7E"/>
            </a:solidFill>
            <a:ln>
              <a:solidFill>
                <a:srgbClr val="006D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5004" y="608208"/>
              <a:ext cx="274848" cy="142436"/>
            </a:xfrm>
            <a:prstGeom prst="rect">
              <a:avLst/>
            </a:prstGeom>
            <a:solidFill>
              <a:srgbClr val="FFFE6D"/>
            </a:solidFill>
            <a:ln>
              <a:solidFill>
                <a:srgbClr val="FFF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804" y="907286"/>
            <a:ext cx="78983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보험료를 완납한 </a:t>
            </a:r>
            <a:r>
              <a:rPr lang="ko-KR" altLang="en-US" sz="1400" dirty="0" err="1" smtClean="0"/>
              <a:t>증번의</a:t>
            </a:r>
            <a:r>
              <a:rPr lang="ko-KR" altLang="en-US" sz="1400" dirty="0" smtClean="0"/>
              <a:t> 개수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증번</a:t>
            </a:r>
            <a:r>
              <a:rPr lang="ko-KR" altLang="en-US" sz="1400" dirty="0" smtClean="0"/>
              <a:t> 의미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33</a:t>
            </a:r>
            <a:r>
              <a:rPr lang="ko-KR" altLang="en-US" sz="1400" dirty="0" smtClean="0"/>
              <a:t>번 보험료 </a:t>
            </a:r>
            <a:r>
              <a:rPr lang="ko-KR" altLang="en-US" sz="1400" dirty="0" err="1" smtClean="0"/>
              <a:t>연체율과</a:t>
            </a:r>
            <a:r>
              <a:rPr lang="ko-KR" altLang="en-US" sz="1400" dirty="0" smtClean="0"/>
              <a:t> 상관관계 높음 </a:t>
            </a:r>
            <a:r>
              <a:rPr lang="en-US" altLang="ko-KR" sz="1400" dirty="0" smtClean="0"/>
              <a:t>(0.55)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5981" y="2389144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51</a:t>
            </a:r>
            <a:r>
              <a:rPr lang="ko-KR" altLang="en-US" sz="1400" b="1" dirty="0" smtClean="0"/>
              <a:t>번 </a:t>
            </a:r>
            <a:r>
              <a:rPr lang="ko-KR" altLang="en-US" sz="1400" b="1" dirty="0" err="1" smtClean="0"/>
              <a:t>번수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hist</a:t>
            </a:r>
            <a:endParaRPr lang="en-US" altLang="ko-KR" sz="14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9852" y="3365694"/>
          <a:ext cx="2209801" cy="2209800"/>
        </p:xfrm>
        <a:graphic>
          <a:graphicData uri="http://schemas.openxmlformats.org/drawingml/2006/table">
            <a:tbl>
              <a:tblPr/>
              <a:tblGrid>
                <a:gridCol w="44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 FMLY_PLPY_CNT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   :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Qu.: 0.000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 : 1.000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1.235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1.247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  : 0.9783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Qu.: 2.000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  :22.000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34" y="2758476"/>
            <a:ext cx="5222252" cy="3916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6278" y="60393"/>
          <a:ext cx="12074156" cy="8414325"/>
        </p:xfrm>
        <a:graphic>
          <a:graphicData uri="http://schemas.openxmlformats.org/drawingml/2006/table">
            <a:tbl>
              <a:tblPr/>
              <a:tblGrid>
                <a:gridCol w="32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504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4087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</a:tblGrid>
              <a:tr h="308523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CUST_JOB_INCM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HSHD_INFR_INCM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ACTL_FMLY_NUM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CUST_FMLY_NUM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LAST_CHLD_AGE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MATE_JOB_INCM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CRDT_LOAN_CNT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MIN_CNTT_DATE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TOT_CRLN_AMT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TOT_REPY_AMT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CRLN_OVDU_RATE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CRLN_30OVDU_RATE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LT1Y_CLOD_RATE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STRT_CRDT_GRAD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LTST_CRDT_GRAD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PREM_OVDU_RATE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AVG_STLN_RATE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STLN_REMN_AMT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LT1Y_STLN_AMT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LT1Y_SLOD_RATE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GDINS_MON_PREM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SVINS_MON_PREM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FMLY_GDINS_MNPREM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FMLY_SVINS_MNPREM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MAX_MON_PREM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FMLY_TOT_PREM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CNTT_LAMT_CNT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LT1Y_CTLT_CNT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AUTR_FAIL_MCNT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FYCM_PAID_AMT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FMLY_CLAM_CNT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4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FMLY_PLPY_CNT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5004" y="216983"/>
            <a:ext cx="1550068" cy="584775"/>
            <a:chOff x="175004" y="216983"/>
            <a:chExt cx="971602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7993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52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AGE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나이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9293086" y="140037"/>
            <a:ext cx="27849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구간화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183078" y="1174602"/>
            <a:ext cx="4894959" cy="3645194"/>
            <a:chOff x="6301409" y="1174602"/>
            <a:chExt cx="4894959" cy="36451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3266"/>
            <a:stretch/>
          </p:blipFill>
          <p:spPr>
            <a:xfrm>
              <a:off x="6545852" y="1174602"/>
              <a:ext cx="4638583" cy="3508467"/>
            </a:xfrm>
            <a:prstGeom prst="rect">
              <a:avLst/>
            </a:prstGeom>
          </p:spPr>
        </p:pic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301409" y="4327353"/>
              <a:ext cx="4894959" cy="492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dirty="0" smtClean="0">
                  <a:solidFill>
                    <a:srgbClr val="000000"/>
                  </a:solidFill>
                </a:rPr>
                <a:t>등   급</a:t>
              </a:r>
              <a:r>
                <a:rPr lang="en-US" altLang="ko-KR" sz="1600" b="1" dirty="0" smtClean="0">
                  <a:solidFill>
                    <a:srgbClr val="000000"/>
                  </a:solidFill>
                </a:rPr>
                <a:t>:   </a:t>
              </a:r>
              <a:r>
                <a:rPr lang="ko-KR" alt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ko-KR" altLang="en-US" sz="1600" b="1" dirty="0">
                  <a:solidFill>
                    <a:srgbClr val="000000"/>
                  </a:solidFill>
                </a:rPr>
                <a:t>* </a:t>
              </a:r>
              <a:r>
                <a:rPr lang="ko-KR" altLang="en-US" sz="1600" b="1" dirty="0" smtClean="0">
                  <a:solidFill>
                    <a:srgbClr val="000000"/>
                  </a:solidFill>
                </a:rPr>
                <a:t>       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20-25 </a:t>
              </a:r>
              <a:r>
                <a:rPr lang="en-US" altLang="ko-KR" sz="1600" b="1" dirty="0" smtClean="0">
                  <a:solidFill>
                    <a:srgbClr val="000000"/>
                  </a:solidFill>
                </a:rPr>
                <a:t>   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26-35  </a:t>
              </a:r>
              <a:r>
                <a:rPr lang="en-US" altLang="ko-KR" sz="1600" b="1" dirty="0" smtClean="0">
                  <a:solidFill>
                    <a:srgbClr val="000000"/>
                  </a:solidFill>
                </a:rPr>
                <a:t>  36-60   </a:t>
              </a:r>
              <a:r>
                <a:rPr lang="en-US" altLang="ko-KR" sz="1600" b="1" dirty="0">
                  <a:solidFill>
                    <a:srgbClr val="000000"/>
                  </a:solidFill>
                </a:rPr>
                <a:t>61</a:t>
              </a:r>
              <a:r>
                <a:rPr lang="ko-KR" altLang="en-US" sz="1600" b="1" dirty="0">
                  <a:solidFill>
                    <a:srgbClr val="000000"/>
                  </a:solidFill>
                </a:rPr>
                <a:t>이상 </a:t>
              </a:r>
            </a:p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rgbClr val="000000"/>
                  </a:solidFill>
                </a:rPr>
                <a:t>   </a:t>
              </a:r>
              <a:r>
                <a:rPr lang="ko-KR" altLang="en-US" sz="1600" b="1" dirty="0" smtClean="0">
                  <a:solidFill>
                    <a:srgbClr val="000000"/>
                  </a:solidFill>
                </a:rPr>
                <a:t>수   </a:t>
              </a:r>
              <a:r>
                <a:rPr lang="en-US" altLang="ko-KR" sz="1600" b="1" dirty="0" smtClean="0">
                  <a:solidFill>
                    <a:srgbClr val="000000"/>
                  </a:solidFill>
                </a:rPr>
                <a:t>:</a:t>
              </a:r>
              <a:r>
                <a:rPr lang="en-US" altLang="ko-KR" sz="1600" dirty="0" smtClean="0">
                  <a:solidFill>
                    <a:srgbClr val="000000"/>
                  </a:solidFill>
                </a:rPr>
                <a:t>  430        240      </a:t>
              </a:r>
              <a:r>
                <a:rPr lang="en-US" altLang="ko-KR" sz="1600" dirty="0">
                  <a:solidFill>
                    <a:srgbClr val="000000"/>
                  </a:solidFill>
                </a:rPr>
                <a:t>7469 </a:t>
              </a:r>
              <a:r>
                <a:rPr lang="en-US" altLang="ko-KR" sz="1600" dirty="0" smtClean="0">
                  <a:solidFill>
                    <a:srgbClr val="000000"/>
                  </a:solidFill>
                </a:rPr>
                <a:t>   78917    13177 </a:t>
              </a:r>
              <a:endPara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804" y="907286"/>
            <a:ext cx="7898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</a:t>
            </a:r>
            <a:r>
              <a:rPr lang="ko-KR" altLang="en-US" sz="1400" dirty="0" smtClean="0"/>
              <a:t>신용정보원 </a:t>
            </a:r>
            <a:r>
              <a:rPr lang="ko-KR" altLang="en-US" sz="1400" dirty="0" err="1" smtClean="0"/>
              <a:t>빅데이터</a:t>
            </a:r>
            <a:r>
              <a:rPr lang="ko-KR" altLang="en-US" sz="1400" dirty="0" smtClean="0"/>
              <a:t> 분석 결과에 따라 연령을 나눔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( </a:t>
            </a:r>
            <a:r>
              <a:rPr lang="ko-KR" altLang="en-US" sz="1400" dirty="0" smtClean="0"/>
              <a:t>청년층</a:t>
            </a:r>
            <a:r>
              <a:rPr lang="en-US" altLang="ko-KR" sz="1400" dirty="0"/>
              <a:t>[</a:t>
            </a:r>
            <a:r>
              <a:rPr lang="en-US" altLang="ko-KR" sz="1400" dirty="0" smtClean="0"/>
              <a:t>19 ~ 35], </a:t>
            </a:r>
            <a:r>
              <a:rPr lang="ko-KR" altLang="en-US" sz="1400" dirty="0" smtClean="0"/>
              <a:t>중 장년층</a:t>
            </a:r>
            <a:r>
              <a:rPr lang="en-US" altLang="ko-KR" sz="1400" dirty="0" smtClean="0"/>
              <a:t>[36 ~ 60], </a:t>
            </a:r>
            <a:r>
              <a:rPr lang="ko-KR" altLang="en-US" sz="1400" dirty="0" smtClean="0"/>
              <a:t>노년층</a:t>
            </a:r>
            <a:r>
              <a:rPr lang="en-US" altLang="ko-KR" sz="1400" dirty="0" smtClean="0"/>
              <a:t>[61~]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* </a:t>
            </a:r>
            <a:r>
              <a:rPr lang="ko-KR" altLang="en-US" sz="1400" dirty="0" err="1" smtClean="0"/>
              <a:t>비식별화된</a:t>
            </a:r>
            <a:r>
              <a:rPr lang="ko-KR" altLang="en-US" sz="1400" dirty="0" smtClean="0"/>
              <a:t> 자료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16939" y="1174602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050" dirty="0"/>
              <a:t>IV. </a:t>
            </a:r>
            <a:r>
              <a:rPr lang="ko-KR" altLang="en-US" sz="1050" dirty="0"/>
              <a:t>주요 분석 결과 참고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941" y="2389144"/>
            <a:ext cx="70605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b="1" dirty="0" smtClean="0"/>
              <a:t> 연령층 별 주요 변수 평균 비교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: </a:t>
            </a:r>
            <a:r>
              <a:rPr lang="ko-KR" altLang="en-US" sz="1400" dirty="0"/>
              <a:t>신용정보원 데이터와 일치한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도메인 </a:t>
            </a:r>
            <a:r>
              <a:rPr lang="ko-KR" altLang="en-US" sz="1400" dirty="0" err="1"/>
              <a:t>분석시</a:t>
            </a:r>
            <a:r>
              <a:rPr lang="ko-KR" altLang="en-US" sz="1400" dirty="0"/>
              <a:t> 신용정보원 보고서를 활용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95113" y="3326416"/>
            <a:ext cx="3857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TOT_LNIF_AMT (</a:t>
            </a:r>
            <a:r>
              <a:rPr lang="ko-KR" altLang="en-US" sz="1400" b="1" dirty="0" smtClean="0"/>
              <a:t>대출 총 금액</a:t>
            </a:r>
            <a:r>
              <a:rPr lang="en-US" altLang="ko-KR" sz="1400" b="1" dirty="0" smtClean="0"/>
              <a:t>)   [</a:t>
            </a:r>
            <a:r>
              <a:rPr lang="ko-KR" altLang="en-US" sz="1400" b="1" dirty="0" smtClean="0"/>
              <a:t>단위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천원</a:t>
            </a:r>
            <a:r>
              <a:rPr lang="en-US" altLang="ko-KR" sz="1400" b="1" dirty="0" smtClean="0"/>
              <a:t>]</a:t>
            </a:r>
          </a:p>
          <a:p>
            <a:r>
              <a:rPr lang="en-US" altLang="ko-KR" sz="1400" dirty="0" smtClean="0"/>
              <a:t>      *          60610.30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20-25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20468.43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26-35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63881.84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36-60 </a:t>
            </a:r>
            <a:r>
              <a:rPr lang="en-US" altLang="ko-KR" sz="1400" dirty="0" smtClean="0"/>
              <a:t>      </a:t>
            </a:r>
            <a:r>
              <a:rPr lang="en-US" altLang="ko-KR" sz="1400" dirty="0"/>
              <a:t>90602.31</a:t>
            </a:r>
          </a:p>
          <a:p>
            <a:r>
              <a:rPr lang="en-US" altLang="ko-KR" sz="1400" dirty="0" smtClean="0"/>
              <a:t>  61 </a:t>
            </a:r>
            <a:r>
              <a:rPr lang="ko-KR" altLang="en-US" sz="1400" dirty="0"/>
              <a:t>이상      </a:t>
            </a:r>
            <a:r>
              <a:rPr lang="en-US" altLang="ko-KR" sz="1400" dirty="0"/>
              <a:t>87619.26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81140" y="33264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TARGET (</a:t>
            </a:r>
            <a:r>
              <a:rPr lang="ko-KR" altLang="en-US" sz="1400" b="1" dirty="0" smtClean="0">
                <a:latin typeface="+mj-ea"/>
                <a:ea typeface="+mj-ea"/>
              </a:rPr>
              <a:t>대출연체 여부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*        0.03255814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</a:t>
            </a:r>
            <a:r>
              <a:rPr lang="en-US" altLang="ko-KR" sz="1400" dirty="0">
                <a:latin typeface="+mj-ea"/>
                <a:ea typeface="+mj-ea"/>
              </a:rPr>
              <a:t>20-25   </a:t>
            </a:r>
            <a:r>
              <a:rPr lang="en-US" altLang="ko-KR" sz="1400" dirty="0" smtClean="0">
                <a:latin typeface="+mj-ea"/>
                <a:ea typeface="+mj-ea"/>
              </a:rPr>
              <a:t>  </a:t>
            </a:r>
            <a:r>
              <a:rPr lang="en-US" altLang="ko-KR" sz="1400" dirty="0">
                <a:latin typeface="+mj-ea"/>
                <a:ea typeface="+mj-ea"/>
              </a:rPr>
              <a:t>0.05981155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</a:t>
            </a:r>
            <a:r>
              <a:rPr lang="en-US" altLang="ko-KR" sz="1400" dirty="0">
                <a:latin typeface="+mj-ea"/>
                <a:ea typeface="+mj-ea"/>
              </a:rPr>
              <a:t>26-35  </a:t>
            </a:r>
            <a:r>
              <a:rPr lang="en-US" altLang="ko-KR" sz="1400" dirty="0" smtClean="0">
                <a:latin typeface="+mj-ea"/>
                <a:ea typeface="+mj-ea"/>
              </a:rPr>
              <a:t>   </a:t>
            </a:r>
            <a:r>
              <a:rPr lang="en-US" altLang="ko-KR" sz="1400" dirty="0">
                <a:latin typeface="+mj-ea"/>
                <a:ea typeface="+mj-ea"/>
              </a:rPr>
              <a:t>0.05402119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</a:t>
            </a:r>
            <a:r>
              <a:rPr lang="en-US" altLang="ko-KR" sz="1400" dirty="0">
                <a:latin typeface="+mj-ea"/>
                <a:ea typeface="+mj-ea"/>
              </a:rPr>
              <a:t>36-60 </a:t>
            </a:r>
            <a:r>
              <a:rPr lang="en-US" altLang="ko-KR" sz="1400" dirty="0" smtClean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0.04051035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61 </a:t>
            </a:r>
            <a:r>
              <a:rPr lang="ko-KR" altLang="en-US" sz="1400" dirty="0">
                <a:latin typeface="+mj-ea"/>
                <a:ea typeface="+mj-ea"/>
              </a:rPr>
              <a:t>이상    </a:t>
            </a:r>
            <a:r>
              <a:rPr lang="en-US" altLang="ko-KR" sz="1400" dirty="0">
                <a:latin typeface="+mj-ea"/>
                <a:ea typeface="+mj-ea"/>
              </a:rPr>
              <a:t>0.02784048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97086" y="495038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/>
              <a:t>CUST_JOB_INCM (</a:t>
            </a:r>
            <a:r>
              <a:rPr lang="ko-KR" altLang="en-US" sz="1400" b="1" dirty="0" smtClean="0"/>
              <a:t>추정소득</a:t>
            </a:r>
            <a:r>
              <a:rPr lang="en-US" altLang="ko-KR" sz="1400" b="1" dirty="0" smtClean="0"/>
              <a:t>)  [</a:t>
            </a:r>
            <a:r>
              <a:rPr lang="ko-KR" altLang="en-US" sz="1400" b="1" dirty="0" smtClean="0"/>
              <a:t>단위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만원</a:t>
            </a:r>
            <a:r>
              <a:rPr lang="en-US" altLang="ko-KR" sz="1400" b="1" dirty="0" smtClean="0"/>
              <a:t>]</a:t>
            </a:r>
            <a:endParaRPr lang="en-US" altLang="ko-KR" sz="1400" b="1" dirty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* 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2772.3256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20-25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2120.8521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26-35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2675.2359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36-60  </a:t>
            </a:r>
            <a:r>
              <a:rPr lang="en-US" altLang="ko-KR" sz="1400" dirty="0" smtClean="0"/>
              <a:t>      </a:t>
            </a:r>
            <a:r>
              <a:rPr lang="en-US" altLang="ko-KR" sz="1400" dirty="0"/>
              <a:t>2950.6793</a:t>
            </a:r>
          </a:p>
          <a:p>
            <a:r>
              <a:rPr lang="en-US" altLang="ko-KR" sz="1400" dirty="0" smtClean="0"/>
              <a:t>  61 </a:t>
            </a:r>
            <a:r>
              <a:rPr lang="ko-KR" altLang="en-US" sz="1400" dirty="0"/>
              <a:t>이상 </a:t>
            </a:r>
            <a:r>
              <a:rPr lang="ko-KR" altLang="en-US" sz="1400" dirty="0" smtClean="0"/>
              <a:t>      </a:t>
            </a:r>
            <a:r>
              <a:rPr lang="en-US" altLang="ko-KR" sz="1400" dirty="0"/>
              <a:t>587.2586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372427" y="4950385"/>
            <a:ext cx="31120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TOT_PREM (</a:t>
            </a:r>
            <a:r>
              <a:rPr lang="ko-KR" altLang="en-US" sz="1400" b="1" dirty="0" err="1" smtClean="0"/>
              <a:t>기납입</a:t>
            </a:r>
            <a:r>
              <a:rPr lang="ko-KR" altLang="en-US" sz="1400" b="1" dirty="0" smtClean="0"/>
              <a:t> 보험료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r>
              <a:rPr lang="en-US" altLang="ko-KR" sz="1400" dirty="0" smtClean="0"/>
              <a:t>       </a:t>
            </a:r>
            <a:r>
              <a:rPr lang="en-US" altLang="ko-KR" sz="1400" dirty="0"/>
              <a:t>* 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29688372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20-25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11857845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26-35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16772625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36-60  </a:t>
            </a:r>
            <a:r>
              <a:rPr lang="en-US" altLang="ko-KR" sz="1400" dirty="0" smtClean="0"/>
              <a:t>      </a:t>
            </a:r>
            <a:r>
              <a:rPr lang="en-US" altLang="ko-KR" sz="1400" dirty="0"/>
              <a:t>21743128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/>
              <a:t>61 </a:t>
            </a:r>
            <a:r>
              <a:rPr lang="ko-KR" altLang="en-US" sz="1400" dirty="0"/>
              <a:t>이상       </a:t>
            </a:r>
            <a:r>
              <a:rPr lang="en-US" altLang="ko-KR" sz="1400" dirty="0"/>
              <a:t>22623777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835349" y="676889"/>
            <a:ext cx="224268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비식별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: 430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CPT_LNIF_CNT</a:t>
            </a:r>
            <a:r>
              <a:rPr lang="en-US" altLang="ko-KR" b="1" dirty="0" smtClean="0"/>
              <a:t>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</a:t>
            </a:r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평균 중앙값  더 높음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154162" cy="584775"/>
            <a:chOff x="175004" y="216983"/>
            <a:chExt cx="197706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047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CPT_LNIF_CNT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총 건수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카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할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75004" y="1380846"/>
            <a:ext cx="529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summary(</a:t>
            </a:r>
            <a:r>
              <a:rPr lang="en-US" altLang="ko-KR" sz="1600" dirty="0" err="1" smtClean="0"/>
              <a:t>data_set</a:t>
            </a:r>
            <a:r>
              <a:rPr lang="en-US" altLang="ko-KR" sz="1600" dirty="0" smtClean="0"/>
              <a:t>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CPT_LNIF_CNT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Min. 1st Qu. Median Mean 3rd Qu. Max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5009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1.0000 5.0000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21" y="0"/>
            <a:ext cx="5327101" cy="328227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5004" y="259412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summary(data_0$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CPT_LNIF_CNT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4806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1.0000 5.0000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5004" y="386568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summary(data_1$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CPT_LNIF_CNT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9554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5.0000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88" y="3455895"/>
            <a:ext cx="4511310" cy="27796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9841" y="222853"/>
            <a:ext cx="160528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0,1,2,3,4,5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1141868"/>
            <a:ext cx="471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en-US" sz="1400" dirty="0" smtClean="0"/>
              <a:t>단일 변수로는 </a:t>
            </a:r>
            <a:r>
              <a:rPr lang="ko-KR" altLang="en-US" sz="1400" dirty="0" err="1" smtClean="0"/>
              <a:t>연체율의</a:t>
            </a:r>
            <a:r>
              <a:rPr lang="ko-KR" altLang="en-US" sz="1400" dirty="0" smtClean="0"/>
              <a:t> 차이를 파악 하기 </a:t>
            </a:r>
            <a:r>
              <a:rPr lang="ko-KR" altLang="en-US" sz="1400" dirty="0" err="1" smtClean="0"/>
              <a:t>힘듬</a:t>
            </a:r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1509098" cy="584775"/>
            <a:chOff x="175004" y="216983"/>
            <a:chExt cx="945921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7736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53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SEX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3652" y="2220642"/>
          <a:ext cx="2120899" cy="1325880"/>
        </p:xfrm>
        <a:graphic>
          <a:graphicData uri="http://schemas.openxmlformats.org/drawingml/2006/table">
            <a:tbl>
              <a:tblPr/>
              <a:tblGrid>
                <a:gridCol w="33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 SEX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95946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35349" y="676889"/>
            <a:ext cx="224268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비식별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: 430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AVG_CALL_TIME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이상치가</a:t>
            </a:r>
            <a:r>
              <a:rPr lang="ko-KR" altLang="en-US" dirty="0" smtClean="0"/>
              <a:t> 많다</a:t>
            </a:r>
            <a:r>
              <a:rPr lang="en-US" altLang="ko-KR" dirty="0" smtClean="0"/>
              <a:t>(1000</a:t>
            </a:r>
            <a:r>
              <a:rPr lang="ko-KR" altLang="en-US" dirty="0" smtClean="0"/>
              <a:t>시간 넘는 사람 </a:t>
            </a:r>
            <a:r>
              <a:rPr lang="en-US" altLang="ko-KR" dirty="0" smtClean="0"/>
              <a:t>4295)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smtClean="0"/>
              <a:t>히스토그램은 로그 취한 모습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861325" cy="584775"/>
            <a:chOff x="175004" y="216983"/>
            <a:chExt cx="179351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21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54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AVG_CALL_TIME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/>
                <a:t>월통화시간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분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75004" y="1380846"/>
            <a:ext cx="529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summary(</a:t>
            </a:r>
            <a:r>
              <a:rPr lang="en-US" altLang="ko-KR" sz="1600" dirty="0" err="1"/>
              <a:t>data_set$AVG_CALL_TIME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Min. 1st Qu.  Median    Mean 3rd Qu.    Max. </a:t>
            </a:r>
          </a:p>
          <a:p>
            <a:r>
              <a:rPr lang="en-US" altLang="ko-KR" sz="1600" dirty="0"/>
              <a:t>    0.0    69.0   171.0   281.7   361.0 10000.0 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92" y="0"/>
            <a:ext cx="6356759" cy="328227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5004" y="259412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summary(data_0$AVG_CALL_TIME)</a:t>
            </a:r>
          </a:p>
          <a:p>
            <a:r>
              <a:rPr lang="en-US" altLang="ko-KR" sz="1600" dirty="0"/>
              <a:t>   Min. 1st Qu.  Median    Mean 3rd Qu.    Max. </a:t>
            </a:r>
          </a:p>
          <a:p>
            <a:r>
              <a:rPr lang="en-US" altLang="ko-KR" sz="1600" dirty="0"/>
              <a:t>    0.0    69.0   171.0   280.8   359.0 10000.0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5004" y="3865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summary(data_1$AVG_CALL_TIME)</a:t>
            </a:r>
          </a:p>
          <a:p>
            <a:r>
              <a:rPr lang="en-US" altLang="ko-KR" sz="1600" dirty="0"/>
              <a:t>   Min. 1st Qu.  Median    Mean 3rd Qu.    Max. </a:t>
            </a:r>
          </a:p>
          <a:p>
            <a:r>
              <a:rPr lang="en-US" altLang="ko-KR" sz="1600" dirty="0"/>
              <a:t>    0.0    65.0   178.0   301.7   397.5  6000.0 </a:t>
            </a:r>
            <a:endParaRPr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3" y="3455895"/>
            <a:ext cx="4953053" cy="2556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AVG_CALL_FREQ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21388" cy="584775"/>
            <a:chOff x="175004" y="216983"/>
            <a:chExt cx="2081886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096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55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AVG_CALL_TIME(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월통화빈도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5004" y="12196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data_set$AVG_CALL_FREQ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0.0    41.0   135.0   169.1   242.0  1900.0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5004" y="25741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summary(data_0$AVG_CALL_FREQ)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0.0    42.0   136.0   169.5   243.0  1900.0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5004" y="40172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summary(data_1$AVG_CALL_FREQ)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0.0    12.0   118.0   159.3   232.0  1600.0 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21" y="84547"/>
            <a:ext cx="5571429" cy="28148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20" y="3487755"/>
            <a:ext cx="5571429" cy="2905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table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476364" cy="584775"/>
            <a:chOff x="175004" y="216983"/>
            <a:chExt cx="2179027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0067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TEL_MBSP_GRAD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chr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멤버쉽등급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312428" y="12885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table(data_set$TEL_MBSP_GRAD)</a:t>
            </a:r>
          </a:p>
          <a:p>
            <a:r>
              <a:rPr lang="nn-NO" altLang="ko-KR" dirty="0" smtClean="0"/>
              <a:t>    </a:t>
            </a:r>
            <a:r>
              <a:rPr lang="nn-NO" altLang="ko-KR" dirty="0"/>
              <a:t>E     Q     R     W </a:t>
            </a:r>
          </a:p>
          <a:p>
            <a:r>
              <a:rPr lang="nn-NO" altLang="ko-KR" dirty="0"/>
              <a:t> 4023 13641 19862 16692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39" y="595367"/>
            <a:ext cx="5571429" cy="626263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4941" y="2189150"/>
            <a:ext cx="6214511" cy="3708646"/>
            <a:chOff x="214941" y="2189150"/>
            <a:chExt cx="6214511" cy="3708646"/>
          </a:xfrm>
        </p:grpSpPr>
        <p:sp>
          <p:nvSpPr>
            <p:cNvPr id="11" name="TextBox 10"/>
            <p:cNvSpPr txBox="1"/>
            <p:nvPr/>
          </p:nvSpPr>
          <p:spPr>
            <a:xfrm>
              <a:off x="312428" y="4974466"/>
              <a:ext cx="4980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TEL_MBSP_GRAD</a:t>
              </a:r>
              <a:r>
                <a:rPr lang="en-US" altLang="ko-KR" b="1" dirty="0" smtClean="0"/>
                <a:t> By Target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0000"/>
                  </a:solidFill>
                </a:rPr>
                <a:t>: 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결측치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46015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941" y="2189150"/>
              <a:ext cx="47182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rgbClr val="006D7E"/>
                  </a:solidFill>
                </a:rPr>
                <a:t>▶</a:t>
              </a:r>
              <a:r>
                <a:rPr lang="ko-KR" altLang="en-US" sz="1400" dirty="0" smtClean="0"/>
                <a:t> </a:t>
              </a:r>
              <a:r>
                <a:rPr lang="en-US" altLang="ko-KR" sz="1400" b="1" dirty="0" smtClean="0"/>
                <a:t>Target0 table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941" y="3455895"/>
              <a:ext cx="47182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rgbClr val="006D7E"/>
                  </a:solidFill>
                </a:rPr>
                <a:t>▶</a:t>
              </a:r>
              <a:r>
                <a:rPr lang="ko-KR" altLang="en-US" sz="1400" dirty="0" smtClean="0"/>
                <a:t> </a:t>
              </a:r>
              <a:r>
                <a:rPr lang="en-US" altLang="ko-KR" sz="1400" b="1" dirty="0" smtClean="0"/>
                <a:t>Target1 table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2428" y="2568607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altLang="ko-KR" dirty="0" smtClean="0"/>
                <a:t>table(data_0$TEL_MBSP_GRAD)</a:t>
              </a:r>
            </a:p>
            <a:p>
              <a:r>
                <a:rPr lang="pt-BR" altLang="ko-KR" dirty="0" smtClean="0"/>
                <a:t>    E     Q     R     W </a:t>
              </a:r>
            </a:p>
            <a:p>
              <a:r>
                <a:rPr lang="pt-BR" altLang="ko-KR" dirty="0" smtClean="0"/>
                <a:t> 3915 13052 19291 15801 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3452" y="397463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altLang="ko-KR" dirty="0"/>
                <a:t>table(data_1$TEL_MBSP_GRAD)</a:t>
              </a:r>
            </a:p>
            <a:p>
              <a:r>
                <a:rPr lang="pt-BR" altLang="ko-KR" dirty="0" smtClean="0"/>
                <a:t>  </a:t>
              </a:r>
              <a:r>
                <a:rPr lang="pt-BR" altLang="ko-KR" dirty="0"/>
                <a:t>E   Q   R   W </a:t>
              </a:r>
            </a:p>
            <a:p>
              <a:r>
                <a:rPr lang="pt-BR" altLang="ko-KR" dirty="0"/>
                <a:t>108 589 571 891 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35349" y="758789"/>
            <a:ext cx="22426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Missing : 46015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4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2895112"/>
            <a:ext cx="47182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멤버쉽</a:t>
            </a:r>
            <a:r>
              <a:rPr lang="ko-KR" altLang="en-US" sz="1400" b="1" dirty="0" smtClean="0"/>
              <a:t> 등급 유추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dirty="0" smtClean="0"/>
              <a:t> E : VIP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R : GOLD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W : SLIVER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Q : </a:t>
            </a:r>
            <a:r>
              <a:rPr lang="ko-KR" altLang="en-US" sz="1400" dirty="0" smtClean="0"/>
              <a:t>일반</a:t>
            </a:r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476364" cy="584775"/>
            <a:chOff x="175004" y="216983"/>
            <a:chExt cx="2179027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0067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TEL_MBSP_GRAD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chr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멤버쉽등급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1878" y="3267198"/>
            <a:ext cx="21302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1400" b="1" dirty="0"/>
              <a:t> </a:t>
            </a:r>
            <a:r>
              <a:rPr lang="ko-KR" altLang="en-US" sz="1400" b="1" dirty="0" smtClean="0"/>
              <a:t>등급 별 납부 요금</a:t>
            </a:r>
            <a:endParaRPr lang="de-DE" altLang="ko-KR" sz="1400" b="1" dirty="0"/>
          </a:p>
          <a:p>
            <a:r>
              <a:rPr lang="de-DE" altLang="ko-KR" sz="1400" dirty="0" smtClean="0"/>
              <a:t> E    105645.04</a:t>
            </a:r>
            <a:endParaRPr lang="de-DE" altLang="ko-KR" sz="1400" dirty="0"/>
          </a:p>
          <a:p>
            <a:r>
              <a:rPr lang="de-DE" altLang="ko-KR" sz="1400" dirty="0" smtClean="0"/>
              <a:t> Q     </a:t>
            </a:r>
            <a:r>
              <a:rPr lang="de-DE" altLang="ko-KR" sz="1400" dirty="0"/>
              <a:t>68821.93</a:t>
            </a:r>
          </a:p>
          <a:p>
            <a:r>
              <a:rPr lang="de-DE" altLang="ko-KR" sz="1400" dirty="0" smtClean="0"/>
              <a:t> R     96244.59</a:t>
            </a:r>
          </a:p>
          <a:p>
            <a:r>
              <a:rPr lang="de-DE" altLang="ko-KR" sz="1400" dirty="0" smtClean="0"/>
              <a:t> W     74170.26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82165" y="3267198"/>
            <a:ext cx="19024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등급 별 가입자 매출</a:t>
            </a:r>
            <a:endParaRPr lang="pt-BR" altLang="ko-KR" sz="1400" b="1" dirty="0"/>
          </a:p>
          <a:p>
            <a:r>
              <a:rPr lang="pt-BR" altLang="ko-KR" sz="1400" dirty="0" smtClean="0"/>
              <a:t> E    63760.87  </a:t>
            </a:r>
          </a:p>
          <a:p>
            <a:r>
              <a:rPr lang="pt-BR" altLang="ko-KR" sz="1400" dirty="0" smtClean="0"/>
              <a:t> Q   39648.85</a:t>
            </a:r>
            <a:endParaRPr lang="pt-BR" altLang="ko-KR" sz="1400" dirty="0"/>
          </a:p>
          <a:p>
            <a:r>
              <a:rPr lang="pt-BR" altLang="ko-KR" sz="1400" dirty="0" smtClean="0"/>
              <a:t> R    55636.89</a:t>
            </a:r>
            <a:endParaRPr lang="pt-BR" altLang="ko-KR" sz="1400" dirty="0"/>
          </a:p>
          <a:p>
            <a:r>
              <a:rPr lang="pt-BR" altLang="ko-KR" sz="1400" dirty="0" smtClean="0"/>
              <a:t> W   41806.25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804" y="907286"/>
            <a:ext cx="78983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SKT </a:t>
            </a:r>
            <a:r>
              <a:rPr lang="ko-KR" altLang="en-US" sz="1400" dirty="0" err="1" smtClean="0"/>
              <a:t>멤버쉽</a:t>
            </a:r>
            <a:r>
              <a:rPr lang="ko-KR" altLang="en-US" sz="1400" dirty="0" smtClean="0"/>
              <a:t> 등급은 납부 요금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가입자 매출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연체 여부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 기간 등을 기준으로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VIP, GOLD, SLIVER, </a:t>
            </a:r>
            <a:r>
              <a:rPr lang="ko-KR" altLang="en-US" sz="1400" dirty="0" smtClean="0"/>
              <a:t>일반으로 나뉨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: </a:t>
            </a:r>
            <a:r>
              <a:rPr lang="ko-KR" altLang="en-US" sz="1400" dirty="0" smtClean="0"/>
              <a:t>따라서 확인 가능한 납부 요금과 가입자 매출을 통해 유추 가능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NA</a:t>
            </a:r>
            <a:r>
              <a:rPr lang="ko-KR" altLang="en-US" sz="1400" dirty="0" smtClean="0"/>
              <a:t>값은 기존 데이터를 바탕으로 예측모델로 추정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768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ARPU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182743" cy="584775"/>
            <a:chOff x="175004" y="216983"/>
            <a:chExt cx="1368170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1958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57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ARPU(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/>
                <a:t>가입자매출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원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004" y="13476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data_set$ARPU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-1   30000   40000   43808   60000  500000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9803" y="26108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summary(data_0$ARPU)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-1   30000   40000   43681   60000  500000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4941" y="3933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summary(data_1$ARPU)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0   30000   50000   46655   60000  310000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91" y="214449"/>
            <a:ext cx="6016203" cy="32733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13" y="3731835"/>
            <a:ext cx="5571429" cy="30366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0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MON_TLFE_AMT</a:t>
            </a:r>
            <a:r>
              <a:rPr lang="en-US" altLang="ko-KR" b="1" dirty="0" smtClean="0"/>
              <a:t>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60949" cy="584775"/>
            <a:chOff x="175004" y="216983"/>
            <a:chExt cx="210668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344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58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MON_TLFE_AMT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/>
                <a:t>납부요금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원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004" y="1316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data_set$MON_TLFE_AMT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0   40000   60000   72478   80000  950000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2428" y="2566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summary(data_0$MON_TLFE_AMT)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0   40000   60000   71793   80000  950000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4623" y="39152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summary(data_1$MON_TLFE_AMT)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0   40000   70000   87812  100000  780000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04" y="-1461"/>
            <a:ext cx="5571429" cy="32229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42" y="3221528"/>
            <a:ext cx="5571429" cy="3478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4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MON_TLFE_AMT</a:t>
            </a:r>
            <a:r>
              <a:rPr lang="en-US" altLang="ko-KR" b="1" dirty="0" smtClean="0"/>
              <a:t>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43317" cy="584775"/>
            <a:chOff x="175004" y="216983"/>
            <a:chExt cx="2095631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23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59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CBPT_MBSP_YN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chr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결합상품가입여부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6908800" y="2494508"/>
            <a:ext cx="405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/>
              <a:t>data.frame()</a:t>
            </a:r>
          </a:p>
          <a:p>
            <a:r>
              <a:rPr lang="pt-BR" altLang="ko-KR" dirty="0"/>
              <a:t>  TARGET CBPT_MBSP_YN     n</a:t>
            </a:r>
          </a:p>
          <a:p>
            <a:r>
              <a:rPr lang="pt-BR" altLang="ko-KR" dirty="0"/>
              <a:t>1      0            N </a:t>
            </a:r>
            <a:r>
              <a:rPr lang="pt-BR" altLang="ko-KR" dirty="0" smtClean="0"/>
              <a:t>        54766</a:t>
            </a:r>
            <a:endParaRPr lang="pt-BR" altLang="ko-KR" dirty="0"/>
          </a:p>
          <a:p>
            <a:r>
              <a:rPr lang="pt-BR" altLang="ko-KR" dirty="0"/>
              <a:t>2      0            Y </a:t>
            </a:r>
            <a:r>
              <a:rPr lang="pt-BR" altLang="ko-KR" dirty="0" smtClean="0"/>
              <a:t>         41180</a:t>
            </a:r>
            <a:endParaRPr lang="pt-BR" altLang="ko-KR" dirty="0"/>
          </a:p>
          <a:p>
            <a:r>
              <a:rPr lang="pt-BR" altLang="ko-KR" dirty="0"/>
              <a:t>3      1            N  </a:t>
            </a:r>
            <a:r>
              <a:rPr lang="pt-BR" altLang="ko-KR" dirty="0" smtClean="0"/>
              <a:t>       2950</a:t>
            </a:r>
            <a:endParaRPr lang="pt-BR" altLang="ko-KR" dirty="0"/>
          </a:p>
          <a:p>
            <a:r>
              <a:rPr lang="pt-BR" altLang="ko-KR" dirty="0"/>
              <a:t>4      1            Y  </a:t>
            </a:r>
            <a:r>
              <a:rPr lang="pt-BR" altLang="ko-KR" dirty="0" smtClean="0"/>
              <a:t>       1337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2800" y="2494508"/>
            <a:ext cx="394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table(</a:t>
            </a:r>
            <a:r>
              <a:rPr lang="en-US" altLang="ko-KR" dirty="0" err="1"/>
              <a:t>data_set$CBPT_MBSP_YN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N     Y </a:t>
            </a:r>
          </a:p>
          <a:p>
            <a:r>
              <a:rPr lang="en-US" altLang="ko-KR" dirty="0"/>
              <a:t>57716 42517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8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MOBL_FATY_PRC</a:t>
            </a:r>
            <a:r>
              <a:rPr lang="en-US" altLang="ko-KR" b="1" dirty="0" smtClean="0"/>
              <a:t>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ko-KR" altLang="en-US" dirty="0" smtClean="0"/>
              <a:t>정해진 금액이기 때문에 </a:t>
            </a:r>
            <a:r>
              <a:rPr lang="en-US" altLang="ko-KR" dirty="0" smtClean="0"/>
              <a:t>boxplot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깔끔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92625" cy="584775"/>
            <a:chOff x="175004" y="216983"/>
            <a:chExt cx="2126538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542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60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MOBL_FATY_PRC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단말기가격</a:t>
              </a:r>
              <a:r>
                <a:rPr lang="en-US" altLang="ko-KR" sz="1400" dirty="0" smtClean="0"/>
                <a:t>_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004" y="12480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data_set$MOBL_FATY_PRC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0       0  700000  530220  900000 1200000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5004" y="26303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summary(data_0$MOBL_FATY_PRC)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0       0  700000  533771  900000 1200000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004" y="39597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summary(data_1$MOBL_FATY_PRC)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0       0  500000  450735  900000 1100000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04" y="388561"/>
            <a:ext cx="5571429" cy="36011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85" y="4057081"/>
            <a:ext cx="5571429" cy="2495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245321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193917" cy="584775"/>
            <a:chOff x="175004" y="216983"/>
            <a:chExt cx="200198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297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61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TEL_CNTT_QTR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가입년월분기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377620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5062751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2428" y="2932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Min. 1st Qu.  Median    Mean 3rd Qu.    Max. </a:t>
            </a:r>
          </a:p>
          <a:p>
            <a:r>
              <a:rPr lang="en-US" altLang="ko-KR" dirty="0"/>
              <a:t>     92     731    1188    1532    1827    8309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4" y="907286"/>
            <a:ext cx="6221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도메인 지식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 SKT</a:t>
            </a:r>
            <a:r>
              <a:rPr lang="ko-KR" altLang="en-US" sz="1400" dirty="0" smtClean="0"/>
              <a:t>가입한 고객 연월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중간에 통신사 이동 여부 포함되는지 확인 필요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: </a:t>
            </a:r>
            <a:r>
              <a:rPr lang="ko-KR" altLang="en-US" sz="1400" dirty="0" smtClean="0"/>
              <a:t>년도와 분기로 구성</a:t>
            </a:r>
            <a:r>
              <a:rPr lang="en-US" altLang="ko-KR" sz="1400" dirty="0" smtClean="0"/>
              <a:t>(ex 201402 – 2014</a:t>
            </a:r>
            <a:r>
              <a:rPr lang="ko-KR" altLang="en-US" sz="1400" dirty="0" smtClean="0"/>
              <a:t>년도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분기에 가입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: 2016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분기 </a:t>
            </a:r>
            <a:r>
              <a:rPr lang="en-US" altLang="ko-KR" sz="1400" dirty="0" smtClean="0"/>
              <a:t>(2016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기준으로 전처리 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5501" y="5478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Min. 1st Qu.  Median    Mean 3rd Qu.    Max. </a:t>
            </a:r>
          </a:p>
          <a:p>
            <a:r>
              <a:rPr lang="en-US" altLang="ko-KR" dirty="0"/>
              <a:t>     92     731    1188    1542    1827    8309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5501" y="42832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Min. 1st Qu.  Median    Mean 3rd Qu.    Max. </a:t>
            </a:r>
          </a:p>
          <a:p>
            <a:r>
              <a:rPr lang="en-US" altLang="ko-KR" dirty="0"/>
              <a:t>     92     731    1188    1531    1827    8309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SPART_LNIF_CNT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</a:t>
            </a:r>
            <a:r>
              <a:rPr lang="ko-KR" altLang="en-US" dirty="0" smtClean="0"/>
              <a:t> 평균  더 높음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534074" cy="584775"/>
            <a:chOff x="175004" y="216983"/>
            <a:chExt cx="2215198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0429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4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SPART_LNIF_CNT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건수</a:t>
              </a:r>
              <a:r>
                <a:rPr lang="en-US" altLang="ko-KR" sz="1400" dirty="0" smtClean="0"/>
                <a:t>(2</a:t>
              </a:r>
              <a:r>
                <a:rPr lang="ko-KR" altLang="en-US" sz="1400" dirty="0" err="1" smtClean="0"/>
                <a:t>차산업분류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75004" y="1380846"/>
            <a:ext cx="529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summary(</a:t>
            </a:r>
            <a:r>
              <a:rPr lang="en-US" altLang="ko-KR" sz="1600" dirty="0" err="1" smtClean="0"/>
              <a:t>data_set$SPART_LNIF_CNT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Min. 1st Qu. Median Mean 3rd Qu. Max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0.0000 0.0000 1.0000 0.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216983"/>
            <a:ext cx="5511454" cy="26669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5004" y="259412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summary(data_0$SPART_LNIF_CNT)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0.0000 0.0000 1.0000 0.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915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5004" y="386568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summary(data_1$SPART_LNIF_CNT)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1.805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6" y="3455895"/>
            <a:ext cx="4379495" cy="2779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60448" y="154543"/>
            <a:ext cx="21270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0,1,2,3,4,5,6,7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NUM_DAY_SUSP</a:t>
            </a:r>
            <a:r>
              <a:rPr lang="en-US" altLang="ko-KR" b="1" dirty="0" smtClean="0"/>
              <a:t>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51331" cy="584775"/>
            <a:chOff x="175004" y="216983"/>
            <a:chExt cx="2100654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283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62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NUM_DAY_SUSP(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정지일수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2428" y="1456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Min. 1st Qu.  Median    Mean 3rd Qu.    Max. </a:t>
            </a:r>
          </a:p>
          <a:p>
            <a:r>
              <a:rPr lang="en-US" altLang="ko-KR" dirty="0"/>
              <a:t>   0.00    0.00    0.00   17.08    0.00 2700.00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803" y="2610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summary(data_0$NUM_DAY_SUSP)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0.00    0.00    0.00   16.49    0.00 2700.00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2428" y="39489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summary(data_1$NUM_DAY_SUSP)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0.00    0.00    0.00   30.13    0.00 2400.00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8" y="268098"/>
            <a:ext cx="5571429" cy="3086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85" y="3401781"/>
            <a:ext cx="5571429" cy="3060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CRMM_OVDU_AMT</a:t>
            </a:r>
            <a:r>
              <a:rPr lang="en-US" altLang="ko-KR" b="1" dirty="0" smtClean="0"/>
              <a:t>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692771" cy="584775"/>
            <a:chOff x="175004" y="216983"/>
            <a:chExt cx="231467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1423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63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CRMM_OVDU_AMT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당월연체금액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7890" y="14294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data_set$CRMM_OVDU_AMT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0       0       0   11058       0 1200000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100" y="26529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summary(data_0$CRMM_OVDU_AMT)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0       0       0    9001       0 1200000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7890" y="40997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Min. 1st Qu.  Median    Mean 3rd Qu.    Max. </a:t>
            </a:r>
          </a:p>
          <a:p>
            <a:r>
              <a:rPr lang="en-US" altLang="ko-KR" dirty="0"/>
              <a:t>      0       0       0   57087   80000 1200000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90" y="216983"/>
            <a:ext cx="5571429" cy="38744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4091482"/>
            <a:ext cx="5571429" cy="2310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TLFE_UNPD_CNT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388201" cy="584775"/>
            <a:chOff x="175004" y="216983"/>
            <a:chExt cx="212376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951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64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TLFE_UNPD_CNT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납부일미준수횟수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004" y="1386699"/>
            <a:ext cx="711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data_set$TLFE_UNPD_CNT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Min.  1st Qu.   Median     Mean  3rd Qu.     Max. </a:t>
            </a:r>
          </a:p>
          <a:p>
            <a:r>
              <a:rPr lang="en-US" altLang="ko-KR" dirty="0"/>
              <a:t>0.000000 0.000000 0.000000 0.003681 0.000000 2.000000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802" y="2613024"/>
            <a:ext cx="8243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summary(data_0$TLFE_UNPD_CNT)</a:t>
            </a:r>
          </a:p>
          <a:p>
            <a:r>
              <a:rPr lang="en-US" altLang="ko-KR" dirty="0"/>
              <a:t>    Min.  1st Qu.   Median     Mean  3rd Qu.     Max. </a:t>
            </a:r>
          </a:p>
          <a:p>
            <a:r>
              <a:rPr lang="en-US" altLang="ko-KR" dirty="0"/>
              <a:t>0.000000 0.000000 0.000000 0.003335 0.000000 2.000000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802" y="40381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summary(data_1$TLFE_UNPD_CNT)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0.00000 0.00000 0.00000 0.01143 0.00000 2.00000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71" y="328282"/>
            <a:ext cx="5571429" cy="35431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04" y="4174387"/>
            <a:ext cx="5571429" cy="22427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LT1Y_MXOD_AMT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504771" cy="584775"/>
            <a:chOff x="175004" y="216983"/>
            <a:chExt cx="219683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20245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65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</a:t>
              </a:r>
              <a:r>
                <a:rPr lang="en-US" altLang="ko-KR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LT1Y_MXOD_AMT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년간최대연체금액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9803" y="13920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summary(data_set$LT1Y_MXOD_AMT)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0       0       0   19191       0 1600000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004" y="26508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summary(data_0$LT1Y_MXOD_AMT)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0       0       0   16081       0 1600000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9803" y="4051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summary(data_1$LT1Y_MXOD_AMT)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0       0   20000   88799  120000 1600000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29" y="750644"/>
            <a:ext cx="5571429" cy="38111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04" y="4185607"/>
            <a:ext cx="5571429" cy="27195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1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PAYM_METD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995401" cy="584775"/>
            <a:chOff x="175004" y="216983"/>
            <a:chExt cx="187755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7052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PAYM_METD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chr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납부방법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584200" y="15672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table(</a:t>
            </a:r>
            <a:r>
              <a:rPr lang="en-US" altLang="ko-KR" dirty="0" err="1"/>
              <a:t>data_set$PAYM_METD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G     K     O     R </a:t>
            </a:r>
          </a:p>
          <a:p>
            <a:r>
              <a:rPr lang="en-US" altLang="ko-KR" dirty="0"/>
              <a:t> 4541 32364 56919  3576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4100" y="32298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/>
              <a:t>table(data_0$PAYM_METD)</a:t>
            </a:r>
          </a:p>
          <a:p>
            <a:endParaRPr lang="pt-BR" altLang="ko-KR" dirty="0"/>
          </a:p>
          <a:p>
            <a:r>
              <a:rPr lang="pt-BR" altLang="ko-KR" dirty="0"/>
              <a:t>    G     K     O     R </a:t>
            </a:r>
          </a:p>
          <a:p>
            <a:r>
              <a:rPr lang="pt-BR" altLang="ko-KR" dirty="0"/>
              <a:t> 3313 31785 54980  3147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67200" y="33118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/>
              <a:t>table(data_1$PAYM_METD)</a:t>
            </a:r>
          </a:p>
          <a:p>
            <a:endParaRPr lang="pt-BR" altLang="ko-KR" dirty="0"/>
          </a:p>
          <a:p>
            <a:r>
              <a:rPr lang="pt-BR" altLang="ko-KR" dirty="0"/>
              <a:t>   G    K    O    R </a:t>
            </a:r>
          </a:p>
          <a:p>
            <a:r>
              <a:rPr lang="pt-BR" altLang="ko-KR" dirty="0"/>
              <a:t>1228  579 1939  429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35349" y="758789"/>
            <a:ext cx="22426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Missing : 2833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88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LINE_STUS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769442" cy="584775"/>
            <a:chOff x="175004" y="216983"/>
            <a:chExt cx="1735919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5636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67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LINE_STUS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chr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회선정지여부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2428" y="13483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table(</a:t>
            </a:r>
            <a:r>
              <a:rPr lang="en-US" altLang="ko-KR" dirty="0" err="1"/>
              <a:t>data_set$LINE_STUS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   S     U </a:t>
            </a:r>
          </a:p>
          <a:p>
            <a:r>
              <a:rPr lang="en-US" altLang="ko-KR" dirty="0"/>
              <a:t> 1905 98328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4941" y="25812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table(data_0$LINE_STUS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   S     U </a:t>
            </a:r>
          </a:p>
          <a:p>
            <a:r>
              <a:rPr lang="en-US" altLang="ko-KR" dirty="0"/>
              <a:t> 1618 94328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75004" y="40807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table(data_1$LINE_STUS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  S    U </a:t>
            </a:r>
          </a:p>
          <a:p>
            <a:r>
              <a:rPr lang="en-US" altLang="ko-KR" dirty="0"/>
              <a:t> 287 4000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MOBL_PRIN By Target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875240" cy="584775"/>
            <a:chOff x="175004" y="216983"/>
            <a:chExt cx="1802234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299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68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MOBL_PRIN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int</a:t>
              </a:r>
              <a:r>
                <a:rPr lang="en-US" altLang="ko-KR" b="1" dirty="0" smtClean="0"/>
                <a:t>)</a:t>
              </a:r>
              <a:endParaRPr lang="en-US" altLang="ko-KR" b="1" dirty="0"/>
            </a:p>
            <a:p>
              <a:r>
                <a:rPr lang="en-US" altLang="ko-KR" sz="1400" dirty="0" smtClean="0"/>
                <a:t>:</a:t>
              </a:r>
              <a:r>
                <a:rPr lang="ko-KR" altLang="en-US" sz="1400" dirty="0" smtClean="0"/>
                <a:t>남은 할부 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004" y="13268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</a:t>
            </a:r>
            <a:r>
              <a:rPr lang="en-US" altLang="ko-KR" dirty="0" err="1"/>
              <a:t>data_set$MOBL_PRIN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0       0  100000  190229  320000 1100000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9803" y="2602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summary(data_0$MOBL_PRIN)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0       0  100000  192281  320000 1100000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14941" y="4051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summary(data_1$MOBL_PRIN)</a:t>
            </a:r>
          </a:p>
          <a:p>
            <a:r>
              <a:rPr lang="en-US" altLang="ko-KR" dirty="0"/>
              <a:t>   Min. 1st Qu.  Median    Mean 3rd Qu.    Max. </a:t>
            </a:r>
          </a:p>
          <a:p>
            <a:r>
              <a:rPr lang="en-US" altLang="ko-KR" dirty="0"/>
              <a:t>      0       0   10000  144304  220000 1100000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52" y="608208"/>
            <a:ext cx="5571429" cy="378404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90" y="4355509"/>
            <a:ext cx="5571429" cy="24543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9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ECT_LNIF_CNT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  더 높음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896078" cy="584775"/>
            <a:chOff x="175004" y="216983"/>
            <a:chExt cx="181529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6430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5</a:t>
              </a:r>
              <a:r>
                <a:rPr lang="ko-KR" altLang="en-US" b="1" dirty="0" smtClean="0"/>
                <a:t>번</a:t>
              </a:r>
              <a:r>
                <a:rPr lang="en-US" altLang="ko-KR" b="1" dirty="0" smtClean="0"/>
                <a:t>. ECT_LNIF_CNT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건수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기타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75004" y="1380846"/>
            <a:ext cx="52975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summary(</a:t>
            </a:r>
            <a:r>
              <a:rPr lang="en-US" altLang="ko-KR" sz="1600" dirty="0" err="1" smtClean="0"/>
              <a:t>data_set</a:t>
            </a:r>
            <a:r>
              <a:rPr lang="en-US" altLang="ko-KR" sz="1600" dirty="0" smtClean="0"/>
              <a:t>$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ECT_LNIF_CNT)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Min. 1st Qu. Median Mean 3rd Qu. Max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478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42" y="0"/>
            <a:ext cx="4860758" cy="328227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5004" y="259412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summary(data_0$ ECT_LNIF_CNT)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4611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5004" y="386568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summary(data_1$B ECT_LNIF_CNT)</a:t>
            </a:r>
            <a:endParaRPr lang="en-US" altLang="ko-KR" sz="1600" dirty="0"/>
          </a:p>
          <a:p>
            <a:r>
              <a:rPr lang="en-US" altLang="ko-KR" sz="1600" dirty="0"/>
              <a:t>   Min. 1st Qu.  Median    Mean 3rd Qu.    Max. </a:t>
            </a:r>
            <a:endParaRPr lang="en-US" altLang="ko-KR" sz="1600" dirty="0" smtClean="0"/>
          </a:p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0.0000 0.0000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0.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857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1.0000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.0000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1" y="3455895"/>
            <a:ext cx="4090737" cy="2779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9841" y="222853"/>
            <a:ext cx="27411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0, 1, 2, 3, 4, 5, 6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498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TOT_LNIF_AMT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 중앙값 더 낮음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2607538" cy="584775"/>
            <a:chOff x="175004" y="216983"/>
            <a:chExt cx="1634435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4621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6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TOT_LNIF_AMT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금액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93" y="0"/>
            <a:ext cx="5273056" cy="32822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7" y="3502483"/>
            <a:ext cx="4278702" cy="27796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1101013"/>
            <a:ext cx="6760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data_set$TOT_LNIF_AMT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Min.   1st Qu.    Median      Mean   3rd Qu.      Max.      1,000  12,001,000  39,001,000  84,042,833 105,001,000 994,001,000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1748" y="25514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701" y="3785187"/>
            <a:ext cx="6848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summary(data_1$TOT_LNIF_AMT)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1,000   3,001,000  12,001,000  40,339,232  30,001,000 994,001,000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89" y="2500395"/>
            <a:ext cx="668090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summary(data_0$TOT_LNIF_AMT) </a:t>
            </a:r>
            <a:endParaRPr kumimoji="0" lang="en-US" altLang="ko-KR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Min. 1st Qu.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Median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Mean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3rd Qu.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Max. </a:t>
            </a:r>
            <a:endParaRPr kumimoji="0" lang="en-US" altLang="ko-KR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1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12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001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39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001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85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996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108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001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994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001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,000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9841" y="222853"/>
            <a:ext cx="43307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1, 3001~~984001,99401(218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803" y="907286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8" y="4974466"/>
            <a:ext cx="668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TOT_CLIF_AMT By Target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: </a:t>
            </a: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이상치 </a:t>
            </a:r>
            <a:r>
              <a:rPr lang="ko-KR" altLang="en-US" dirty="0" smtClean="0"/>
              <a:t>많음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1 </a:t>
            </a:r>
            <a:r>
              <a:rPr lang="ko-KR" altLang="en-US" dirty="0" smtClean="0"/>
              <a:t>평균 중앙값 낮음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신용도 낮아서 대출 금액 낮다고 가정</a:t>
            </a:r>
            <a:r>
              <a:rPr lang="en-US" altLang="ko-KR" dirty="0"/>
              <a:t>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5004" y="216983"/>
            <a:ext cx="3255151" cy="584775"/>
            <a:chOff x="175004" y="216983"/>
            <a:chExt cx="2040366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347282" y="216983"/>
              <a:ext cx="18680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7</a:t>
              </a:r>
              <a:r>
                <a:rPr lang="ko-KR" altLang="en-US" b="1" dirty="0" smtClean="0"/>
                <a:t>번</a:t>
              </a:r>
              <a:r>
                <a:rPr lang="en-US" altLang="ko-KR" b="1" dirty="0"/>
                <a:t>. </a:t>
              </a:r>
              <a:r>
                <a:rPr lang="en-US" altLang="ko-KR" b="1" dirty="0" smtClean="0"/>
                <a:t>TOT_CLIF_AMT</a:t>
              </a:r>
              <a:endParaRPr lang="en-US" altLang="ko-KR" b="1" dirty="0"/>
            </a:p>
            <a:p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대출정보 현재  총 금액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신용대출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5004" y="268098"/>
              <a:ext cx="172278" cy="482546"/>
              <a:chOff x="4527274" y="112010"/>
              <a:chExt cx="172278" cy="48254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27274" y="112010"/>
                <a:ext cx="172278" cy="482546"/>
              </a:xfrm>
              <a:prstGeom prst="rect">
                <a:avLst/>
              </a:prstGeom>
              <a:solidFill>
                <a:srgbClr val="006D7E"/>
              </a:solidFill>
              <a:ln>
                <a:solidFill>
                  <a:srgbClr val="006D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7274" y="452120"/>
                <a:ext cx="172278" cy="142436"/>
              </a:xfrm>
              <a:prstGeom prst="rect">
                <a:avLst/>
              </a:prstGeom>
              <a:solidFill>
                <a:srgbClr val="FFFE6D"/>
              </a:solidFill>
              <a:ln>
                <a:solidFill>
                  <a:srgbClr val="FFFE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21" y="209528"/>
            <a:ext cx="5327101" cy="286322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941" y="2189150"/>
            <a:ext cx="47182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Target0 summary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941" y="3455895"/>
            <a:ext cx="4718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6D7E"/>
                </a:solidFill>
              </a:rPr>
              <a:t>▶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Target1 summary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88" y="3633336"/>
            <a:ext cx="4511310" cy="24247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21" y="1212296"/>
            <a:ext cx="6588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data_set$TOT_CLIF_AMT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0         0   9001000  33202188  30001000 994001000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620" y="2566821"/>
            <a:ext cx="6769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summary(data_0$TOT_CLIF_AMT)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0         0   9,001,000  33,642,873  30001000 994001000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6221" y="3922381"/>
            <a:ext cx="7411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summary(data_1$TOT_CLIF_AMT)</a:t>
            </a:r>
          </a:p>
          <a:p>
            <a:r>
              <a:rPr lang="en-US" altLang="ko-KR" dirty="0" smtClean="0"/>
              <a:t>     Min.   1st Qu.    Median      Mean   3rd Qu.      Max. </a:t>
            </a:r>
          </a:p>
          <a:p>
            <a:r>
              <a:rPr lang="en-US" altLang="ko-KR" dirty="0" smtClean="0"/>
              <a:t>        0      1000   6,001,000  23,339,347  18001000 994001000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2750" y="140037"/>
            <a:ext cx="16052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변수형태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60504" y="193177"/>
            <a:ext cx="43307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0, 1, 3001~~984001,99401(213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8874</Words>
  <Application>Microsoft Office PowerPoint</Application>
  <PresentationFormat>와이드스크린</PresentationFormat>
  <Paragraphs>3291</Paragraphs>
  <Slides>66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Lucida Console</vt:lpstr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hanbum</cp:lastModifiedBy>
  <cp:revision>250</cp:revision>
  <dcterms:created xsi:type="dcterms:W3CDTF">2017-08-30T10:15:15Z</dcterms:created>
  <dcterms:modified xsi:type="dcterms:W3CDTF">2017-10-09T11:24:07Z</dcterms:modified>
</cp:coreProperties>
</file>