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65" r:id="rId2"/>
    <p:sldId id="424" r:id="rId3"/>
    <p:sldId id="450" r:id="rId4"/>
    <p:sldId id="440" r:id="rId5"/>
    <p:sldId id="441" r:id="rId6"/>
    <p:sldId id="442" r:id="rId7"/>
    <p:sldId id="443" r:id="rId8"/>
    <p:sldId id="451" r:id="rId9"/>
    <p:sldId id="444" r:id="rId10"/>
    <p:sldId id="452" r:id="rId11"/>
    <p:sldId id="445" r:id="rId12"/>
    <p:sldId id="446" r:id="rId13"/>
    <p:sldId id="447" r:id="rId14"/>
    <p:sldId id="448" r:id="rId15"/>
    <p:sldId id="454" r:id="rId16"/>
    <p:sldId id="453" r:id="rId17"/>
    <p:sldId id="449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E"/>
    <a:srgbClr val="33CC33"/>
    <a:srgbClr val="8E063B"/>
    <a:srgbClr val="FFFE6D"/>
    <a:srgbClr val="E2E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1" autoAdjust="0"/>
    <p:restoredTop sz="94333" autoAdjust="0"/>
  </p:normalViewPr>
  <p:slideViewPr>
    <p:cSldViewPr snapToGrid="0">
      <p:cViewPr varScale="1">
        <p:scale>
          <a:sx n="65" d="100"/>
          <a:sy n="6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E8A96-8A21-44A6-A987-754AF708933E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8A58-CEEA-4AE2-BEDB-DABF39FF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1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업데이트 된 </a:t>
            </a:r>
            <a:r>
              <a:rPr lang="ko-KR" altLang="en-US" dirty="0" err="1" smtClean="0"/>
              <a:t>질문보기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bigcontest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  </a:t>
            </a:r>
            <a:r>
              <a:rPr lang="ko-KR" altLang="en-US" dirty="0" smtClean="0"/>
              <a:t>선행연구와 도메인 지식을 통해 문제 접근하기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5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8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0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0959-249E-41EC-940E-955D9BE1D88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8774" y="2677153"/>
            <a:ext cx="989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SCI /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한화생명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 SKT</a:t>
            </a: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   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빅콘테스트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5537" y="6116174"/>
            <a:ext cx="38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신미영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김한범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권혁주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정보람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682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&lt;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빅콘테스트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2017&gt;</a:t>
            </a:r>
          </a:p>
        </p:txBody>
      </p:sp>
      <p:sp>
        <p:nvSpPr>
          <p:cNvPr id="8" name="직각 삼각형 7"/>
          <p:cNvSpPr/>
          <p:nvPr/>
        </p:nvSpPr>
        <p:spPr>
          <a:xfrm>
            <a:off x="0" y="5489848"/>
            <a:ext cx="2808312" cy="1368152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flipH="1" flipV="1">
            <a:off x="8928944" y="-44245"/>
            <a:ext cx="3263056" cy="180020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843867"/>
            <a:ext cx="3384376" cy="19442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65537" y="29992"/>
            <a:ext cx="3816424" cy="23762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Training vs Test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l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Imbalanced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변수선택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ㅣ모델적용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3447095"/>
            <a:chOff x="529389" y="1146929"/>
            <a:chExt cx="11357810" cy="3084257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(1). Training / Test set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25610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ko-KR" altLang="en-US" sz="2000" dirty="0">
                  <a:solidFill>
                    <a:prstClr val="black"/>
                  </a:solidFill>
                </a:rPr>
                <a:t>금액 단위 맞춰 주기 </a:t>
              </a:r>
              <a:r>
                <a:rPr lang="en-US" altLang="ko-KR" sz="2000" dirty="0">
                  <a:solidFill>
                    <a:prstClr val="black"/>
                  </a:solidFill>
                </a:rPr>
                <a:t>–</a:t>
              </a: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6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대출 현재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총금액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(TOT_LNIF_AMT)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7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신용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TOT_CLIF_AMT)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8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은행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BNK_LNIF_AMT)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9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카할캐</a:t>
              </a:r>
              <a:r>
                <a:rPr lang="ko-KR" altLang="en-US" sz="2000" dirty="0">
                  <a:solidFill>
                    <a:prstClr val="black"/>
                  </a:solidFill>
                </a:rPr>
                <a:t>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(CPT_LNIF_AMT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15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보증 총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(CB_GUIF_AMT)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2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(2). Imbalanced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Imbalanced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SMOTE : </a:t>
              </a:r>
              <a:r>
                <a:rPr lang="en-US" altLang="ko-KR" sz="2000" dirty="0" err="1" smtClean="0">
                  <a:solidFill>
                    <a:prstClr val="black"/>
                  </a:solidFill>
                </a:rPr>
                <a:t>perc.over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 / </a:t>
              </a:r>
              <a:r>
                <a:rPr lang="en-US" altLang="ko-KR" sz="2000" dirty="0" err="1" smtClean="0">
                  <a:solidFill>
                    <a:prstClr val="black"/>
                  </a:solidFill>
                </a:rPr>
                <a:t>perc.under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2000" dirty="0" smtClean="0">
                  <a:solidFill>
                    <a:prstClr val="black"/>
                  </a:solidFill>
                </a:rPr>
                <a:t>비율 어떻게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??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2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</a:t>
              </a:r>
              <a:r>
                <a:rPr lang="ko-KR" altLang="en-US" sz="2800" b="1" dirty="0" smtClean="0"/>
                <a:t>변수선택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stepwise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r>
                <a:rPr lang="ko-KR" altLang="en-US" sz="2000" dirty="0" smtClean="0">
                  <a:solidFill>
                    <a:prstClr val="black"/>
                  </a:solidFill>
                </a:rPr>
                <a:t>상관관계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76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</a:t>
              </a:r>
              <a:r>
                <a:rPr lang="ko-KR" altLang="en-US" sz="2800" b="1" dirty="0" smtClean="0"/>
                <a:t>변수선택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stepwise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r>
                <a:rPr lang="ko-KR" altLang="en-US" sz="2000" dirty="0" smtClean="0">
                  <a:solidFill>
                    <a:prstClr val="black"/>
                  </a:solidFill>
                </a:rPr>
                <a:t>상관관계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15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7449488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(4). </a:t>
              </a:r>
              <a:r>
                <a:rPr lang="ko-KR" altLang="en-US" sz="2800" b="1" dirty="0" err="1" smtClean="0"/>
                <a:t>모델적용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– (</a:t>
              </a:r>
              <a:r>
                <a:rPr lang="en-US" altLang="ko-KR" sz="2800" b="1" dirty="0" err="1" smtClean="0"/>
                <a:t>i</a:t>
              </a:r>
              <a:r>
                <a:rPr lang="en-US" altLang="ko-KR" sz="2800" b="1" dirty="0" smtClean="0"/>
                <a:t>)Logistic regression 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Logistic regression : 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1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결과비교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l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최종모형결정 </a:t>
            </a:r>
            <a:r>
              <a:rPr lang="ko-KR" altLang="en-US" sz="3600" spc="-100" baseline="-25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 해석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6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461665"/>
            <a:ext cx="11784392" cy="632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40011" y="-80715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 비교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975" y="571491"/>
            <a:ext cx="1108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모든 모형 결과 </a:t>
            </a:r>
            <a:r>
              <a:rPr lang="en-US" altLang="ko-KR" sz="2400" b="1" dirty="0" smtClean="0">
                <a:latin typeface="+mn-ea"/>
              </a:rPr>
              <a:t>– F1 score + Accuracy</a:t>
            </a:r>
            <a:r>
              <a:rPr lang="ko-KR" altLang="en-US" sz="2400" b="1" dirty="0" smtClean="0">
                <a:latin typeface="+mn-ea"/>
              </a:rPr>
              <a:t> 비교</a:t>
            </a:r>
            <a:r>
              <a:rPr lang="en-US" altLang="ko-KR" sz="2400" b="1" dirty="0" smtClean="0">
                <a:latin typeface="+mn-ea"/>
              </a:rPr>
              <a:t>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082008-EEC8-49B2-821A-47B075B9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84628"/>
              </p:ext>
            </p:extLst>
          </p:nvPr>
        </p:nvGraphicFramePr>
        <p:xfrm>
          <a:off x="815853" y="1033156"/>
          <a:ext cx="10560293" cy="54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81">
                  <a:extLst>
                    <a:ext uri="{9D8B030D-6E8A-4147-A177-3AD203B41FA5}">
                      <a16:colId xmlns:a16="http://schemas.microsoft.com/office/drawing/2014/main" val="3545566075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Accuracy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Score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ordinal logistic regression(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X)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30.22%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3121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ordinal logistic regression(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 </a:t>
                      </a:r>
                      <a:r>
                        <a:rPr lang="en-US" altLang="ko-KR" sz="2000" b="1" dirty="0" err="1" smtClean="0">
                          <a:latin typeface="+mn-ea"/>
                        </a:rPr>
                        <a:t>knn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ordinal logistic regression(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 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mice)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32.44%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SVM(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X)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32.44%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SVM(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err="1" smtClean="0">
                          <a:latin typeface="+mn-ea"/>
                        </a:rPr>
                        <a:t>knn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33.78%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26134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SVM(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mice)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33.78%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78337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latin typeface="+mn-ea"/>
                        </a:rPr>
                        <a:t>randomForest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x)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26.67%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882522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randomForest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결측 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knn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  <a:endParaRPr lang="en-US" altLang="ko-KR" sz="2000" dirty="0" smtClean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36.89%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23697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latin typeface="+mn-ea"/>
                        </a:rPr>
                        <a:t>randomForest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baseline="0" dirty="0" smtClean="0">
                          <a:latin typeface="+mn-ea"/>
                        </a:rPr>
                        <a:t> mice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)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087165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05018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 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knn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33.33%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779714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mice)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9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96217" y="380585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879" y="380585"/>
            <a:ext cx="8342989" cy="128915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88525" y="50425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66536" y="1942061"/>
            <a:ext cx="651822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5198" y="1942061"/>
            <a:ext cx="6937955" cy="12891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군집분석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58844" y="2065729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B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80B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6265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14927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모델링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78572" y="3582237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96351" y="504253"/>
            <a:ext cx="6042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데이터 전처리</a:t>
            </a:r>
            <a:endParaRPr lang="en-US" altLang="ko-KR" sz="3600" dirty="0" smtClean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54701" y="5020045"/>
            <a:ext cx="7530060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363" y="5020045"/>
            <a:ext cx="7305214" cy="12891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647008" y="514371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4892" y="5280625"/>
            <a:ext cx="411884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+mj-ea"/>
                <a:ea typeface="+mj-ea"/>
              </a:rPr>
              <a:t>결과 비교</a:t>
            </a:r>
            <a:endParaRPr lang="ko-KR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30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Type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변환 </a:t>
            </a:r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l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Missing Value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Scaling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5641337"/>
            <a:chOff x="529389" y="1146929"/>
            <a:chExt cx="11357810" cy="5047535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(1). Data </a:t>
              </a:r>
              <a:r>
                <a:rPr lang="en-US" altLang="ko-KR" sz="2800" b="1" dirty="0" smtClean="0"/>
                <a:t>Type </a:t>
              </a:r>
              <a:r>
                <a:rPr lang="ko-KR" altLang="en-US" sz="2800" b="1" dirty="0" smtClean="0"/>
                <a:t>변환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452431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400" dirty="0" err="1" smtClean="0"/>
                <a:t>Int</a:t>
              </a:r>
              <a:r>
                <a:rPr lang="en-US" altLang="ko-KR" sz="2400" dirty="0" smtClean="0"/>
                <a:t> 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 Factor : </a:t>
              </a: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(Target), 16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(OCCP_NAME_G), 22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(MATE_OCCP_NAME_G), 53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(SEX</a:t>
              </a:r>
              <a:r>
                <a:rPr lang="en-US" altLang="ko-KR" sz="2400" dirty="0">
                  <a:sym typeface="Wingdings" panose="05000000000000000000" pitchFamily="2" charset="2"/>
                </a:rPr>
                <a:t>), , 59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(CBPT_MBSP_YN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), 66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(PAYM_METD), 67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(LINE_STUS)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r>
                <a:rPr lang="en-US" altLang="ko-KR" sz="2400" dirty="0" smtClean="0"/>
                <a:t>2. </a:t>
              </a:r>
              <a:r>
                <a:rPr lang="en-US" altLang="ko-KR" sz="2400" dirty="0" err="1" smtClean="0"/>
                <a:t>Int</a:t>
              </a:r>
              <a:r>
                <a:rPr lang="en-US" altLang="ko-KR" sz="2400" dirty="0" smtClean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Ordinal : </a:t>
              </a:r>
              <a:endParaRPr lang="en-US" altLang="ko-KR" sz="2400" dirty="0" smtClean="0">
                <a:sym typeface="Wingdings" panose="05000000000000000000" pitchFamily="2" charset="2"/>
              </a:endParaRP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31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(STRT_CRDT_GRAD), 32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(LTST_CRDT_GRAD), 56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(TEL_MBSP_GRAD)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r>
                <a:rPr lang="en-US" altLang="ko-KR" sz="2400" dirty="0" smtClean="0"/>
                <a:t>3. </a:t>
              </a:r>
              <a:r>
                <a:rPr lang="en-US" altLang="ko-KR" sz="2400" dirty="0" err="1" smtClean="0"/>
                <a:t>Chr</a:t>
              </a:r>
              <a:r>
                <a:rPr lang="en-US" altLang="ko-KR" sz="2400" dirty="0" smtClean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Integer : </a:t>
              </a:r>
              <a:endParaRPr lang="en-US" altLang="ko-KR" sz="2400" dirty="0" smtClean="0">
                <a:sym typeface="Wingdings" panose="05000000000000000000" pitchFamily="2" charset="2"/>
              </a:endParaRP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52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(AGE), 65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(LT1Y_PEOD_RATE)</a:t>
              </a:r>
            </a:p>
            <a:p>
              <a:endParaRPr lang="en-US" altLang="ko-KR" sz="2400" dirty="0">
                <a:sym typeface="Wingdings" panose="05000000000000000000" pitchFamily="2" charset="2"/>
              </a:endParaRP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4. 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신용대출금액은 있는데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, 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신용대출건수는 없는 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3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개의 자료 지우기</a:t>
              </a:r>
              <a:r>
                <a:rPr lang="en-US" altLang="ko-KR" sz="2400" dirty="0">
                  <a:sym typeface="Wingdings" panose="05000000000000000000" pitchFamily="2" charset="2"/>
                </a:rPr>
                <a:t>.(15391, 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18581,86260)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46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5109088"/>
            <a:chOff x="529389" y="1146929"/>
            <a:chExt cx="11357810" cy="4571310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(1). </a:t>
              </a:r>
              <a:r>
                <a:rPr lang="en-US" altLang="ko-KR" sz="2800" b="1" smtClean="0"/>
                <a:t>Data </a:t>
              </a:r>
              <a:r>
                <a:rPr lang="en-US" altLang="ko-KR" sz="2800" b="1" smtClean="0"/>
                <a:t>Type </a:t>
              </a:r>
              <a:r>
                <a:rPr lang="ko-KR" altLang="en-US" sz="2800" b="1" smtClean="0"/>
                <a:t>변환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404809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400" dirty="0" err="1"/>
                <a:t>Int</a:t>
              </a:r>
              <a:r>
                <a:rPr lang="en-US" altLang="ko-KR" sz="2400" dirty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Factor : 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(Target), 16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(OCCP_NAME_G), 22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(MATE_OCCP_NAME_G), 53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(SEX), , 59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(CBPT_MBSP_YN), 66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(PAYM_METD), 67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(LINE_STUS)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2. </a:t>
              </a:r>
              <a:r>
                <a:rPr lang="en-US" altLang="ko-KR" sz="2400" dirty="0" err="1"/>
                <a:t>Int</a:t>
              </a:r>
              <a:r>
                <a:rPr lang="en-US" altLang="ko-KR" sz="2400" dirty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Ordinal : 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31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(STRT_CRDT_GRAD), 32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(LTST_CRDT_GRAD), 56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(TEL_MBSP_GRAD)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3. </a:t>
              </a:r>
              <a:r>
                <a:rPr lang="en-US" altLang="ko-KR" sz="2400" dirty="0" err="1"/>
                <a:t>Chr</a:t>
              </a:r>
              <a:r>
                <a:rPr lang="en-US" altLang="ko-KR" sz="2400" dirty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Integer : 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52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(AGE), 65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(LT1Y_PEOD_RATE)</a:t>
              </a:r>
            </a:p>
            <a:p>
              <a:endParaRPr lang="en-US" altLang="ko-KR" sz="2400" dirty="0">
                <a:sym typeface="Wingdings" panose="05000000000000000000" pitchFamily="2" charset="2"/>
              </a:endParaRP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4. </a:t>
              </a:r>
              <a:r>
                <a:rPr lang="ko-KR" altLang="en-US" sz="2400" dirty="0">
                  <a:sym typeface="Wingdings" panose="05000000000000000000" pitchFamily="2" charset="2"/>
                </a:rPr>
                <a:t>신용대출금액은 있는데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신용대출건수는 없는 </a:t>
              </a:r>
              <a:r>
                <a:rPr lang="en-US" altLang="ko-KR" sz="2400" dirty="0">
                  <a:sym typeface="Wingdings" panose="05000000000000000000" pitchFamily="2" charset="2"/>
                </a:rPr>
                <a:t>3</a:t>
              </a:r>
              <a:r>
                <a:rPr lang="ko-KR" altLang="en-US" sz="2400" dirty="0">
                  <a:sym typeface="Wingdings" panose="05000000000000000000" pitchFamily="2" charset="2"/>
                </a:rPr>
                <a:t>개의 자료 지우기</a:t>
              </a:r>
              <a:r>
                <a:rPr lang="en-US" altLang="ko-KR" sz="2400" dirty="0">
                  <a:sym typeface="Wingdings" panose="05000000000000000000" pitchFamily="2" charset="2"/>
                </a:rPr>
                <a:t>.(15391, 18581,86260)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6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4862867"/>
            <a:chOff x="529389" y="1146929"/>
            <a:chExt cx="11357810" cy="435100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(2). Missing Value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382778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lvl="0" indent="-342900">
                <a:buFontTx/>
                <a:buAutoNum type="arabicPeriod"/>
              </a:pPr>
              <a:r>
                <a:rPr lang="en-US" altLang="ko-KR" sz="1600" b="1" dirty="0">
                  <a:solidFill>
                    <a:prstClr val="black"/>
                  </a:solidFill>
                </a:rPr>
                <a:t>Missing Values </a:t>
              </a:r>
            </a:p>
            <a:p>
              <a:pPr marL="342900" lvl="0" indent="-342900">
                <a:buFontTx/>
                <a:buAutoNum type="arabicPeriod"/>
              </a:pPr>
              <a:endParaRPr lang="en-US" altLang="ko-KR" sz="16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16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직업</a:t>
              </a:r>
              <a:r>
                <a:rPr lang="en-US" altLang="ko-KR" sz="1600" dirty="0">
                  <a:solidFill>
                    <a:prstClr val="black"/>
                  </a:solidFill>
                </a:rPr>
                <a:t>) OCCP_NAME_G--&gt;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비식별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1189,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결측은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464.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21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막내자녀나이</a:t>
              </a:r>
              <a:r>
                <a:rPr lang="en-US" altLang="ko-KR" sz="1600" dirty="0">
                  <a:solidFill>
                    <a:prstClr val="black"/>
                  </a:solidFill>
                </a:rPr>
                <a:t>) LAST_CHLD_AGE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결측치와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비식별은</a:t>
              </a:r>
              <a:r>
                <a:rPr lang="ko-KR" altLang="en-US" sz="1600" dirty="0">
                  <a:solidFill>
                    <a:prstClr val="black"/>
                  </a:solidFill>
                </a:rPr>
                <a:t> 제거하고</a:t>
              </a:r>
              <a:r>
                <a:rPr lang="en-US" altLang="ko-KR" sz="1600" dirty="0">
                  <a:solidFill>
                    <a:prstClr val="black"/>
                  </a:solidFill>
                </a:rPr>
                <a:t>,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자녀있으면</a:t>
              </a:r>
              <a:r>
                <a:rPr lang="en-US" altLang="ko-KR" sz="1600" dirty="0">
                  <a:solidFill>
                    <a:prstClr val="black"/>
                  </a:solidFill>
                </a:rPr>
                <a:t>0 </a:t>
              </a:r>
              <a:r>
                <a:rPr lang="ko-KR" altLang="en-US" sz="1600" dirty="0">
                  <a:solidFill>
                    <a:prstClr val="black"/>
                  </a:solidFill>
                </a:rPr>
                <a:t>없으면</a:t>
              </a:r>
              <a:r>
                <a:rPr lang="en-US" altLang="ko-KR" sz="1600" dirty="0">
                  <a:solidFill>
                    <a:prstClr val="black"/>
                  </a:solidFill>
                </a:rPr>
                <a:t>1</a:t>
              </a:r>
              <a:r>
                <a:rPr lang="ko-KR" altLang="en-US" sz="1600" dirty="0">
                  <a:solidFill>
                    <a:prstClr val="black"/>
                  </a:solidFill>
                </a:rPr>
                <a:t>로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재코딩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22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배우자 직업</a:t>
              </a:r>
              <a:r>
                <a:rPr lang="en-US" altLang="ko-KR" sz="1600" dirty="0">
                  <a:solidFill>
                    <a:prstClr val="black"/>
                  </a:solidFill>
                </a:rPr>
                <a:t>) MATE_OCCP_NAME_G--&gt;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결측치가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45%</a:t>
              </a:r>
              <a:r>
                <a:rPr lang="ko-KR" altLang="en-US" sz="1600" dirty="0">
                  <a:solidFill>
                    <a:prstClr val="black"/>
                  </a:solidFill>
                </a:rPr>
                <a:t>임으로 제거한다</a:t>
              </a:r>
              <a:r>
                <a:rPr lang="en-US" altLang="ko-KR" sz="1600" dirty="0">
                  <a:solidFill>
                    <a:prstClr val="black"/>
                  </a:solidFill>
                </a:rPr>
                <a:t>.(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비식별은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1027)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52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나이</a:t>
              </a:r>
              <a:r>
                <a:rPr lang="en-US" altLang="ko-KR" sz="1600" dirty="0">
                  <a:solidFill>
                    <a:prstClr val="black"/>
                  </a:solidFill>
                </a:rPr>
                <a:t>) AGE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1600" dirty="0" err="1">
                  <a:solidFill>
                    <a:prstClr val="black"/>
                  </a:solidFill>
                  <a:sym typeface="Wingdings" panose="05000000000000000000" pitchFamily="2" charset="2"/>
                </a:rPr>
                <a:t>비식별</a:t>
              </a:r>
              <a:r>
                <a:rPr lang="ko-KR" alt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430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52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성별</a:t>
              </a:r>
              <a:r>
                <a:rPr lang="en-US" altLang="ko-KR" sz="1600" dirty="0">
                  <a:solidFill>
                    <a:prstClr val="black"/>
                  </a:solidFill>
                </a:rPr>
                <a:t>) SEX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1600" dirty="0" err="1">
                  <a:solidFill>
                    <a:prstClr val="black"/>
                  </a:solidFill>
                  <a:sym typeface="Wingdings" panose="05000000000000000000" pitchFamily="2" charset="2"/>
                </a:rPr>
                <a:t>비식별</a:t>
              </a:r>
              <a:r>
                <a:rPr lang="ko-KR" alt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430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56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멤버쉽</a:t>
              </a:r>
              <a:r>
                <a:rPr lang="ko-KR" altLang="en-US" sz="1600" dirty="0">
                  <a:solidFill>
                    <a:prstClr val="black"/>
                  </a:solidFill>
                </a:rPr>
                <a:t> 등급</a:t>
              </a:r>
              <a:r>
                <a:rPr lang="en-US" altLang="ko-KR" sz="1600" dirty="0">
                  <a:solidFill>
                    <a:prstClr val="black"/>
                  </a:solidFill>
                </a:rPr>
                <a:t>) TEL_MBSP_GRAD --&gt;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월납부요금</a:t>
              </a:r>
              <a:r>
                <a:rPr lang="en-US" altLang="ko-KR" sz="1600" dirty="0">
                  <a:solidFill>
                    <a:prstClr val="black"/>
                  </a:solidFill>
                </a:rPr>
                <a:t>(58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</a:t>
              </a:r>
              <a:r>
                <a:rPr lang="en-US" altLang="ko-KR" sz="1600" dirty="0">
                  <a:solidFill>
                    <a:prstClr val="black"/>
                  </a:solidFill>
                </a:rPr>
                <a:t>), 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66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납부방법</a:t>
              </a:r>
              <a:r>
                <a:rPr lang="en-US" altLang="ko-KR" sz="1600" dirty="0">
                  <a:solidFill>
                    <a:prstClr val="black"/>
                  </a:solidFill>
                </a:rPr>
                <a:t>) PAYM_METD--&gt;delete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8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3447095"/>
            <a:chOff x="529389" y="1146929"/>
            <a:chExt cx="11357810" cy="3084257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Scaling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25610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ko-KR" altLang="en-US" sz="2000" dirty="0">
                  <a:solidFill>
                    <a:prstClr val="black"/>
                  </a:solidFill>
                </a:rPr>
                <a:t>금액 단위 맞춰 주기 </a:t>
              </a:r>
              <a:r>
                <a:rPr lang="en-US" altLang="ko-KR" sz="2000" dirty="0">
                  <a:solidFill>
                    <a:prstClr val="black"/>
                  </a:solidFill>
                </a:rPr>
                <a:t>–</a:t>
              </a: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6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대출 현재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총금액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(TOT_LNIF_AMT)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7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신용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TOT_CLIF_AMT)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8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은행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BNK_LNIF_AMT)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9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카할캐</a:t>
              </a:r>
              <a:r>
                <a:rPr lang="ko-KR" altLang="en-US" sz="2000" dirty="0">
                  <a:solidFill>
                    <a:prstClr val="black"/>
                  </a:solidFill>
                </a:rPr>
                <a:t>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(CPT_LNIF_AMT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15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보증 총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(CB_GUIF_AMT)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3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군집분석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Clustering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군집분석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984883"/>
            <a:chOff x="529389" y="1146929"/>
            <a:chExt cx="11357810" cy="881215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Scaling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35799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ko-KR" altLang="en-US" sz="2000" dirty="0" smtClean="0">
                  <a:solidFill>
                    <a:prstClr val="black"/>
                  </a:solidFill>
                </a:rPr>
                <a:t>군집을 나누어서 </a:t>
              </a:r>
              <a:r>
                <a:rPr lang="ko-KR" altLang="en-US" sz="2000" dirty="0" err="1" smtClean="0">
                  <a:solidFill>
                    <a:prstClr val="black"/>
                  </a:solidFill>
                </a:rPr>
                <a:t>분류기를</a:t>
              </a:r>
              <a:r>
                <a:rPr lang="ko-KR" altLang="en-US" sz="2000" dirty="0" smtClean="0">
                  <a:solidFill>
                    <a:prstClr val="black"/>
                  </a:solidFill>
                </a:rPr>
                <a:t> 만들면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??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713</Words>
  <Application>Microsoft Office PowerPoint</Application>
  <PresentationFormat>와이드스크린</PresentationFormat>
  <Paragraphs>152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Bold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hanbum</cp:lastModifiedBy>
  <cp:revision>428</cp:revision>
  <dcterms:created xsi:type="dcterms:W3CDTF">2017-08-30T10:15:15Z</dcterms:created>
  <dcterms:modified xsi:type="dcterms:W3CDTF">2017-10-09T23:40:02Z</dcterms:modified>
</cp:coreProperties>
</file>